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1" r:id="rId7"/>
    <p:sldId id="263" r:id="rId8"/>
    <p:sldId id="264" r:id="rId9"/>
    <p:sldId id="265" r:id="rId10"/>
    <p:sldId id="266" r:id="rId11"/>
    <p:sldId id="268" r:id="rId12"/>
    <p:sldId id="269" r:id="rId13"/>
    <p:sldId id="270" r:id="rId14"/>
    <p:sldId id="271" r:id="rId15"/>
    <p:sldId id="272" r:id="rId16"/>
    <p:sldId id="273"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30.10.2022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30.10.2022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30.10.2022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30.10.2022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30.10.2022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30.10.2022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3200" b="1" dirty="0" smtClean="0">
                <a:solidFill>
                  <a:schemeClr val="accent1">
                    <a:lumMod val="75000"/>
                  </a:schemeClr>
                </a:solidFill>
                <a:latin typeface="+mn-lt"/>
              </a:rPr>
              <a:t>Разновидности лыжных ходов</a:t>
            </a:r>
            <a:endParaRPr lang="ru-RU" sz="3200" dirty="0">
              <a:latin typeface="+mn-lt"/>
            </a:endParaRPr>
          </a:p>
        </p:txBody>
      </p:sp>
      <p:sp>
        <p:nvSpPr>
          <p:cNvPr id="3" name="Подзаголовок 2"/>
          <p:cNvSpPr>
            <a:spLocks noGrp="1"/>
          </p:cNvSpPr>
          <p:nvPr>
            <p:ph type="subTitle" idx="1"/>
          </p:nvPr>
        </p:nvSpPr>
        <p:spPr/>
        <p:txBody>
          <a:bodyPr>
            <a:normAutofit/>
          </a:bodyPr>
          <a:lstStyle/>
          <a:p>
            <a:r>
              <a:rPr lang="ru-RU" sz="2200" b="1" smtClean="0">
                <a:solidFill>
                  <a:schemeClr val="accent1">
                    <a:lumMod val="75000"/>
                  </a:schemeClr>
                </a:solidFill>
              </a:rPr>
              <a:t>Подготовила:</a:t>
            </a:r>
          </a:p>
          <a:p>
            <a:r>
              <a:rPr lang="ru-RU" sz="2200" b="1" smtClean="0">
                <a:solidFill>
                  <a:schemeClr val="accent1">
                    <a:lumMod val="75000"/>
                  </a:schemeClr>
                </a:solidFill>
              </a:rPr>
              <a:t>КондратьеваМ.П</a:t>
            </a:r>
            <a:endParaRPr lang="ru-RU" sz="2200" b="1" dirty="0" smtClean="0">
              <a:solidFill>
                <a:schemeClr val="accent1">
                  <a:lumMod val="75000"/>
                </a:schemeClr>
              </a:solidFill>
            </a:endParaRPr>
          </a:p>
          <a:p>
            <a:endParaRPr lang="ru-RU" dirty="0"/>
          </a:p>
        </p:txBody>
      </p:sp>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Autofit/>
          </a:bodyPr>
          <a:lstStyle/>
          <a:p>
            <a:r>
              <a:rPr lang="ru-RU" sz="2000" b="1" dirty="0" smtClean="0">
                <a:solidFill>
                  <a:schemeClr val="accent1">
                    <a:lumMod val="75000"/>
                  </a:schemeClr>
                </a:solidFill>
              </a:rPr>
              <a:t>В данном способе движение осуществляются так: 1-й ход делается правой ногой, а левая завершает толкание. Перед собой выдвигается левая рука с палкой. Спортсмен переключается на скольжение на правой лыже. 2-й шаг выполняется левой ногой. Перед собой выдвигается правая рука с палкой (кольца направлены назад). Левая выводится кольцом перед собой. Езда на левой лыже означает, что правая палка выдвигается кольцом вперед. 3-й ход делается правой ногой. На поверхность нужно помещать левую палку, чтобы оттолкнуться. Старт шага левой и финиш толчка левой рукой. С финальным шагом левой ноги правая палка кладется на снежное покрытие, а правая рука делает толкание. После завершения предыдущего хода, стартует передвижение правой ноги и вынесение левой руки. В процессе ознакомления с этой техникой важно понять, как совместить привычные действия в новом темпе и продумать свой стиль езды</a:t>
            </a:r>
            <a:endParaRPr lang="ru-RU" sz="2000" b="1" dirty="0">
              <a:solidFill>
                <a:schemeClr val="accent1">
                  <a:lumMod val="75000"/>
                </a:schemeClr>
              </a:solidFill>
            </a:endParaRPr>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chemeClr val="accent1">
                    <a:lumMod val="75000"/>
                  </a:schemeClr>
                </a:solidFill>
                <a:latin typeface="+mn-lt"/>
              </a:rPr>
              <a:t>Техника одновременного </a:t>
            </a:r>
            <a:r>
              <a:rPr lang="ru-RU" sz="3200" b="1" dirty="0" err="1" smtClean="0">
                <a:solidFill>
                  <a:schemeClr val="accent1">
                    <a:lumMod val="75000"/>
                  </a:schemeClr>
                </a:solidFill>
                <a:latin typeface="+mn-lt"/>
              </a:rPr>
              <a:t>одношажного</a:t>
            </a:r>
            <a:r>
              <a:rPr lang="ru-RU" sz="3200" b="1" dirty="0" smtClean="0">
                <a:solidFill>
                  <a:schemeClr val="accent1">
                    <a:lumMod val="75000"/>
                  </a:schemeClr>
                </a:solidFill>
                <a:latin typeface="+mn-lt"/>
              </a:rPr>
              <a:t> хода</a:t>
            </a:r>
            <a:endParaRPr lang="ru-RU" sz="3200" dirty="0">
              <a:latin typeface="+mn-lt"/>
            </a:endParaRPr>
          </a:p>
        </p:txBody>
      </p:sp>
      <p:pic>
        <p:nvPicPr>
          <p:cNvPr id="5" name="Содержимое 4" descr="5.jpg"/>
          <p:cNvPicPr>
            <a:picLocks noGrp="1" noChangeAspect="1"/>
          </p:cNvPicPr>
          <p:nvPr>
            <p:ph sz="half" idx="1"/>
          </p:nvPr>
        </p:nvPicPr>
        <p:blipFill>
          <a:blip r:embed="rId2"/>
          <a:stretch>
            <a:fillRect/>
          </a:stretch>
        </p:blipFill>
        <p:spPr>
          <a:xfrm>
            <a:off x="457200" y="2749201"/>
            <a:ext cx="4038600" cy="2227961"/>
          </a:xfrm>
        </p:spPr>
      </p:pic>
      <p:sp>
        <p:nvSpPr>
          <p:cNvPr id="4" name="Содержимое 3"/>
          <p:cNvSpPr>
            <a:spLocks noGrp="1"/>
          </p:cNvSpPr>
          <p:nvPr>
            <p:ph sz="half" idx="2"/>
          </p:nvPr>
        </p:nvSpPr>
        <p:spPr/>
        <p:txBody>
          <a:bodyPr>
            <a:normAutofit/>
          </a:bodyPr>
          <a:lstStyle/>
          <a:p>
            <a:r>
              <a:rPr lang="ru-RU" sz="2000" b="1" dirty="0" smtClean="0">
                <a:solidFill>
                  <a:schemeClr val="accent1">
                    <a:lumMod val="75000"/>
                  </a:schemeClr>
                </a:solidFill>
              </a:rPr>
              <a:t>Он самый скоростной, потому что позволяет кататься на высоких скоростях (максимальная скорость 8 м/</a:t>
            </a:r>
            <a:r>
              <a:rPr lang="ru-RU" sz="2000" b="1" dirty="0" err="1" smtClean="0">
                <a:solidFill>
                  <a:schemeClr val="accent1">
                    <a:lumMod val="75000"/>
                  </a:schemeClr>
                </a:solidFill>
              </a:rPr>
              <a:t>c</a:t>
            </a:r>
            <a:r>
              <a:rPr lang="ru-RU" sz="2000" b="1" dirty="0" smtClean="0">
                <a:solidFill>
                  <a:schemeClr val="accent1">
                    <a:lumMod val="75000"/>
                  </a:schemeClr>
                </a:solidFill>
              </a:rPr>
              <a:t>). Его выполнение заключается в 1-м скользящем движении и параллельном толчке с помощью палок. Далее скольжение проходит на обеих лыжах</a:t>
            </a:r>
          </a:p>
          <a:p>
            <a:endParaRPr lang="ru-RU" dirty="0"/>
          </a:p>
        </p:txBody>
      </p:sp>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r>
              <a:rPr lang="ru-RU" sz="2000" b="1" dirty="0" smtClean="0">
                <a:solidFill>
                  <a:schemeClr val="accent1">
                    <a:lumMod val="75000"/>
                  </a:schemeClr>
                </a:solidFill>
              </a:rPr>
              <a:t>Этот ход следует выполнять по таким правилам: по завершении толчка спортсмен делает скольжение; он не спеша встает прямо и выставляет палки перед собой; заранее переносит массу тела на левую ногу и делает этой же ногой толчок синхронно с установкой палок на снежное покрытие; когда толчок ногой заканчивается, необходимо начать отталкиваться руками; спортсмен выполняет скольжение на правой ноге и не перестает делать толчок руками. Левая нога энергичным махом выдвигается вперед и ставится возле опорной в период завершения толчка руками; толчок руками окончен, далее езда происходит на обеих лыжах. Легче будет понять данный ход, имитируя его сначала без палок. Он является самым распространенным</a:t>
            </a:r>
          </a:p>
          <a:p>
            <a:endParaRPr lang="ru-RU" dirty="0"/>
          </a:p>
        </p:txBody>
      </p: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chemeClr val="accent1">
                    <a:lumMod val="75000"/>
                  </a:schemeClr>
                </a:solidFill>
                <a:latin typeface="+mn-lt"/>
              </a:rPr>
              <a:t>Одновременный </a:t>
            </a:r>
            <a:r>
              <a:rPr lang="ru-RU" sz="3200" b="1" dirty="0" err="1" smtClean="0">
                <a:solidFill>
                  <a:schemeClr val="accent1">
                    <a:lumMod val="75000"/>
                  </a:schemeClr>
                </a:solidFill>
                <a:latin typeface="+mn-lt"/>
              </a:rPr>
              <a:t>двухшажный</a:t>
            </a:r>
            <a:endParaRPr lang="ru-RU" sz="3200" b="1" dirty="0">
              <a:solidFill>
                <a:schemeClr val="accent1">
                  <a:lumMod val="75000"/>
                </a:schemeClr>
              </a:solidFill>
              <a:latin typeface="+mn-lt"/>
            </a:endParaRPr>
          </a:p>
        </p:txBody>
      </p:sp>
      <p:pic>
        <p:nvPicPr>
          <p:cNvPr id="5" name="Содержимое 4" descr="4.jpg"/>
          <p:cNvPicPr>
            <a:picLocks noGrp="1" noChangeAspect="1"/>
          </p:cNvPicPr>
          <p:nvPr>
            <p:ph sz="half" idx="1"/>
          </p:nvPr>
        </p:nvPicPr>
        <p:blipFill>
          <a:blip r:embed="rId2"/>
          <a:stretch>
            <a:fillRect/>
          </a:stretch>
        </p:blipFill>
        <p:spPr>
          <a:xfrm>
            <a:off x="457200" y="2595706"/>
            <a:ext cx="4038600" cy="2534950"/>
          </a:xfrm>
        </p:spPr>
      </p:pic>
      <p:sp>
        <p:nvSpPr>
          <p:cNvPr id="4" name="Содержимое 3"/>
          <p:cNvSpPr>
            <a:spLocks noGrp="1"/>
          </p:cNvSpPr>
          <p:nvPr>
            <p:ph sz="half" idx="2"/>
          </p:nvPr>
        </p:nvSpPr>
        <p:spPr/>
        <p:txBody>
          <a:bodyPr>
            <a:normAutofit/>
          </a:bodyPr>
          <a:lstStyle/>
          <a:p>
            <a:r>
              <a:rPr lang="ru-RU" sz="2000" b="1" dirty="0" smtClean="0">
                <a:solidFill>
                  <a:schemeClr val="accent1">
                    <a:lumMod val="75000"/>
                  </a:schemeClr>
                </a:solidFill>
              </a:rPr>
              <a:t>Данную технику используют при катании на равнине с высоким уровнем скольжения и на спусках. Заключается он в 2-х скользящих шагах и параллельном толчке руками на 2-м шаге</a:t>
            </a:r>
          </a:p>
          <a:p>
            <a:endParaRPr lang="ru-RU" dirty="0"/>
          </a:p>
        </p:txBody>
      </p:sp>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r>
              <a:rPr lang="ru-RU" b="1" dirty="0" smtClean="0">
                <a:solidFill>
                  <a:schemeClr val="accent1">
                    <a:lumMod val="75000"/>
                  </a:schemeClr>
                </a:solidFill>
              </a:rPr>
              <a:t>Основной вариант хода осуществляется по таким правилам: по завершении толчка, спортсмен делает скольжение на обеих ногах в наклоненном состоянии. Далее не спеша становится прямо и выдвигает палки вперед; спортсмен немного приседает. Концентрирует вес на левой ноге и делает ход правой вперед, не прекращая выносить палки. По завершении толчка левой, наступает скольжение на другой ноге; лыжник приседает и переносит вес на правую ногу. Он отталкивается правой ногой, а палки выносятся перед ним; при завершении толчка ногой, палки занимают рабочую позицию, и наступает отталкивание с </a:t>
            </a:r>
            <a:r>
              <a:rPr lang="ru-RU" b="1" dirty="0" err="1" smtClean="0">
                <a:solidFill>
                  <a:schemeClr val="accent1">
                    <a:lumMod val="75000"/>
                  </a:schemeClr>
                </a:solidFill>
              </a:rPr>
              <a:t>задействованием</a:t>
            </a:r>
            <a:r>
              <a:rPr lang="ru-RU" b="1" dirty="0" smtClean="0">
                <a:solidFill>
                  <a:schemeClr val="accent1">
                    <a:lumMod val="75000"/>
                  </a:schemeClr>
                </a:solidFill>
              </a:rPr>
              <a:t> рук; это отталкивание и скольжение на левой ноге не прекращается. В данный момент правая лыжа махом выдвигается вперед; по завершении толчка, правая лыжа ставится к опорной, и скольжение происходит на двух ногах. Определенный период человек делает скольжение без своего участие на обеих ногах. Далее цикл действий выполняется повторно</a:t>
            </a:r>
          </a:p>
          <a:p>
            <a:endParaRPr lang="ru-RU" dirty="0"/>
          </a:p>
        </p:txBody>
      </p:sp>
    </p:spTree>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chemeClr val="accent1">
                    <a:lumMod val="75000"/>
                  </a:schemeClr>
                </a:solidFill>
                <a:latin typeface="+mn-lt"/>
              </a:rPr>
              <a:t>Заключение</a:t>
            </a:r>
            <a:endParaRPr lang="ru-RU" sz="3200" b="1" dirty="0">
              <a:solidFill>
                <a:schemeClr val="accent1">
                  <a:lumMod val="75000"/>
                </a:schemeClr>
              </a:solidFill>
              <a:latin typeface="+mn-lt"/>
            </a:endParaRPr>
          </a:p>
        </p:txBody>
      </p:sp>
      <p:sp>
        <p:nvSpPr>
          <p:cNvPr id="3" name="Содержимое 2"/>
          <p:cNvSpPr>
            <a:spLocks noGrp="1"/>
          </p:cNvSpPr>
          <p:nvPr>
            <p:ph idx="1"/>
          </p:nvPr>
        </p:nvSpPr>
        <p:spPr/>
        <p:txBody>
          <a:bodyPr>
            <a:normAutofit/>
          </a:bodyPr>
          <a:lstStyle/>
          <a:p>
            <a:r>
              <a:rPr lang="ru-RU" sz="2000" b="1" dirty="0" smtClean="0">
                <a:solidFill>
                  <a:schemeClr val="accent1">
                    <a:lumMod val="75000"/>
                  </a:schemeClr>
                </a:solidFill>
              </a:rPr>
              <a:t>Все перечисленные способы имеют схожие характеристики. Они предполагают отталкивание внутренним ребром лыжи, и вес всегда переносится на скользящую ногу. Среди отличий можно выделить то, что у них разная скорость скольжения, и применяются они при разных условиях. Есть самые быстрые, самые распространенные, самые сложные и простые. Поэтому каждый из них заслуживает внимания, ведь технику катания нужно совершенствовать</a:t>
            </a:r>
            <a:endParaRPr lang="ru-RU" sz="2000" b="1" dirty="0">
              <a:solidFill>
                <a:schemeClr val="accent1">
                  <a:lumMod val="75000"/>
                </a:schemeClr>
              </a:solidFill>
            </a:endParaRPr>
          </a:p>
        </p:txBody>
      </p:sp>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3200" b="1" dirty="0" smtClean="0">
                <a:solidFill>
                  <a:schemeClr val="accent1">
                    <a:lumMod val="75000"/>
                  </a:schemeClr>
                </a:solidFill>
              </a:rPr>
              <a:t>Спасибо за внимание!</a:t>
            </a:r>
            <a:endParaRPr lang="ru-RU" sz="3200" b="1" dirty="0">
              <a:solidFill>
                <a:schemeClr val="accent1">
                  <a:lumMod val="75000"/>
                </a:schemeClr>
              </a:solidFill>
            </a:endParaRPr>
          </a:p>
        </p:txBody>
      </p:sp>
      <p:sp>
        <p:nvSpPr>
          <p:cNvPr id="3" name="Подзаголовок 2"/>
          <p:cNvSpPr>
            <a:spLocks noGrp="1"/>
          </p:cNvSpPr>
          <p:nvPr>
            <p:ph type="subTitle" idx="1"/>
          </p:nvPr>
        </p:nvSpPr>
        <p:spPr/>
        <p:txBody>
          <a:bodyPr/>
          <a:lstStyle/>
          <a:p>
            <a:endParaRPr lang="ru-RU"/>
          </a:p>
        </p:txBody>
      </p:sp>
    </p:spTree>
  </p:cSld>
  <p:clrMapOvr>
    <a:masterClrMapping/>
  </p:clrMapOvr>
  <p:transition>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chemeClr val="accent1">
                    <a:lumMod val="75000"/>
                  </a:schemeClr>
                </a:solidFill>
                <a:latin typeface="+mn-lt"/>
              </a:rPr>
              <a:t>Техника коньковой ходьбы на лыжах</a:t>
            </a:r>
            <a:endParaRPr lang="ru-RU" sz="3200" dirty="0"/>
          </a:p>
        </p:txBody>
      </p:sp>
      <p:sp>
        <p:nvSpPr>
          <p:cNvPr id="3" name="Содержимое 2"/>
          <p:cNvSpPr>
            <a:spLocks noGrp="1"/>
          </p:cNvSpPr>
          <p:nvPr>
            <p:ph idx="1"/>
          </p:nvPr>
        </p:nvSpPr>
        <p:spPr/>
        <p:txBody>
          <a:bodyPr>
            <a:normAutofit/>
          </a:bodyPr>
          <a:lstStyle/>
          <a:p>
            <a:r>
              <a:rPr lang="ru-RU" sz="2000" b="1" dirty="0" smtClean="0">
                <a:solidFill>
                  <a:schemeClr val="accent1">
                    <a:lumMod val="75000"/>
                  </a:schemeClr>
                </a:solidFill>
              </a:rPr>
              <a:t>Исходя из названия этой техники, можно догадаться, что её исполнение предполагает имитирование бега на коньках. Спортсмен поочерёдно опирается на обе лыжи, но отталкивается от снежной поверхности внутренней их стороной. Почти всегда ноги пребывают в различных областях</a:t>
            </a:r>
            <a:endParaRPr lang="ru-RU" sz="2000" b="1" dirty="0">
              <a:solidFill>
                <a:schemeClr val="accent1">
                  <a:lumMod val="75000"/>
                </a:schemeClr>
              </a:solidFill>
            </a:endParaRPr>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1.jpg"/>
          <p:cNvPicPr>
            <a:picLocks noGrp="1" noChangeAspect="1"/>
          </p:cNvPicPr>
          <p:nvPr>
            <p:ph sz="half" idx="1"/>
          </p:nvPr>
        </p:nvPicPr>
        <p:blipFill>
          <a:blip r:embed="rId2"/>
          <a:stretch>
            <a:fillRect/>
          </a:stretch>
        </p:blipFill>
        <p:spPr>
          <a:xfrm>
            <a:off x="1133311" y="1600200"/>
            <a:ext cx="2686378" cy="4525963"/>
          </a:xfrm>
        </p:spPr>
      </p:pic>
      <p:sp>
        <p:nvSpPr>
          <p:cNvPr id="4" name="Содержимое 3"/>
          <p:cNvSpPr>
            <a:spLocks noGrp="1"/>
          </p:cNvSpPr>
          <p:nvPr>
            <p:ph sz="half" idx="2"/>
          </p:nvPr>
        </p:nvSpPr>
        <p:spPr/>
        <p:txBody>
          <a:bodyPr>
            <a:noAutofit/>
          </a:bodyPr>
          <a:lstStyle/>
          <a:p>
            <a:r>
              <a:rPr lang="ru-RU" sz="2000" b="1" dirty="0" smtClean="0">
                <a:solidFill>
                  <a:schemeClr val="accent1">
                    <a:lumMod val="75000"/>
                  </a:schemeClr>
                </a:solidFill>
              </a:rPr>
              <a:t>Выходит, что необходимо ездить, стремясь вырисовывать максимально узкую английскую букву «V». Одной ногой следует скользить вперёд и в сторону, далее аналогичное действие повторить другой ногой, стараясь отталкиваться внутренним ребром. Такая техника применяется при езде на хорошо укатанной лыжне. Кратко можно написать ее главные особенности — это более высокий темп и нагрузка</a:t>
            </a:r>
            <a:endParaRPr lang="ru-RU" sz="2000" b="1" dirty="0">
              <a:solidFill>
                <a:schemeClr val="accent1">
                  <a:lumMod val="75000"/>
                </a:schemeClr>
              </a:solidFill>
            </a:endParaRPr>
          </a:p>
        </p:txBody>
      </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chemeClr val="accent1">
                    <a:lumMod val="75000"/>
                  </a:schemeClr>
                </a:solidFill>
                <a:latin typeface="+mn-lt"/>
              </a:rPr>
              <a:t>Виды и способы передвижения на лыжах</a:t>
            </a:r>
            <a:endParaRPr lang="ru-RU" sz="3200" b="1" dirty="0">
              <a:solidFill>
                <a:schemeClr val="accent1">
                  <a:lumMod val="75000"/>
                </a:schemeClr>
              </a:solidFill>
              <a:latin typeface="+mn-lt"/>
            </a:endParaRPr>
          </a:p>
        </p:txBody>
      </p:sp>
      <p:sp>
        <p:nvSpPr>
          <p:cNvPr id="3" name="Содержимое 2"/>
          <p:cNvSpPr>
            <a:spLocks noGrp="1"/>
          </p:cNvSpPr>
          <p:nvPr>
            <p:ph idx="1"/>
          </p:nvPr>
        </p:nvSpPr>
        <p:spPr/>
        <p:txBody>
          <a:bodyPr>
            <a:normAutofit/>
          </a:bodyPr>
          <a:lstStyle/>
          <a:p>
            <a:r>
              <a:rPr lang="ru-RU" sz="2000" b="1" dirty="0" smtClean="0">
                <a:solidFill>
                  <a:schemeClr val="accent1">
                    <a:lumMod val="75000"/>
                  </a:schemeClr>
                </a:solidFill>
              </a:rPr>
              <a:t>Способы катания на лыжах, отталкиваясь от намерений, обстоятельств их использования и методов реализации, имеют классификацию: строевые и прикладные упражнения; ходы на лыжах; перестройка с различных ходов; методы восхождений; манёвры на месте и при езде; варианты остановок; прыжки с трамплина; прохождение ребристости во время спускания</a:t>
            </a:r>
            <a:endParaRPr lang="ru-RU" sz="2000" b="1" dirty="0">
              <a:solidFill>
                <a:schemeClr val="accent1">
                  <a:lumMod val="75000"/>
                </a:schemeClr>
              </a:solidFill>
            </a:endParaRPr>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chemeClr val="accent1">
                    <a:lumMod val="75000"/>
                  </a:schemeClr>
                </a:solidFill>
                <a:latin typeface="+mn-lt"/>
              </a:rPr>
              <a:t>Попеременный </a:t>
            </a:r>
            <a:r>
              <a:rPr lang="ru-RU" sz="3200" b="1" dirty="0" err="1" smtClean="0">
                <a:solidFill>
                  <a:schemeClr val="accent1">
                    <a:lumMod val="75000"/>
                  </a:schemeClr>
                </a:solidFill>
                <a:latin typeface="+mn-lt"/>
              </a:rPr>
              <a:t>двухшажный</a:t>
            </a:r>
            <a:r>
              <a:rPr lang="ru-RU" sz="3200" b="1" dirty="0" smtClean="0">
                <a:solidFill>
                  <a:schemeClr val="accent1">
                    <a:lumMod val="75000"/>
                  </a:schemeClr>
                </a:solidFill>
                <a:latin typeface="+mn-lt"/>
              </a:rPr>
              <a:t> ход</a:t>
            </a:r>
            <a:endParaRPr lang="ru-RU" sz="3200" dirty="0">
              <a:latin typeface="+mn-lt"/>
            </a:endParaRPr>
          </a:p>
        </p:txBody>
      </p:sp>
      <p:sp>
        <p:nvSpPr>
          <p:cNvPr id="3" name="Содержимое 2"/>
          <p:cNvSpPr>
            <a:spLocks noGrp="1"/>
          </p:cNvSpPr>
          <p:nvPr>
            <p:ph idx="1"/>
          </p:nvPr>
        </p:nvSpPr>
        <p:spPr/>
        <p:txBody>
          <a:bodyPr>
            <a:normAutofit fontScale="92500" lnSpcReduction="20000"/>
          </a:bodyPr>
          <a:lstStyle/>
          <a:p>
            <a:r>
              <a:rPr lang="ru-RU" sz="2200" b="1" dirty="0" smtClean="0">
                <a:solidFill>
                  <a:schemeClr val="accent1">
                    <a:lumMod val="75000"/>
                  </a:schemeClr>
                </a:solidFill>
              </a:rPr>
              <a:t>Его можно сравнить с движениями человека, он похож на ходьбу размашистым шагом</a:t>
            </a:r>
          </a:p>
          <a:p>
            <a:r>
              <a:rPr lang="ru-RU" sz="2200" b="1" dirty="0" smtClean="0">
                <a:solidFill>
                  <a:schemeClr val="accent1">
                    <a:lumMod val="75000"/>
                  </a:schemeClr>
                </a:solidFill>
              </a:rPr>
              <a:t>Попеременным он назван в связи с тем, что руки работают по очереди. </a:t>
            </a:r>
            <a:r>
              <a:rPr lang="ru-RU" sz="2200" b="1" dirty="0" err="1" smtClean="0">
                <a:solidFill>
                  <a:schemeClr val="accent1">
                    <a:lumMod val="75000"/>
                  </a:schemeClr>
                </a:solidFill>
              </a:rPr>
              <a:t>Двухшажным</a:t>
            </a:r>
            <a:r>
              <a:rPr lang="ru-RU" sz="2200" b="1" dirty="0" smtClean="0">
                <a:solidFill>
                  <a:schemeClr val="accent1">
                    <a:lumMod val="75000"/>
                  </a:schemeClr>
                </a:solidFill>
              </a:rPr>
              <a:t> его называют, так как спортсмен совершает два скользящих шага. Визуализация этого хода поможет научиться его технике. Он используется на ровной трассе</a:t>
            </a:r>
          </a:p>
          <a:p>
            <a:r>
              <a:rPr lang="ru-RU" sz="2200" b="1" dirty="0" smtClean="0">
                <a:solidFill>
                  <a:schemeClr val="accent1">
                    <a:lumMod val="75000"/>
                  </a:schemeClr>
                </a:solidFill>
              </a:rPr>
              <a:t>Чтобы выполнить этот ход, следует легонько нагнуться и шагнуть левой ногой. Необходимо отходить правой ногой и параллельно выдвигать правую руку с палкой прямо. Кисть должна быть напротив плеча, палка размещается на снежное покрытие возле переднего края обуви</a:t>
            </a:r>
          </a:p>
          <a:p>
            <a:r>
              <a:rPr lang="ru-RU" sz="2200" b="1" dirty="0" smtClean="0">
                <a:solidFill>
                  <a:schemeClr val="accent1">
                    <a:lumMod val="75000"/>
                  </a:schemeClr>
                </a:solidFill>
              </a:rPr>
              <a:t>Левая рука завершает отталкивание, она выставлена назад. В последствии отталкивания лыжа отходит от поверхности, ступня поднимается на 10 см </a:t>
            </a:r>
          </a:p>
          <a:p>
            <a:r>
              <a:rPr lang="ru-RU" sz="2200" b="1" dirty="0" smtClean="0">
                <a:solidFill>
                  <a:schemeClr val="accent1">
                    <a:lumMod val="75000"/>
                  </a:schemeClr>
                </a:solidFill>
              </a:rPr>
              <a:t>Скольжение следует осуществлять попеременно. Вес тела нужно неторопливо перемещать на опорную ногу и с напором отодвигаться при помощи палок</a:t>
            </a:r>
          </a:p>
          <a:p>
            <a:endParaRPr lang="ru-RU" sz="2000" b="1" dirty="0" smtClean="0">
              <a:solidFill>
                <a:schemeClr val="accent1">
                  <a:lumMod val="75000"/>
                </a:schemeClr>
              </a:solidFill>
            </a:endParaRPr>
          </a:p>
          <a:p>
            <a:endParaRPr lang="ru-RU" sz="2000" b="1" dirty="0" smtClean="0">
              <a:solidFill>
                <a:schemeClr val="accent1">
                  <a:lumMod val="75000"/>
                </a:schemeClr>
              </a:solidFill>
            </a:endParaRPr>
          </a:p>
          <a:p>
            <a:endParaRPr lang="ru-RU" dirty="0"/>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chemeClr val="accent1">
                    <a:lumMod val="75000"/>
                  </a:schemeClr>
                </a:solidFill>
                <a:latin typeface="+mn-lt"/>
              </a:rPr>
              <a:t>Попеременный </a:t>
            </a:r>
            <a:r>
              <a:rPr lang="ru-RU" sz="3200" b="1" dirty="0" err="1" smtClean="0">
                <a:solidFill>
                  <a:schemeClr val="accent1">
                    <a:lumMod val="75000"/>
                  </a:schemeClr>
                </a:solidFill>
                <a:latin typeface="+mn-lt"/>
              </a:rPr>
              <a:t>двухшажный</a:t>
            </a:r>
            <a:r>
              <a:rPr lang="ru-RU" sz="3200" b="1" dirty="0" smtClean="0">
                <a:solidFill>
                  <a:schemeClr val="accent1">
                    <a:lumMod val="75000"/>
                  </a:schemeClr>
                </a:solidFill>
                <a:latin typeface="+mn-lt"/>
              </a:rPr>
              <a:t> ход</a:t>
            </a:r>
            <a:endParaRPr lang="ru-RU" sz="3200" dirty="0">
              <a:latin typeface="+mn-lt"/>
            </a:endParaRPr>
          </a:p>
        </p:txBody>
      </p:sp>
      <p:pic>
        <p:nvPicPr>
          <p:cNvPr id="4" name="Содержимое 3" descr="2.png"/>
          <p:cNvPicPr>
            <a:picLocks noGrp="1" noChangeAspect="1"/>
          </p:cNvPicPr>
          <p:nvPr>
            <p:ph idx="1"/>
          </p:nvPr>
        </p:nvPicPr>
        <p:blipFill>
          <a:blip r:embed="rId2"/>
          <a:stretch>
            <a:fillRect/>
          </a:stretch>
        </p:blipFill>
        <p:spPr>
          <a:xfrm>
            <a:off x="1714500" y="2339181"/>
            <a:ext cx="5715000" cy="3048000"/>
          </a:xfrm>
        </p:spPr>
      </p:pic>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chemeClr val="accent1">
                    <a:lumMod val="75000"/>
                  </a:schemeClr>
                </a:solidFill>
                <a:latin typeface="+mn-lt"/>
              </a:rPr>
              <a:t>Одновременно </a:t>
            </a:r>
            <a:r>
              <a:rPr lang="ru-RU" sz="3200" b="1" dirty="0" err="1" smtClean="0">
                <a:solidFill>
                  <a:schemeClr val="accent1">
                    <a:lumMod val="75000"/>
                  </a:schemeClr>
                </a:solidFill>
                <a:latin typeface="+mn-lt"/>
              </a:rPr>
              <a:t>бесшажный</a:t>
            </a:r>
            <a:r>
              <a:rPr lang="ru-RU" sz="3200" b="1" dirty="0" smtClean="0">
                <a:solidFill>
                  <a:schemeClr val="accent1">
                    <a:lumMod val="75000"/>
                  </a:schemeClr>
                </a:solidFill>
                <a:latin typeface="+mn-lt"/>
              </a:rPr>
              <a:t> ход</a:t>
            </a:r>
            <a:endParaRPr lang="ru-RU" sz="3200" b="1" dirty="0">
              <a:solidFill>
                <a:schemeClr val="accent1">
                  <a:lumMod val="75000"/>
                </a:schemeClr>
              </a:solidFill>
              <a:latin typeface="+mn-lt"/>
            </a:endParaRPr>
          </a:p>
        </p:txBody>
      </p:sp>
      <p:sp>
        <p:nvSpPr>
          <p:cNvPr id="3" name="Содержимое 2"/>
          <p:cNvSpPr>
            <a:spLocks noGrp="1"/>
          </p:cNvSpPr>
          <p:nvPr>
            <p:ph idx="1"/>
          </p:nvPr>
        </p:nvSpPr>
        <p:spPr/>
        <p:txBody>
          <a:bodyPr>
            <a:normAutofit fontScale="92500" lnSpcReduction="20000"/>
          </a:bodyPr>
          <a:lstStyle/>
          <a:p>
            <a:r>
              <a:rPr lang="ru-RU" sz="2200" b="1" dirty="0" smtClean="0">
                <a:solidFill>
                  <a:schemeClr val="accent1">
                    <a:lumMod val="75000"/>
                  </a:schemeClr>
                </a:solidFill>
              </a:rPr>
              <a:t>Данный способ предполагает, что спортсмен постоянно делает скольжение на обеих лыжах, сохраняя темп мощными синхронными отталкиваниями. Практикуется при спускании и на гладких трассах</a:t>
            </a:r>
          </a:p>
          <a:p>
            <a:r>
              <a:rPr lang="ru-RU" sz="2200" b="1" dirty="0" smtClean="0">
                <a:solidFill>
                  <a:schemeClr val="accent1">
                    <a:lumMod val="75000"/>
                  </a:schemeClr>
                </a:solidFill>
              </a:rPr>
              <a:t>По завершении толкания, спортсмен, проезжая на 2-х лыжах, выводит палки перед собой. Он направляет их назад и вниз. Начальная позиция: руки напротив глаз, немного шире плеч; одна палка напротив другой; локти по сторонам. Во время отталкивания палки ставятся на снежное покрытие на уровне передних краев обуви. На них необходимо нажимать мгновенно при соприкосновении с поверхностью</a:t>
            </a:r>
          </a:p>
          <a:p>
            <a:r>
              <a:rPr lang="ru-RU" sz="2200" b="1" dirty="0" smtClean="0">
                <a:solidFill>
                  <a:schemeClr val="accent1">
                    <a:lumMod val="75000"/>
                  </a:schemeClr>
                </a:solidFill>
              </a:rPr>
              <a:t>Сперва давление делается путём наклона тела, далее путем разгибания рук. Во время отталкивания не стоит сильно сгибать ноги. Кисти идут около коленей. Нагибать тело </a:t>
            </a:r>
            <a:r>
              <a:rPr lang="ru-RU" sz="2200" b="1" dirty="0" err="1" smtClean="0">
                <a:solidFill>
                  <a:schemeClr val="accent1">
                    <a:lumMod val="75000"/>
                  </a:schemeClr>
                </a:solidFill>
              </a:rPr>
              <a:t>вперед-вниз</a:t>
            </a:r>
            <a:r>
              <a:rPr lang="ru-RU" sz="2200" b="1" dirty="0" smtClean="0">
                <a:solidFill>
                  <a:schemeClr val="accent1">
                    <a:lumMod val="75000"/>
                  </a:schemeClr>
                </a:solidFill>
              </a:rPr>
              <a:t> необходимо приложив силу. В финале толкания рука вместе с палкой формируют прямую. Тело максимально направлено вперед (практически до позиции, параллельной поверхности)</a:t>
            </a:r>
          </a:p>
          <a:p>
            <a:endParaRPr lang="ru-RU" dirty="0"/>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3.gif"/>
          <p:cNvPicPr>
            <a:picLocks noGrp="1" noChangeAspect="1"/>
          </p:cNvPicPr>
          <p:nvPr>
            <p:ph sz="half" idx="1"/>
          </p:nvPr>
        </p:nvPicPr>
        <p:blipFill>
          <a:blip r:embed="rId2"/>
          <a:stretch>
            <a:fillRect/>
          </a:stretch>
        </p:blipFill>
        <p:spPr>
          <a:xfrm>
            <a:off x="457200" y="2651601"/>
            <a:ext cx="4038600" cy="2423160"/>
          </a:xfrm>
        </p:spPr>
      </p:pic>
      <p:sp>
        <p:nvSpPr>
          <p:cNvPr id="4" name="Содержимое 3"/>
          <p:cNvSpPr>
            <a:spLocks noGrp="1"/>
          </p:cNvSpPr>
          <p:nvPr>
            <p:ph sz="half" idx="2"/>
          </p:nvPr>
        </p:nvSpPr>
        <p:spPr/>
        <p:txBody>
          <a:bodyPr>
            <a:normAutofit/>
          </a:bodyPr>
          <a:lstStyle/>
          <a:p>
            <a:r>
              <a:rPr lang="ru-RU" sz="2000" b="1" dirty="0" smtClean="0">
                <a:solidFill>
                  <a:schemeClr val="accent1">
                    <a:lumMod val="75000"/>
                  </a:schemeClr>
                </a:solidFill>
              </a:rPr>
              <a:t>После отталкивания происходит беспрепятственное катание, мягкое распрямление тела и опять спортсмен выдвигает палки. Внезапное распрямление существенно повышает натиск на лыжи, что вызывает утрату быстроты катания</a:t>
            </a:r>
          </a:p>
          <a:p>
            <a:endParaRPr lang="ru-RU"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chemeClr val="accent1">
                    <a:lumMod val="75000"/>
                  </a:schemeClr>
                </a:solidFill>
                <a:latin typeface="+mn-lt"/>
              </a:rPr>
              <a:t>Попеременный </a:t>
            </a:r>
            <a:r>
              <a:rPr lang="ru-RU" sz="3200" b="1" dirty="0" err="1" smtClean="0">
                <a:solidFill>
                  <a:schemeClr val="accent1">
                    <a:lumMod val="75000"/>
                  </a:schemeClr>
                </a:solidFill>
                <a:latin typeface="+mn-lt"/>
              </a:rPr>
              <a:t>четырёхшажный</a:t>
            </a:r>
            <a:r>
              <a:rPr lang="ru-RU" sz="3200" b="1" dirty="0" smtClean="0">
                <a:solidFill>
                  <a:schemeClr val="accent1">
                    <a:lumMod val="75000"/>
                  </a:schemeClr>
                </a:solidFill>
                <a:latin typeface="+mn-lt"/>
              </a:rPr>
              <a:t> ход на лыжах</a:t>
            </a:r>
            <a:endParaRPr lang="ru-RU" sz="3200" b="1" dirty="0">
              <a:solidFill>
                <a:schemeClr val="accent1">
                  <a:lumMod val="75000"/>
                </a:schemeClr>
              </a:solidFill>
              <a:latin typeface="+mn-lt"/>
            </a:endParaRPr>
          </a:p>
        </p:txBody>
      </p:sp>
      <p:sp>
        <p:nvSpPr>
          <p:cNvPr id="3" name="Содержимое 2"/>
          <p:cNvSpPr>
            <a:spLocks noGrp="1"/>
          </p:cNvSpPr>
          <p:nvPr>
            <p:ph idx="1"/>
          </p:nvPr>
        </p:nvSpPr>
        <p:spPr/>
        <p:txBody>
          <a:bodyPr>
            <a:normAutofit/>
          </a:bodyPr>
          <a:lstStyle/>
          <a:p>
            <a:r>
              <a:rPr lang="ru-RU" sz="2000" b="1" dirty="0" smtClean="0">
                <a:solidFill>
                  <a:schemeClr val="accent1">
                    <a:lumMod val="75000"/>
                  </a:schemeClr>
                </a:solidFill>
              </a:rPr>
              <a:t>Он достаточно непрост в исполнении. Его различают по циклу движений, который складывается из 4-х последовательных шагов и 2-х поочередных толчков. Вынесение палок до отталкивания делается по очереди на начальные 2 шага</a:t>
            </a:r>
          </a:p>
          <a:p>
            <a:r>
              <a:rPr lang="ru-RU" sz="2000" b="1" dirty="0" smtClean="0">
                <a:solidFill>
                  <a:schemeClr val="accent1">
                    <a:lumMod val="75000"/>
                  </a:schemeClr>
                </a:solidFill>
              </a:rPr>
              <a:t>Его практикуют на ровных трассах и при поднимании. Бывают случаи, когда опытные спортсмены выбирают этот ход с целью прохождения долгих подъемов, при этом чередуя его с попеременным </a:t>
            </a:r>
            <a:r>
              <a:rPr lang="ru-RU" sz="2000" b="1" dirty="0" err="1" smtClean="0">
                <a:solidFill>
                  <a:schemeClr val="accent1">
                    <a:lumMod val="75000"/>
                  </a:schemeClr>
                </a:solidFill>
              </a:rPr>
              <a:t>двухшажным</a:t>
            </a:r>
            <a:r>
              <a:rPr lang="ru-RU" sz="2000" b="1" dirty="0" smtClean="0">
                <a:solidFill>
                  <a:schemeClr val="accent1">
                    <a:lumMod val="75000"/>
                  </a:schemeClr>
                </a:solidFill>
              </a:rPr>
              <a:t> ходом. Но профессиональные спортсмены не часто применяют его на соревнованиях, потому что он имеет среднюю скорость </a:t>
            </a:r>
          </a:p>
          <a:p>
            <a:r>
              <a:rPr lang="ru-RU" sz="2000" b="1" dirty="0" smtClean="0">
                <a:solidFill>
                  <a:schemeClr val="accent1">
                    <a:lumMod val="75000"/>
                  </a:schemeClr>
                </a:solidFill>
              </a:rPr>
              <a:t>В техническом плане это наиболее сложный вариант катания. Но ключевые движения хода были ранее освоены при исполнении других техник</a:t>
            </a:r>
          </a:p>
          <a:p>
            <a:endParaRPr lang="ru-RU" dirty="0"/>
          </a:p>
        </p:txBody>
      </p: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1156</Words>
  <Application>Microsoft Office PowerPoint</Application>
  <PresentationFormat>Экран (4:3)</PresentationFormat>
  <Paragraphs>35</Paragraphs>
  <Slides>16</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16</vt:i4>
      </vt:variant>
    </vt:vector>
  </HeadingPairs>
  <TitlesOfParts>
    <vt:vector size="19" baseType="lpstr">
      <vt:lpstr>Arial</vt:lpstr>
      <vt:lpstr>Calibri</vt:lpstr>
      <vt:lpstr>Тема Office</vt:lpstr>
      <vt:lpstr>Разновидности лыжных ходов</vt:lpstr>
      <vt:lpstr>Техника коньковой ходьбы на лыжах</vt:lpstr>
      <vt:lpstr>Презентация PowerPoint</vt:lpstr>
      <vt:lpstr>Виды и способы передвижения на лыжах</vt:lpstr>
      <vt:lpstr>Попеременный двухшажный ход</vt:lpstr>
      <vt:lpstr>Попеременный двухшажный ход</vt:lpstr>
      <vt:lpstr>Одновременно бесшажный ход</vt:lpstr>
      <vt:lpstr>Презентация PowerPoint</vt:lpstr>
      <vt:lpstr>Попеременный четырёхшажный ход на лыжах</vt:lpstr>
      <vt:lpstr>Презентация PowerPoint</vt:lpstr>
      <vt:lpstr>Техника одновременного одношажного хода</vt:lpstr>
      <vt:lpstr>Презентация PowerPoint</vt:lpstr>
      <vt:lpstr>Одновременный двухшажный</vt:lpstr>
      <vt:lpstr>Презентация PowerPoint</vt:lpstr>
      <vt:lpstr>Заключение</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Разновидности лыжных ходов</dc:title>
  <dc:creator>user</dc:creator>
  <cp:lastModifiedBy>Маша</cp:lastModifiedBy>
  <cp:revision>10</cp:revision>
  <dcterms:created xsi:type="dcterms:W3CDTF">2020-02-19T17:45:08Z</dcterms:created>
  <dcterms:modified xsi:type="dcterms:W3CDTF">2022-10-30T10:57:14Z</dcterms:modified>
</cp:coreProperties>
</file>