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256" r:id="rId2"/>
    <p:sldId id="264" r:id="rId3"/>
    <p:sldId id="265" r:id="rId4"/>
    <p:sldId id="267" r:id="rId5"/>
    <p:sldId id="268" r:id="rId6"/>
    <p:sldId id="271" r:id="rId7"/>
    <p:sldId id="266" r:id="rId8"/>
    <p:sldId id="273" r:id="rId9"/>
    <p:sldId id="275" r:id="rId10"/>
    <p:sldId id="279" r:id="rId11"/>
    <p:sldId id="280" r:id="rId12"/>
    <p:sldId id="277" r:id="rId13"/>
    <p:sldId id="27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-1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54BBD7-EB16-4FAA-9253-7ADEAB68A00F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310CAD-1499-4345-A600-0A3AED8D2C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844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AD442-1B79-4822-9C95-46B5E0B48E37}" type="datetime1">
              <a:rPr lang="en-US" smtClean="0"/>
              <a:pPr/>
              <a:t>10/30/2022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Быкова А.В. учитель музыки МОУ СОШ №131, г. Карталы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669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86ACF-673F-4AE2-8BAE-E16DD13B0218}" type="datetime1">
              <a:rPr lang="en-US" smtClean="0"/>
              <a:pPr/>
              <a:t>10/30/2022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Быкова А.В. учитель музыки МОУ СОШ №131, г. Карталы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885798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86ACF-673F-4AE2-8BAE-E16DD13B0218}" type="datetime1">
              <a:rPr lang="en-US" smtClean="0"/>
              <a:pPr/>
              <a:t>10/30/2022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Быкова А.В. учитель музыки МОУ СОШ №131, г. Карталы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312372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86ACF-673F-4AE2-8BAE-E16DD13B0218}" type="datetime1">
              <a:rPr lang="en-US" smtClean="0"/>
              <a:pPr/>
              <a:t>10/30/2022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Быкова А.В. учитель музыки МОУ СОШ №131, г. Карталы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88828046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86ACF-673F-4AE2-8BAE-E16DD13B0218}" type="datetime1">
              <a:rPr lang="en-US" smtClean="0"/>
              <a:pPr/>
              <a:t>10/30/2022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Быкова А.В. учитель музыки МОУ СОШ №131, г. Карталы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42247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86ACF-673F-4AE2-8BAE-E16DD13B0218}" type="datetime1">
              <a:rPr lang="en-US" smtClean="0"/>
              <a:pPr/>
              <a:t>10/30/2022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Быкова А.В. учитель музыки МОУ СОШ №131, г. Карталы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44506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86ACF-673F-4AE2-8BAE-E16DD13B0218}" type="datetime1">
              <a:rPr lang="en-US" smtClean="0"/>
              <a:pPr/>
              <a:t>10/30/2022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Быкова А.В. учитель музыки МОУ СОШ №131, г. Карталы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121919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FDBC1-0E4A-4F56-9591-A5EFEEDDCB90}" type="datetime1">
              <a:rPr lang="en-US" smtClean="0"/>
              <a:pPr/>
              <a:t>10/30/2022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Быкова А.В. учитель музыки МОУ СОШ №131, г. Карталы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8651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E082-391B-4211-9FB2-109210D8EE3A}" type="datetime1">
              <a:rPr lang="en-US" smtClean="0"/>
              <a:pPr/>
              <a:t>10/30/2022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Быкова А.В. учитель музыки МОУ СОШ №131, г. Карталы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974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C405F-DCD6-462B-B4A5-618B7BE34CCB}" type="datetime1">
              <a:rPr lang="en-US" smtClean="0"/>
              <a:pPr/>
              <a:t>10/30/2022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Быкова А.В. учитель музыки МОУ СОШ №131, г. Карталы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83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5034F-C9B0-4699-81AB-30696E3AB94E}" type="datetime1">
              <a:rPr lang="en-US" smtClean="0"/>
              <a:pPr/>
              <a:t>10/30/2022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Быкова А.В. учитель музыки МОУ СОШ №131, г. Карталы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012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CE86-89D3-40FE-8F7E-6596B73B9E2E}" type="datetime1">
              <a:rPr lang="en-US" smtClean="0"/>
              <a:pPr/>
              <a:t>10/30/2022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Быкова А.В. учитель музыки МОУ СОШ №131, г. Карталы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959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C0FB2-DB69-449D-9E53-AFF22A6EC589}" type="datetime1">
              <a:rPr lang="en-US" smtClean="0"/>
              <a:pPr/>
              <a:t>10/30/2022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Быкова А.В. учитель музыки МОУ СОШ №131, г. Карталы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378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498F-83B7-44EF-8D47-2821FB947285}" type="datetime1">
              <a:rPr lang="en-US" smtClean="0"/>
              <a:pPr/>
              <a:t>10/30/2022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Быкова А.В. учитель музыки МОУ СОШ №131, г. Карталы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070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54747-09B0-4D17-9558-1AEB2AE2DC2B}" type="datetime1">
              <a:rPr lang="en-US" smtClean="0"/>
              <a:pPr/>
              <a:t>10/30/2022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Быкова А.В. учитель музыки МОУ СОШ №131, г. Карталы</a:t>
            </a: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5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2178F-AC9A-4B3B-873C-5599100F7A5D}" type="datetime1">
              <a:rPr lang="en-US" smtClean="0"/>
              <a:pPr/>
              <a:t>10/30/2022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Быкова А.В. учитель музыки МОУ СОШ №131, г. Карталы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800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F5F8A-0B86-410F-9204-27DA3777FE0A}" type="datetime1">
              <a:rPr lang="en-US" smtClean="0"/>
              <a:pPr/>
              <a:t>10/30/2022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Быкова А.В. учитель музыки МОУ СОШ №131, г. Карталы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267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64E86ACF-673F-4AE2-8BAE-E16DD13B0218}" type="datetime1">
              <a:rPr lang="en-US" smtClean="0"/>
              <a:pPr/>
              <a:t>10/30/2022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r>
              <a:rPr lang="ru-RU"/>
              <a:t>Быкова А.В. учитель музыки МОУ СОШ №131, г. Карталы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3932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hf sldNum="0" hdr="0" ftr="0" dt="0"/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www.youtube.com/watch?v=yM_LRTDI5N8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youtube.com/watch?v=WeKgKqvJwZ4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mEel0CCtFOo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1192" y="461912"/>
            <a:ext cx="7851648" cy="3957687"/>
          </a:xfrm>
        </p:spPr>
        <p:txBody>
          <a:bodyPr>
            <a:normAutofit/>
          </a:bodyPr>
          <a:lstStyle/>
          <a:p>
            <a:pPr algn="ctr"/>
            <a:r>
              <a:rPr lang="ru-RU" sz="4800" dirty="0">
                <a:solidFill>
                  <a:srgbClr val="FFC000"/>
                </a:solidFill>
                <a:latin typeface="+mn-lt"/>
              </a:rPr>
              <a:t>Два направления музыкальной культуры</a:t>
            </a:r>
            <a:br>
              <a:rPr lang="ru-RU" sz="4800" dirty="0">
                <a:solidFill>
                  <a:srgbClr val="FFC000"/>
                </a:solidFill>
                <a:latin typeface="+mn-lt"/>
              </a:rPr>
            </a:br>
            <a:r>
              <a:rPr lang="ru-RU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Светская и духовная музыка</a:t>
            </a:r>
            <a:br>
              <a:rPr lang="ru-RU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800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" y="4953000"/>
            <a:ext cx="8991600" cy="1752600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музыки – </a:t>
            </a:r>
            <a:r>
              <a:rPr lang="ru-RU" sz="2400" b="1" dirty="0" err="1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Тюмина</a:t>
            </a:r>
            <a:r>
              <a:rPr lang="ru-RU" sz="2400" b="1" dirty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Лили </a:t>
            </a:r>
            <a:r>
              <a:rPr lang="ru-RU" sz="2400" b="1" dirty="0" err="1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Сейтмеметовна</a:t>
            </a:r>
            <a:endParaRPr lang="ru-RU" sz="2400" b="1" dirty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ГБОУ СОШ № 394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CD3ADB-0898-4102-97DB-7D402D6D57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C000"/>
                </a:solidFill>
              </a:rPr>
              <a:t>Франц Шуберт</a:t>
            </a:r>
            <a:br>
              <a:rPr lang="ru-RU" b="1" dirty="0">
                <a:solidFill>
                  <a:srgbClr val="FFC000"/>
                </a:solidFill>
              </a:rPr>
            </a:br>
            <a:r>
              <a:rPr lang="ru-RU" b="1" dirty="0">
                <a:solidFill>
                  <a:srgbClr val="FFC000"/>
                </a:solidFill>
              </a:rPr>
              <a:t>(1797-1828)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1011994-001A-41D7-8913-5974A50922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австрийский композитор, один из основоположников романтизма в музыке, автор приблизительно 600 вокальных композиций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            </a:t>
            </a:r>
            <a:r>
              <a:rPr lang="ru-RU" dirty="0">
                <a:hlinkClick r:id="rId2"/>
              </a:rPr>
              <a:t>Баллада «Лесной царь»</a:t>
            </a:r>
            <a:endParaRPr lang="ru-RU" dirty="0"/>
          </a:p>
        </p:txBody>
      </p:sp>
      <p:pic>
        <p:nvPicPr>
          <p:cNvPr id="2050" name="Picture 2" descr="Франц Шуберт (Franz Schubert) | Belcanto.ru">
            <a:extLst>
              <a:ext uri="{FF2B5EF4-FFF2-40B4-BE49-F238E27FC236}">
                <a16:creationId xmlns:a16="http://schemas.microsoft.com/office/drawing/2014/main" id="{9A097BE0-642E-4407-9171-5B613A7283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7323" y="3124200"/>
            <a:ext cx="2675467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Нотная запись">
            <a:extLst>
              <a:ext uri="{FF2B5EF4-FFF2-40B4-BE49-F238E27FC236}">
                <a16:creationId xmlns:a16="http://schemas.microsoft.com/office/drawing/2014/main" id="{0A2C2802-116A-41DD-B28B-AB826C4DC6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18273" y="35814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0700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DA7623-87B6-4BFA-AAEE-D74567BCC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C000"/>
                </a:solidFill>
              </a:rPr>
              <a:t>Роберт Шуман</a:t>
            </a:r>
            <a:br>
              <a:rPr lang="ru-RU" b="1" dirty="0">
                <a:solidFill>
                  <a:srgbClr val="FFC000"/>
                </a:solidFill>
              </a:rPr>
            </a:br>
            <a:r>
              <a:rPr lang="ru-RU" b="1" dirty="0">
                <a:solidFill>
                  <a:srgbClr val="FFC000"/>
                </a:solidFill>
              </a:rPr>
              <a:t>(1810-1856)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D8534AF-4C80-4930-B7EE-00DD1A0F7E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немецкий композитор, педагог и влиятельный музыкальный критик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                  </a:t>
            </a:r>
            <a:r>
              <a:rPr lang="ru-RU" dirty="0">
                <a:hlinkClick r:id="rId2"/>
              </a:rPr>
              <a:t>«Я не сержусь» из цикла «Любовь поэта»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 descr="Нотная запись">
            <a:extLst>
              <a:ext uri="{FF2B5EF4-FFF2-40B4-BE49-F238E27FC236}">
                <a16:creationId xmlns:a16="http://schemas.microsoft.com/office/drawing/2014/main" id="{19C292EB-9291-42F8-A463-A0AD041260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14400" y="29718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2511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http://classica.at.ua/Glinka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762000"/>
            <a:ext cx="2438400" cy="304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295400" y="4343400"/>
            <a:ext cx="22926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М.И. Глинка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717098" y="2438400"/>
            <a:ext cx="551785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Романс</a:t>
            </a:r>
          </a:p>
          <a:p>
            <a:pPr algn="ctr"/>
            <a:r>
              <a:rPr lang="ru-RU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«Я помню чудное мгновенье»</a:t>
            </a:r>
            <a:endParaRPr lang="ru-RU" sz="28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 descr="Нотная запись">
            <a:extLst>
              <a:ext uri="{FF2B5EF4-FFF2-40B4-BE49-F238E27FC236}">
                <a16:creationId xmlns:a16="http://schemas.microsoft.com/office/drawing/2014/main" id="{DC7E76B0-3D09-483E-A0C3-5BCF72145A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57600" y="2285214"/>
            <a:ext cx="914400" cy="9144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362200" y="838200"/>
            <a:ext cx="43813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</a:t>
            </a:r>
            <a:endParaRPr lang="ru-RU" sz="3200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38200" y="1905000"/>
            <a:ext cx="77724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/>
              <a:t> Какую музыку называют духовной?</a:t>
            </a:r>
          </a:p>
          <a:p>
            <a:r>
              <a:rPr lang="ru-RU" sz="2800" b="1" dirty="0"/>
              <a:t>  Какую – светской?</a:t>
            </a:r>
          </a:p>
          <a:p>
            <a:endParaRPr lang="ru-RU" sz="2800" b="1" dirty="0"/>
          </a:p>
          <a:p>
            <a:pPr>
              <a:buFont typeface="Arial" pitchFamily="34" charset="0"/>
              <a:buChar char="•"/>
            </a:pPr>
            <a:r>
              <a:rPr lang="ru-RU" sz="2800" b="1" dirty="0"/>
              <a:t> Музыку каких композиторов можно</a:t>
            </a:r>
          </a:p>
          <a:p>
            <a:r>
              <a:rPr lang="ru-RU" sz="2800" b="1" dirty="0"/>
              <a:t>  отнести к светской, а каких – к духовной?</a:t>
            </a:r>
          </a:p>
          <a:p>
            <a:endParaRPr lang="ru-RU" sz="2800" b="1" dirty="0"/>
          </a:p>
          <a:p>
            <a:r>
              <a:rPr lang="ru-RU" sz="2800" b="1" dirty="0"/>
              <a:t>Начать подготовку к совместному проекту по созданию музыкальной афиши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09600" y="1905000"/>
            <a:ext cx="76962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Музыкальная культура развивалась во взаимодействии двух основных направлений: </a:t>
            </a:r>
            <a:r>
              <a:rPr lang="ru-RU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светского и духовного, церковного. </a:t>
            </a:r>
            <a:endParaRPr lang="ru-RU" sz="32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tm-ns.com/images/5605d7d779aa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790700"/>
            <a:ext cx="6350000" cy="47625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09600" y="457200"/>
            <a:ext cx="8077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Духовная</a:t>
            </a:r>
            <a:r>
              <a:rPr lang="ru-RU" sz="3600" b="1" dirty="0"/>
              <a:t> музыка всегда была связана с богослужением.</a:t>
            </a:r>
            <a:endParaRPr lang="ru-RU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1000" y="1066800"/>
            <a:ext cx="51054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Церковная музыка </a:t>
            </a:r>
            <a:r>
              <a:rPr lang="ru-RU" sz="3200" b="1" dirty="0"/>
              <a:t>всегда обращена к темам Священного Писания. Драматургия образов страдания, смерти, воскресения Христа является основой развития духовной музыки.</a:t>
            </a:r>
          </a:p>
        </p:txBody>
      </p:sp>
      <p:pic>
        <p:nvPicPr>
          <p:cNvPr id="5" name="Picture 2" descr="F:\Recovered Files\7 класс\7_13_Высокая месса\6a00d8341e434553ef00e54f5718848834-640wi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FF9"/>
              </a:clrFrom>
              <a:clrTo>
                <a:srgbClr val="FEFF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05400" y="1524000"/>
            <a:ext cx="3810000" cy="3958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1219200"/>
            <a:ext cx="83820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В восточной, православной церкви , это литургия и всенощная, венчание и молебен, в истоках которых лежит </a:t>
            </a:r>
            <a:r>
              <a:rPr lang="ru-RU" sz="3200" b="1" i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зна̀менный</a:t>
            </a:r>
            <a:r>
              <a:rPr lang="ru-RU" sz="32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распев.</a:t>
            </a:r>
            <a:r>
              <a:rPr lang="ru-RU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3200" b="1" dirty="0"/>
              <a:t>В западной, католической церкви — месса, реквием, страсти, кантаты и др. В их основе - </a:t>
            </a:r>
            <a:r>
              <a:rPr lang="ru-RU" sz="32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хорал</a:t>
            </a:r>
            <a:r>
              <a:rPr lang="ru-RU" sz="3200" b="1" dirty="0"/>
              <a:t>, многоголосное пение в сопровождении органа или оркестра.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609600"/>
            <a:ext cx="66057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Полифония </a:t>
            </a:r>
            <a:r>
              <a:rPr lang="ru-RU" sz="4000" dirty="0"/>
              <a:t>- многоголосие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4300" y="5232737"/>
            <a:ext cx="8915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Фуга </a:t>
            </a:r>
            <a:r>
              <a:rPr lang="ru-RU" sz="2000" dirty="0"/>
              <a:t>– полифоническая форма, мелодическая линия многоголосого произведения «перебегает» из одного его голоса в другой </a:t>
            </a:r>
          </a:p>
        </p:txBody>
      </p:sp>
      <p:pic>
        <p:nvPicPr>
          <p:cNvPr id="1026" name="Picture 2" descr="Фуга — Википедия">
            <a:extLst>
              <a:ext uri="{FF2B5EF4-FFF2-40B4-BE49-F238E27FC236}">
                <a16:creationId xmlns:a16="http://schemas.microsoft.com/office/drawing/2014/main" id="{8C21069C-53AE-4620-9B7D-636FF001A7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550854"/>
            <a:ext cx="4014787" cy="3472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81000" y="762000"/>
            <a:ext cx="8534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Светская</a:t>
            </a:r>
            <a:r>
              <a:rPr lang="ru-RU" sz="3200" b="1" dirty="0">
                <a:solidFill>
                  <a:srgbClr val="FF0000"/>
                </a:solidFill>
              </a:rPr>
              <a:t> </a:t>
            </a:r>
            <a:r>
              <a:rPr lang="ru-RU" sz="3200" b="1" dirty="0"/>
              <a:t>музыка в своих истоках опиралась на народно-песенную, танцевальную культуру. 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09600" y="3105835"/>
            <a:ext cx="7772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С </a:t>
            </a:r>
            <a:r>
              <a:rPr lang="ru-RU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 в.</a:t>
            </a:r>
            <a:r>
              <a:rPr lang="ru-RU" sz="2800" b="1" dirty="0"/>
              <a:t> начинает развиваться </a:t>
            </a:r>
            <a:r>
              <a:rPr lang="ru-RU" sz="36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камерная музыка </a:t>
            </a:r>
            <a:r>
              <a:rPr lang="ru-RU" sz="2800" b="1" dirty="0"/>
              <a:t>(от лат. </a:t>
            </a:r>
            <a:r>
              <a:rPr lang="en-US" sz="2800" b="1" dirty="0"/>
              <a:t>Camera</a:t>
            </a:r>
            <a:r>
              <a:rPr lang="ru-RU" sz="2800" b="1" dirty="0"/>
              <a:t> - комната).</a:t>
            </a:r>
            <a:endParaRPr lang="ru-RU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3400" y="685800"/>
            <a:ext cx="8001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С </a:t>
            </a:r>
            <a:r>
              <a:rPr lang="ru-RU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середины XVIII в</a:t>
            </a:r>
            <a:r>
              <a:rPr lang="ru-RU" sz="2800" b="1" dirty="0"/>
              <a:t>. активизируется светская концертная жизнь, свободная от влияния церкви. Увеличивается количество оркестров, ансамблевых и сольных концертов. </a:t>
            </a:r>
            <a:endParaRPr lang="ru-RU" sz="2800" dirty="0"/>
          </a:p>
        </p:txBody>
      </p:sp>
      <p:pic>
        <p:nvPicPr>
          <p:cNvPr id="35842" name="Picture 2" descr="http://cs627627.vk.me/v627627003/faf0/abEAujHCTU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2971800"/>
            <a:ext cx="5188959" cy="3581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990600"/>
            <a:ext cx="8382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Разнообразны камерные вокальные и инструментальные миниатюры композиторов-романтиков </a:t>
            </a:r>
            <a:r>
              <a:rPr lang="ru-RU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XIX в.</a:t>
            </a:r>
            <a:r>
              <a:rPr lang="ru-RU" sz="2800" b="1" dirty="0"/>
              <a:t> </a:t>
            </a:r>
          </a:p>
          <a:p>
            <a:pPr algn="ctr"/>
            <a:r>
              <a:rPr lang="ru-RU" sz="2800" b="1" dirty="0"/>
              <a:t>К ним относятся песни </a:t>
            </a:r>
            <a:r>
              <a:rPr lang="ru-RU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Ф. Шуберта, </a:t>
            </a:r>
            <a:r>
              <a:rPr lang="ru-RU" sz="2800" b="1" dirty="0"/>
              <a:t>фортепианные песни без слов </a:t>
            </a:r>
          </a:p>
          <a:p>
            <a:pPr algn="ctr"/>
            <a:r>
              <a:rPr lang="ru-RU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Ф. Мендельсона</a:t>
            </a:r>
            <a:r>
              <a:rPr lang="ru-RU" sz="2800" b="1" dirty="0"/>
              <a:t>, каприсы </a:t>
            </a:r>
          </a:p>
          <a:p>
            <a:pPr algn="ctr"/>
            <a:r>
              <a:rPr lang="ru-RU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Н. Паганини</a:t>
            </a:r>
            <a:r>
              <a:rPr lang="ru-RU" sz="2800" b="1" dirty="0"/>
              <a:t>, вальсы, ноктюрны, прелюдии, баллады </a:t>
            </a:r>
            <a:r>
              <a:rPr lang="ru-RU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Ф. Шопена</a:t>
            </a:r>
            <a:r>
              <a:rPr lang="ru-RU" sz="2800" b="1" dirty="0"/>
              <a:t>, романсы </a:t>
            </a:r>
            <a:r>
              <a:rPr lang="ru-RU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М. Глинки</a:t>
            </a:r>
            <a:r>
              <a:rPr lang="ru-RU" sz="2800" b="1" dirty="0"/>
              <a:t>, пьесы </a:t>
            </a:r>
            <a:r>
              <a:rPr lang="ru-RU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 Чайковского </a:t>
            </a:r>
            <a:r>
              <a:rPr lang="ru-RU" sz="2800" b="1" dirty="0"/>
              <a:t>и многое другое.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184</TotalTime>
  <Words>349</Words>
  <Application>Microsoft Office PowerPoint</Application>
  <PresentationFormat>Экран (4:3)</PresentationFormat>
  <Paragraphs>36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Century Gothic</vt:lpstr>
      <vt:lpstr>Wingdings 3</vt:lpstr>
      <vt:lpstr>Ион</vt:lpstr>
      <vt:lpstr>Два направления музыкальной культуры Светская и духовная музыка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Франц Шуберт (1797-1828)</vt:lpstr>
      <vt:lpstr>Роберт Шуман (1810-1856)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Два направления музыкальной культуры</dc:title>
  <dc:creator>Fizik</dc:creator>
  <cp:lastModifiedBy>Tyumin Pavel</cp:lastModifiedBy>
  <cp:revision>28</cp:revision>
  <dcterms:created xsi:type="dcterms:W3CDTF">2006-08-16T00:00:00Z</dcterms:created>
  <dcterms:modified xsi:type="dcterms:W3CDTF">2022-10-30T18:11:23Z</dcterms:modified>
</cp:coreProperties>
</file>