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3" r:id="rId9"/>
    <p:sldId id="267" r:id="rId10"/>
    <p:sldId id="269" r:id="rId11"/>
    <p:sldId id="264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C1668-E268-4281-BCEC-D66256EAA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254F-B97E-4361-B253-0FE1A7BB80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C1668-E268-4281-BCEC-D66256EAA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254F-B97E-4361-B253-0FE1A7BB80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C1668-E268-4281-BCEC-D66256EAA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254F-B97E-4361-B253-0FE1A7BB80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C1668-E268-4281-BCEC-D66256EAA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254F-B97E-4361-B253-0FE1A7BB80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C1668-E268-4281-BCEC-D66256EAA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254F-B97E-4361-B253-0FE1A7BB80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C1668-E268-4281-BCEC-D66256EAA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254F-B97E-4361-B253-0FE1A7BB80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C1668-E268-4281-BCEC-D66256EAA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254F-B97E-4361-B253-0FE1A7BB80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C1668-E268-4281-BCEC-D66256EAA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254F-B97E-4361-B253-0FE1A7BB80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C1668-E268-4281-BCEC-D66256EAA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254F-B97E-4361-B253-0FE1A7BB80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C1668-E268-4281-BCEC-D66256EAA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254F-B97E-4361-B253-0FE1A7BB80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C1668-E268-4281-BCEC-D66256EAA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254F-B97E-4361-B253-0FE1A7BB80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C1668-E268-4281-BCEC-D66256EAA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52254F-B97E-4361-B253-0FE1A7BB80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tlantis\Desktop\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17024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99592" y="404664"/>
            <a:ext cx="72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Единый методический день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6309320"/>
            <a:ext cx="2183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2021г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971600" y="2204864"/>
            <a:ext cx="68407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 составить недельный учебный  план для обучающихся с ОВЗ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652120" y="5661248"/>
            <a:ext cx="28913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Дылье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С. Г.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1991042" y="2035905"/>
          <a:ext cx="5161915" cy="3654552"/>
        </p:xfrm>
        <a:graphic>
          <a:graphicData uri="http://schemas.openxmlformats.org/drawingml/2006/table">
            <a:tbl>
              <a:tblPr/>
              <a:tblGrid>
                <a:gridCol w="4261485"/>
                <a:gridCol w="900430"/>
              </a:tblGrid>
              <a:tr h="2927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0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Часть, формируемая участниками образовательного процесса</a:t>
                      </a:r>
                      <a:r>
                        <a:rPr lang="ru-RU" sz="1200" kern="100">
                          <a:solidFill>
                            <a:srgbClr val="00000A"/>
                          </a:solidFill>
                          <a:latin typeface="Calibri"/>
                          <a:ea typeface="Arial Unicode MS"/>
                          <a:cs typeface="Times New Roman"/>
                        </a:rPr>
                        <a:t>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65" marR="3746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65" marR="3746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7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0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Максимально допустимая недельная нагрузка</a:t>
                      </a:r>
                      <a:r>
                        <a:rPr lang="ru-RU" sz="1200" kern="10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 (при 5-дневной учебной неделе)</a:t>
                      </a:r>
                      <a:r>
                        <a:rPr lang="ru-RU" sz="1200" kern="100">
                          <a:solidFill>
                            <a:srgbClr val="00000A"/>
                          </a:solidFill>
                          <a:latin typeface="Calibri"/>
                          <a:ea typeface="Arial Unicode MS"/>
                          <a:cs typeface="Times New Roman"/>
                        </a:rPr>
                        <a:t>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65" marR="3746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21</a:t>
                      </a:r>
                      <a:r>
                        <a:rPr lang="ru-RU" sz="1400" kern="100">
                          <a:solidFill>
                            <a:srgbClr val="00000A"/>
                          </a:solidFill>
                          <a:latin typeface="Calibri"/>
                          <a:ea typeface="Arial Unicode MS"/>
                          <a:cs typeface="Times New Roman"/>
                        </a:rPr>
                        <a:t>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65" marR="3746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7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0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Внеурочная деятельность</a:t>
                      </a:r>
                      <a:r>
                        <a:rPr lang="ru-RU" sz="1200" kern="10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 (включая коррекционно-развивающую область):</a:t>
                      </a:r>
                      <a:r>
                        <a:rPr lang="ru-RU" sz="1200" kern="100">
                          <a:solidFill>
                            <a:srgbClr val="00000A"/>
                          </a:solidFill>
                          <a:latin typeface="Calibri"/>
                          <a:ea typeface="Arial Unicode MS"/>
                          <a:cs typeface="Times New Roman"/>
                        </a:rPr>
                        <a:t>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65" marR="3746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65" marR="3746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6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0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Коррекционно-развивающая область:</a:t>
                      </a:r>
                      <a:r>
                        <a:rPr lang="ru-RU" sz="1200" b="1" kern="100">
                          <a:solidFill>
                            <a:srgbClr val="00000A"/>
                          </a:solidFill>
                          <a:latin typeface="Calibri"/>
                          <a:ea typeface="Arial Unicode MS"/>
                          <a:cs typeface="Times New Roman"/>
                        </a:rPr>
                        <a:t>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65" marR="3746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kern="10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7</a:t>
                      </a:r>
                      <a:r>
                        <a:rPr lang="ru-RU" sz="1400" kern="100">
                          <a:solidFill>
                            <a:srgbClr val="00000A"/>
                          </a:solidFill>
                          <a:latin typeface="Calibri"/>
                          <a:ea typeface="Arial Unicode MS"/>
                          <a:cs typeface="Times New Roman"/>
                        </a:rPr>
                        <a:t>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65" marR="3746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6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0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Коррекция и развитие учебно-познавательной деятельности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65" marR="3746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465" marR="3746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6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0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Русский язык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65" marR="3746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465" marR="3746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6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0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Математика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65" marR="3746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465" marR="3746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6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0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Times New Roman"/>
                        </a:rPr>
                        <a:t>Коррекционно-развивающие занятия (логопедические и психокоррекционные)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65" marR="3746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6</a:t>
                      </a:r>
                      <a:r>
                        <a:rPr lang="ru-RU" sz="1400" kern="100">
                          <a:solidFill>
                            <a:srgbClr val="00000A"/>
                          </a:solidFill>
                          <a:latin typeface="Calibri"/>
                          <a:ea typeface="Arial Unicode MS"/>
                          <a:cs typeface="Times New Roman"/>
                        </a:rPr>
                        <a:t>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65" marR="3746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6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0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Педагог-психолог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65" marR="3746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1</a:t>
                      </a:r>
                      <a:r>
                        <a:rPr lang="ru-RU" sz="1400" kern="100">
                          <a:solidFill>
                            <a:srgbClr val="00000A"/>
                          </a:solidFill>
                          <a:latin typeface="Calibri"/>
                          <a:ea typeface="Arial Unicode MS"/>
                          <a:cs typeface="Times New Roman"/>
                        </a:rPr>
                        <a:t>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65" marR="3746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6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0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Учитель-логопед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65" marR="3746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65" marR="3746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6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0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Другие направления внеурочной деятельности</a:t>
                      </a:r>
                      <a:r>
                        <a:rPr lang="ru-RU" sz="1200" b="1" kern="100">
                          <a:solidFill>
                            <a:srgbClr val="00000A"/>
                          </a:solidFill>
                          <a:latin typeface="Calibri"/>
                          <a:ea typeface="Arial Unicode MS"/>
                          <a:cs typeface="Times New Roman"/>
                        </a:rPr>
                        <a:t>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65" marR="3746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kern="10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3</a:t>
                      </a:r>
                      <a:r>
                        <a:rPr lang="ru-RU" sz="1400" kern="100">
                          <a:solidFill>
                            <a:srgbClr val="00000A"/>
                          </a:solidFill>
                          <a:latin typeface="Calibri"/>
                          <a:ea typeface="Arial Unicode MS"/>
                          <a:cs typeface="Times New Roman"/>
                        </a:rPr>
                        <a:t>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65" marR="3746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6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0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Духовно-нравственное направление «Уроки нравственности»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65" marR="3746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kern="100" dirty="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65" marR="3746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icture 2" descr="C:\Users\Atlantis\Desktop\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658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3568" y="2564904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476672"/>
            <a:ext cx="7056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Часть, формируемая участниками образовательных отношений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11560" y="1268757"/>
          <a:ext cx="8064896" cy="5060777"/>
        </p:xfrm>
        <a:graphic>
          <a:graphicData uri="http://schemas.openxmlformats.org/drawingml/2006/table">
            <a:tbl>
              <a:tblPr/>
              <a:tblGrid>
                <a:gridCol w="6658078"/>
                <a:gridCol w="1406818"/>
              </a:tblGrid>
              <a:tr h="55682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rgbClr val="00000A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Часть, формируемая участниками образовательного процесса</a:t>
                      </a:r>
                      <a:r>
                        <a:rPr lang="ru-RU" sz="1400" kern="100" dirty="0">
                          <a:solidFill>
                            <a:srgbClr val="00000A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7465" marR="3746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solidFill>
                            <a:srgbClr val="00000A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-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7465" marR="3746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682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rgbClr val="00000A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Максимально допустимая недельная нагрузка</a:t>
                      </a:r>
                      <a:r>
                        <a:rPr lang="ru-RU" sz="1400" kern="100" dirty="0">
                          <a:solidFill>
                            <a:srgbClr val="00000A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 (при 5-дневной учебной неделе)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7465" marR="3746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>
                          <a:solidFill>
                            <a:srgbClr val="00000A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21</a:t>
                      </a:r>
                      <a:r>
                        <a:rPr lang="ru-RU" sz="1400" kern="100">
                          <a:solidFill>
                            <a:srgbClr val="00000A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 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7465" marR="3746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682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rgbClr val="00000A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Внеурочная деятельность</a:t>
                      </a:r>
                      <a:r>
                        <a:rPr lang="ru-RU" sz="1400" kern="100" dirty="0">
                          <a:solidFill>
                            <a:srgbClr val="00000A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 (включая коррекционно-развивающую область):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7465" marR="3746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00" dirty="0" smtClean="0">
                          <a:solidFill>
                            <a:srgbClr val="00000A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10</a:t>
                      </a:r>
                      <a:endParaRPr lang="ru-RU" sz="14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7465" marR="3746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9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solidFill>
                            <a:srgbClr val="00000A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Коррекционно-развивающая область: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7465" marR="3746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7465" marR="3746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57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rgbClr val="00000A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Коррекция и развитие учебно-познавательной деятельности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7465" marR="3746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7465" marR="3746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57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solidFill>
                            <a:srgbClr val="00000A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Русский язык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7465" marR="3746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     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7465" marR="3746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57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solidFill>
                            <a:srgbClr val="00000A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Математика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7465" marR="3746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     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7465" marR="3746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682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>
                          <a:solidFill>
                            <a:srgbClr val="00000A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Коррекционно-развивающие занятия (логопедические и психокоррекционные)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7465" marR="3746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7465" marR="3746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9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solidFill>
                            <a:srgbClr val="00000A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Педагог-психолог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7465" marR="3746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rgbClr val="00000A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1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7465" marR="3746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9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solidFill>
                            <a:srgbClr val="00000A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Учитель-логопед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7465" marR="3746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solidFill>
                            <a:srgbClr val="00000A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7465" marR="3746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9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00">
                          <a:solidFill>
                            <a:srgbClr val="00000A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Другие направления внеурочной деятельности 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7465" marR="3746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7465" marR="3746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9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solidFill>
                            <a:srgbClr val="00000A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Духовно-нравственное направление «Уроки нравственности»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7465" marR="3746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kern="100" dirty="0">
                          <a:solidFill>
                            <a:srgbClr val="00000A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7465" marR="3746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9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Итого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7465" marR="3746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7465" marR="3746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tlantis\Desktop\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658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11560" y="0"/>
            <a:ext cx="83529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Перечень дисциплин коррекционной области 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51520" y="692696"/>
          <a:ext cx="8712967" cy="5257800"/>
        </p:xfrm>
        <a:graphic>
          <a:graphicData uri="http://schemas.openxmlformats.org/drawingml/2006/table">
            <a:tbl>
              <a:tblPr/>
              <a:tblGrid>
                <a:gridCol w="370742"/>
                <a:gridCol w="2669345"/>
                <a:gridCol w="5672880"/>
              </a:tblGrid>
              <a:tr h="1113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Вариант  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154" marR="181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Категория обучающихся с ОВЗ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154" marR="181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Рекомендуемые дисциплины коррекционной области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154" marR="181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80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1.1. 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154" marR="181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Глухие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154" marR="181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«Формирование речевого слуха и произносительной стороны речи» (индивидуальные занятия); «Музыкально-ритмические занятия» (фронтальные занятия); «Развитие слухового восприятия и техника речи» (фронтальные занятия); «Социально-бытовая ориентировка» (фронтальные занятия).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154" marR="181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67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2.1. 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154" marR="181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Слабослышащие и позднооглохшие 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154" marR="181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«Развитие восприятия неречевых звучаний и техника речи» (фронтальные занятия); «Формирование речевого слуха и произносительной стороны речи» (индивидуальные занятия); «Музыкально-ритмические занятия» (фронтальные занятия).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154" marR="181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37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3.1. 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154" marR="181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Слепые 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154" marR="181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«Ритмика»; «Адаптивная физическая культура (АФК)»; «Охрана, развитие остаточного зрения и зрительного восприятия»; «Социально-бытовая ориентировка»; «Пространственная ориентировка»; «Развитие осязания и мелкой моторики»; «Развитие коммуникативной деятельности».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154" marR="181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67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4.1. 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154" marR="181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Слабовидящие 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154" marR="181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«Ритмика»; «Адаптивная физическая культура (АФК)»; «Развитие зрительного восприятия»; «Социально-бытовая ориентировка»; «Пространственная ориентировка»; «Развитие коммуникативной деятельности».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154" marR="181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5.1. 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154" marR="181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 тяжелыми нарушениями речи 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154" marR="181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«Произношение», «Логопедическая ритмика», «Развитие речи».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154" marR="181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3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6.1. 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154" marR="181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 нарушениями опорно-двигательного аппарата 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154" marR="181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«Речевая практика», «Основы коммуникации», «Психомоторика и развитие деятельности», «Двигательная коррекция».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154" marR="181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7.1. 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154" marR="181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 задержкой психического развития 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154" marR="181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«Коррекционно-развивающие занятия (логопедические и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психокоррекционные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)» (фронтальные и (или) индивидуальные занятия); «Ритмика» (фронтальные и (или) индивидуальные занятия).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154" marR="181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8.1. 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154" marR="181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 расстройствами аутистического спектра 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154" marR="181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«Формирование коммуникативного поведения» (фронтальные и индивидуальные занятия), «Музыкально-ритмические занятия» (фронтальные занятия), «Социально-бытовая ориентировка» (фронтальные занятия).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154" marR="181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tlantis\Desktop\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658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3568" y="2564904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Успешной работы!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tlantis\Desktop\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17024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27584" y="476672"/>
            <a:ext cx="763284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Федеральный закон  от 29.12.2012 N 273-ФЗ (ред. от 23.07.2013)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"Об образовании в Российской Федерации»</a:t>
            </a:r>
          </a:p>
          <a:p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2060848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Статья 2. Основные понятия, используемые в настоящем                                                                                      Федеральном законе</a:t>
            </a:r>
          </a:p>
          <a:p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2996952"/>
            <a:ext cx="80648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ru-RU" dirty="0" smtClean="0"/>
              <a:t>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обучающийся с ограниченными возможностями здоровья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физическое лицо, имеющее недостатки в физическом и (или) психологическом развитии, подтвержденные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психолого-медико-педагогической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комиссией и препятствующие получению образования без создания специальных условий.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tlantis\Desktop\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17024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27584" y="188640"/>
            <a:ext cx="7056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Федеральный закон  от 29.12.2012 N 273-ФЗ (ред. от 23.07.2013)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"Об образовании в Российской Федерации»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1484784"/>
            <a:ext cx="80648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Статья 2.   Основные понятия, используемые в настоящем                                                                                      Федеральном законе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2551837"/>
            <a:ext cx="74888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индивидуальный учебный план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учебный план, обеспечивающий освоение образовательной программы на основе индивидуализации ее содержания с учетом особенностей и образовательных потребностей конкретного обучающегося.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tlantis\Desktop\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17024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27584" y="332656"/>
            <a:ext cx="698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Варианты  АООП  ФГОС НОО обучающихся с ОВЗ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Atlantis\Desktop\i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784772"/>
            <a:ext cx="9144000" cy="60732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tlantis\Desktop\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17024" cy="6858000"/>
          </a:xfrm>
          <a:prstGeom prst="rect">
            <a:avLst/>
          </a:prstGeom>
          <a:noFill/>
        </p:spPr>
      </p:pic>
      <p:pic>
        <p:nvPicPr>
          <p:cNvPr id="3074" name="Picture 2" descr="C:\Users\Atlantis\AppData\Local\Temp\IMG_20210320_09235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8496" y="1340768"/>
            <a:ext cx="8965504" cy="532859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3568" y="260648"/>
            <a:ext cx="81369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Образовательные маршруты детей с ОВЗ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ФГОС НОО обучающихся с ОВЗ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tlantis\Desktop\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73024" y="0"/>
            <a:ext cx="9217024" cy="6858000"/>
          </a:xfrm>
          <a:prstGeom prst="rect">
            <a:avLst/>
          </a:prstGeom>
          <a:noFill/>
        </p:spPr>
      </p:pic>
      <p:pic>
        <p:nvPicPr>
          <p:cNvPr id="8193" name="Picture 1" descr="C:\Users\Atlantis\Desktop\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60648"/>
            <a:ext cx="4427984" cy="6597352"/>
          </a:xfrm>
          <a:prstGeom prst="rect">
            <a:avLst/>
          </a:prstGeom>
          <a:noFill/>
        </p:spPr>
      </p:pic>
      <p:pic>
        <p:nvPicPr>
          <p:cNvPr id="8194" name="Picture 2" descr="C:\Users\Atlantis\Desktop\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4008" y="0"/>
            <a:ext cx="421196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Atlantis\Desktop\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73024" y="0"/>
            <a:ext cx="9217024" cy="6858000"/>
          </a:xfrm>
          <a:prstGeom prst="rect">
            <a:avLst/>
          </a:prstGeom>
          <a:noFill/>
        </p:spPr>
      </p:pic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7024687" cy="817562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rgbClr val="0070C0"/>
                </a:solidFill>
              </a:rPr>
              <a:t>Учебный план</a:t>
            </a: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Включает в каждый вариант:</a:t>
            </a:r>
          </a:p>
        </p:txBody>
      </p:sp>
      <p:sp>
        <p:nvSpPr>
          <p:cNvPr id="4" name="Овал 3"/>
          <p:cNvSpPr/>
          <p:nvPr/>
        </p:nvSpPr>
        <p:spPr>
          <a:xfrm>
            <a:off x="611188" y="3357563"/>
            <a:ext cx="6143625" cy="215900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C00000"/>
                </a:solidFill>
              </a:rPr>
              <a:t>Обязательные предметные области</a:t>
            </a:r>
          </a:p>
        </p:txBody>
      </p:sp>
      <p:sp>
        <p:nvSpPr>
          <p:cNvPr id="5" name="Овал 4"/>
          <p:cNvSpPr/>
          <p:nvPr/>
        </p:nvSpPr>
        <p:spPr>
          <a:xfrm>
            <a:off x="5214938" y="3571875"/>
            <a:ext cx="3357562" cy="185737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B050"/>
                </a:solidFill>
              </a:rPr>
              <a:t>Коррекционно-развивающую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B050"/>
                </a:solidFill>
              </a:rPr>
              <a:t>область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tlantis\Desktop\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17024" cy="6858000"/>
          </a:xfrm>
          <a:prstGeom prst="rect">
            <a:avLst/>
          </a:prstGeom>
          <a:noFill/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187624" y="-171400"/>
            <a:ext cx="6811801" cy="77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152352" rIns="91440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337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Недельный учебный план НОО обучающихся с ЗПР (7.2)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000A"/>
              </a:solidFill>
              <a:effectLst/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337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79512" y="476672"/>
          <a:ext cx="8964489" cy="5189917"/>
        </p:xfrm>
        <a:graphic>
          <a:graphicData uri="http://schemas.openxmlformats.org/drawingml/2006/table">
            <a:tbl>
              <a:tblPr/>
              <a:tblGrid>
                <a:gridCol w="3487813"/>
                <a:gridCol w="3487813"/>
                <a:gridCol w="1476459"/>
                <a:gridCol w="512404"/>
              </a:tblGrid>
              <a:tr h="43834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50" dirty="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Предметные </a:t>
                      </a:r>
                      <a:br>
                        <a:rPr lang="ru-RU" sz="1400" b="1" kern="50" dirty="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</a:br>
                      <a:r>
                        <a:rPr lang="ru-RU" sz="1400" b="1" kern="50" dirty="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области</a:t>
                      </a:r>
                      <a:endParaRPr lang="ru-RU" sz="1400" kern="50" dirty="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</a:txBody>
                  <a:tcPr marL="37609" marR="376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5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Классы </a:t>
                      </a:r>
                      <a:endParaRPr lang="ru-RU" sz="1400" kern="5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5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Учебные предметы</a:t>
                      </a:r>
                      <a:endParaRPr lang="ru-RU" sz="1400" kern="5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</a:txBody>
                  <a:tcPr marL="37609" marR="37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kern="5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Times New Roman"/>
                        </a:rPr>
                        <a:t>Количество  часов в неделю</a:t>
                      </a:r>
                      <a:endParaRPr lang="ru-RU" sz="1400" kern="5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</a:txBody>
                  <a:tcPr marL="37609" marR="37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22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1</a:t>
                      </a:r>
                      <a:endParaRPr lang="ru-RU" sz="1400" kern="5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</a:txBody>
                  <a:tcPr marL="37609" marR="37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1</a:t>
                      </a:r>
                      <a:r>
                        <a:rPr lang="ru-RU" sz="1400" kern="50" baseline="3000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1</a:t>
                      </a:r>
                      <a:endParaRPr lang="ru-RU" sz="1400" kern="5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</a:txBody>
                  <a:tcPr marL="37609" marR="37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114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kern="50" dirty="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Обязательная часть</a:t>
                      </a:r>
                      <a:endParaRPr lang="ru-RU" sz="1400" kern="50" dirty="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</a:txBody>
                  <a:tcPr marL="37609" marR="376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kern="50">
                          <a:solidFill>
                            <a:srgbClr val="00000A"/>
                          </a:solidFill>
                          <a:latin typeface="Calibri"/>
                          <a:ea typeface="Arial Unicode MS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2079"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Русский язык и литературное чтение</a:t>
                      </a:r>
                      <a:endParaRPr lang="ru-RU" sz="1400" kern="50" dirty="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</a:txBody>
                  <a:tcPr marL="37609" marR="376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Русский язык</a:t>
                      </a:r>
                      <a:endParaRPr lang="ru-RU" sz="1400" kern="5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</a:txBody>
                  <a:tcPr marL="37609" marR="376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5</a:t>
                      </a:r>
                      <a:endParaRPr lang="ru-RU" sz="1400" kern="5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</a:txBody>
                  <a:tcPr marL="37609" marR="376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5</a:t>
                      </a:r>
                      <a:endParaRPr lang="ru-RU" sz="1400" kern="5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</a:txBody>
                  <a:tcPr marL="37609" marR="376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1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Литературное чтение</a:t>
                      </a:r>
                      <a:endParaRPr lang="ru-RU" sz="1400" kern="5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</a:txBody>
                  <a:tcPr marL="37609" marR="376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4</a:t>
                      </a:r>
                      <a:endParaRPr lang="ru-RU" sz="1400" kern="5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</a:txBody>
                  <a:tcPr marL="37609" marR="376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4</a:t>
                      </a:r>
                      <a:endParaRPr lang="ru-RU" sz="1400" kern="5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</a:txBody>
                  <a:tcPr marL="37609" marR="376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54"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 dirty="0" smtClean="0">
                          <a:solidFill>
                            <a:srgbClr val="00000A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Родной язык и литературное чтение на родном языке</a:t>
                      </a:r>
                      <a:endParaRPr lang="ru-RU" sz="1400" kern="50" dirty="0">
                        <a:solidFill>
                          <a:srgbClr val="00000A"/>
                        </a:solidFill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37609" marR="376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 dirty="0" smtClean="0">
                          <a:solidFill>
                            <a:srgbClr val="00000A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Родной язык</a:t>
                      </a:r>
                      <a:endParaRPr lang="ru-RU" sz="1400" kern="50" dirty="0">
                        <a:solidFill>
                          <a:srgbClr val="00000A"/>
                        </a:solidFill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37609" marR="376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 dirty="0" smtClean="0">
                          <a:solidFill>
                            <a:srgbClr val="00000A"/>
                          </a:solidFill>
                          <a:latin typeface="Calibri"/>
                          <a:ea typeface="Arial Unicode MS"/>
                          <a:cs typeface="Times New Roman"/>
                        </a:rPr>
                        <a:t>-</a:t>
                      </a:r>
                      <a:endParaRPr lang="ru-RU" sz="1400" kern="50" dirty="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</a:txBody>
                  <a:tcPr marL="37609" marR="376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 dirty="0" smtClean="0">
                          <a:solidFill>
                            <a:srgbClr val="00000A"/>
                          </a:solidFill>
                          <a:latin typeface="Calibri"/>
                          <a:ea typeface="Arial Unicode MS"/>
                          <a:cs typeface="Times New Roman"/>
                        </a:rPr>
                        <a:t>-</a:t>
                      </a:r>
                      <a:endParaRPr lang="ru-RU" sz="1400" kern="50" dirty="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</a:txBody>
                  <a:tcPr marL="37609" marR="376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 dirty="0" smtClean="0">
                          <a:solidFill>
                            <a:srgbClr val="00000A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Литературное чтение на родном языке</a:t>
                      </a:r>
                      <a:endParaRPr lang="ru-RU" sz="1400" kern="50" dirty="0">
                        <a:solidFill>
                          <a:srgbClr val="00000A"/>
                        </a:solidFill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37609" marR="376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 dirty="0" smtClean="0">
                          <a:solidFill>
                            <a:srgbClr val="00000A"/>
                          </a:solidFill>
                          <a:latin typeface="Calibri"/>
                          <a:ea typeface="Arial Unicode MS"/>
                          <a:cs typeface="Times New Roman"/>
                        </a:rPr>
                        <a:t>-</a:t>
                      </a:r>
                      <a:endParaRPr lang="ru-RU" sz="1400" kern="50" dirty="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</a:txBody>
                  <a:tcPr marL="37609" marR="376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 dirty="0" smtClean="0">
                          <a:solidFill>
                            <a:srgbClr val="00000A"/>
                          </a:solidFill>
                          <a:latin typeface="Calibri"/>
                          <a:ea typeface="Arial Unicode MS"/>
                          <a:cs typeface="Times New Roman"/>
                        </a:rPr>
                        <a:t>-</a:t>
                      </a:r>
                      <a:endParaRPr lang="ru-RU" sz="1400" kern="50" dirty="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</a:txBody>
                  <a:tcPr marL="37609" marR="376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33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Иностранный язык</a:t>
                      </a:r>
                      <a:endParaRPr lang="ru-RU" sz="1400" kern="50" dirty="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</a:txBody>
                  <a:tcPr marL="37609" marR="376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Иностранный язык</a:t>
                      </a:r>
                      <a:endParaRPr lang="ru-RU" sz="1400" kern="50" dirty="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</a:txBody>
                  <a:tcPr marL="37609" marR="376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-</a:t>
                      </a:r>
                      <a:endParaRPr lang="ru-RU" sz="1400" kern="5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</a:txBody>
                  <a:tcPr marL="37609" marR="376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-</a:t>
                      </a:r>
                      <a:endParaRPr lang="ru-RU" sz="1400" kern="50" dirty="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</a:txBody>
                  <a:tcPr marL="37609" marR="376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2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Математика</a:t>
                      </a:r>
                      <a:endParaRPr lang="ru-RU" sz="1400" kern="5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и информатика</a:t>
                      </a:r>
                      <a:endParaRPr lang="ru-RU" sz="1400" kern="5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</a:txBody>
                  <a:tcPr marL="37609" marR="376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Математика</a:t>
                      </a:r>
                      <a:endParaRPr lang="ru-RU" sz="1400" kern="50" dirty="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</a:txBody>
                  <a:tcPr marL="37609" marR="376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4</a:t>
                      </a:r>
                      <a:endParaRPr lang="ru-RU" sz="1400" kern="5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</a:txBody>
                  <a:tcPr marL="37609" marR="376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4</a:t>
                      </a:r>
                      <a:endParaRPr lang="ru-RU" sz="1400" kern="5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</a:txBody>
                  <a:tcPr marL="37609" marR="376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2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Обществознание и </a:t>
                      </a:r>
                      <a:r>
                        <a:rPr lang="ru-RU" sz="1400" kern="50" dirty="0" smtClean="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естествознание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 dirty="0" smtClean="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(Окружающий мир)</a:t>
                      </a:r>
                      <a:endParaRPr lang="ru-RU" sz="1400" kern="50" dirty="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</a:txBody>
                  <a:tcPr marL="37609" marR="376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Окружающий мир</a:t>
                      </a:r>
                      <a:endParaRPr lang="ru-RU" sz="1400" kern="50" dirty="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</a:txBody>
                  <a:tcPr marL="37609" marR="376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2</a:t>
                      </a:r>
                      <a:endParaRPr lang="ru-RU" sz="1400" kern="5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</a:txBody>
                  <a:tcPr marL="37609" marR="376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2</a:t>
                      </a:r>
                      <a:endParaRPr lang="ru-RU" sz="1400" kern="5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</a:txBody>
                  <a:tcPr marL="37609" marR="376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34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Основы религиозных культур и светской этики</a:t>
                      </a:r>
                      <a:endParaRPr lang="ru-RU" sz="1400" kern="5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</a:txBody>
                  <a:tcPr marL="37609" marR="376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Основы религиозных культур и светской этики</a:t>
                      </a:r>
                      <a:endParaRPr lang="ru-RU" sz="1400" kern="50" dirty="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</a:txBody>
                  <a:tcPr marL="37609" marR="376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Times New Roman"/>
                          <a:sym typeface="Symbol"/>
                        </a:rPr>
                        <a:t></a:t>
                      </a:r>
                      <a:endParaRPr lang="ru-RU" sz="1400" kern="50" dirty="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</a:txBody>
                  <a:tcPr marL="37609" marR="376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Times New Roman"/>
                          <a:sym typeface="Symbol"/>
                        </a:rPr>
                        <a:t></a:t>
                      </a:r>
                      <a:endParaRPr lang="ru-RU" sz="1400" kern="5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</a:txBody>
                  <a:tcPr marL="37609" marR="376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240"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Искусство</a:t>
                      </a:r>
                      <a:endParaRPr lang="ru-RU" sz="1400" kern="5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</a:txBody>
                  <a:tcPr marL="37609" marR="376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Музыка</a:t>
                      </a:r>
                      <a:endParaRPr lang="ru-RU" sz="1400" kern="50" dirty="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</a:txBody>
                  <a:tcPr marL="37609" marR="376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1</a:t>
                      </a:r>
                      <a:endParaRPr lang="ru-RU" sz="1400" kern="5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</a:txBody>
                  <a:tcPr marL="37609" marR="376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1</a:t>
                      </a:r>
                      <a:endParaRPr lang="ru-RU" sz="1400" kern="5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</a:txBody>
                  <a:tcPr marL="37609" marR="376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3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Изобразительное искусство</a:t>
                      </a:r>
                      <a:endParaRPr lang="ru-RU" sz="1400" kern="50" dirty="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</a:txBody>
                  <a:tcPr marL="37609" marR="376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1</a:t>
                      </a:r>
                      <a:endParaRPr lang="ru-RU" sz="1400" kern="5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</a:txBody>
                  <a:tcPr marL="37609" marR="376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1</a:t>
                      </a:r>
                      <a:endParaRPr lang="ru-RU" sz="1400" kern="5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</a:txBody>
                  <a:tcPr marL="37609" marR="376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11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Технология</a:t>
                      </a:r>
                      <a:endParaRPr lang="ru-RU" sz="1400" kern="5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</a:txBody>
                  <a:tcPr marL="37609" marR="376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Технология</a:t>
                      </a:r>
                      <a:endParaRPr lang="ru-RU" sz="1400" kern="50" dirty="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</a:txBody>
                  <a:tcPr marL="37609" marR="376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1</a:t>
                      </a:r>
                      <a:endParaRPr lang="ru-RU" sz="1400" kern="5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</a:txBody>
                  <a:tcPr marL="37609" marR="376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1</a:t>
                      </a:r>
                      <a:endParaRPr lang="ru-RU" sz="1400" kern="5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</a:txBody>
                  <a:tcPr marL="37609" marR="376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28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Физическая культура</a:t>
                      </a:r>
                      <a:endParaRPr lang="ru-RU" sz="1400" kern="5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</a:txBody>
                  <a:tcPr marL="37609" marR="376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Физическая культура </a:t>
                      </a:r>
                      <a:endParaRPr lang="ru-RU" sz="1400" kern="50" dirty="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</a:txBody>
                  <a:tcPr marL="37609" marR="376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3</a:t>
                      </a:r>
                      <a:endParaRPr lang="ru-RU" sz="1400" kern="5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</a:txBody>
                  <a:tcPr marL="37609" marR="376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3</a:t>
                      </a:r>
                      <a:endParaRPr lang="ru-RU" sz="1400" kern="5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</a:txBody>
                  <a:tcPr marL="37609" marR="376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27"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50" dirty="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Итого</a:t>
                      </a:r>
                      <a:endParaRPr lang="ru-RU" sz="1400" kern="50" dirty="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</a:txBody>
                  <a:tcPr marL="37609" marR="376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5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21</a:t>
                      </a:r>
                      <a:endParaRPr lang="ru-RU" sz="1400" kern="5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</a:txBody>
                  <a:tcPr marL="37609" marR="376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50" dirty="0">
                          <a:solidFill>
                            <a:srgbClr val="00000A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21</a:t>
                      </a:r>
                      <a:endParaRPr lang="ru-RU" sz="1400" kern="50" dirty="0">
                        <a:solidFill>
                          <a:srgbClr val="00000A"/>
                        </a:solidFill>
                        <a:latin typeface="Calibri"/>
                        <a:ea typeface="Arial Unicode MS"/>
                        <a:cs typeface="Times New Roman"/>
                      </a:endParaRPr>
                    </a:p>
                  </a:txBody>
                  <a:tcPr marL="37609" marR="376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98382"/>
            <a:ext cx="223138" cy="653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152352" rIns="91440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rgbClr val="00000A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Atlantis\Desktop\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17024" cy="6858000"/>
          </a:xfrm>
          <a:prstGeom prst="rect">
            <a:avLst/>
          </a:prstGeom>
          <a:noFill/>
        </p:spPr>
      </p:pic>
      <p:grpSp>
        <p:nvGrpSpPr>
          <p:cNvPr id="5" name="Группа 36"/>
          <p:cNvGrpSpPr>
            <a:grpSpLocks/>
          </p:cNvGrpSpPr>
          <p:nvPr/>
        </p:nvGrpSpPr>
        <p:grpSpPr bwMode="auto">
          <a:xfrm>
            <a:off x="251520" y="764704"/>
            <a:ext cx="8642350" cy="5527005"/>
            <a:chOff x="251519" y="914401"/>
            <a:chExt cx="8640961" cy="5521004"/>
          </a:xfrm>
        </p:grpSpPr>
        <p:sp>
          <p:nvSpPr>
            <p:cNvPr id="4" name="TextBox 3"/>
            <p:cNvSpPr txBox="1"/>
            <p:nvPr/>
          </p:nvSpPr>
          <p:spPr>
            <a:xfrm>
              <a:off x="4500574" y="4859109"/>
              <a:ext cx="4391906" cy="1569946"/>
            </a:xfrm>
            <a:prstGeom prst="rect">
              <a:avLst/>
            </a:prstGeom>
            <a:noFill/>
            <a:ln w="57150">
              <a:solidFill>
                <a:srgbClr val="C00000"/>
              </a:solidFill>
            </a:ln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b="1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ВАЖНО!!!</a:t>
              </a:r>
            </a:p>
            <a:p>
              <a:pPr marL="342900" indent="-342900" fontAlgn="auto">
                <a:spcBef>
                  <a:spcPts val="0"/>
                </a:spcBef>
                <a:spcAft>
                  <a:spcPts val="0"/>
                </a:spcAft>
                <a:buFontTx/>
                <a:buAutoNum type="arabicParenR"/>
                <a:defRPr/>
              </a:pPr>
              <a:r>
                <a:rPr lang="ru-RU" sz="1600" b="1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содержание</a:t>
              </a:r>
              <a:r>
                <a:rPr lang="ru-RU" sz="1600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коррекционно-развивающей области </a:t>
              </a:r>
              <a:r>
                <a:rPr lang="ru-RU" sz="1600" b="1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определяется ФГОС ОВЗ</a:t>
              </a:r>
              <a:r>
                <a:rPr lang="ru-RU" sz="1600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в зависимости от </a:t>
              </a:r>
              <a:r>
                <a:rPr lang="ru-RU" sz="1600" b="1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варианта</a:t>
              </a:r>
              <a:r>
                <a:rPr lang="ru-RU" sz="1600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реализации АОП</a:t>
              </a:r>
            </a:p>
            <a:p>
              <a:pPr marL="342900" indent="-342900" fontAlgn="auto">
                <a:spcBef>
                  <a:spcPts val="0"/>
                </a:spcBef>
                <a:spcAft>
                  <a:spcPts val="0"/>
                </a:spcAft>
                <a:buFontTx/>
                <a:buAutoNum type="arabicParenR"/>
                <a:defRPr/>
              </a:pPr>
              <a:r>
                <a:rPr lang="ru-RU" sz="1600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отводимое </a:t>
              </a:r>
              <a:r>
                <a:rPr lang="ru-RU" sz="1600" b="1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количество часов </a:t>
              </a:r>
              <a:r>
                <a:rPr lang="ru-RU" sz="1600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 изучение области – </a:t>
              </a:r>
              <a:r>
                <a:rPr lang="ru-RU" sz="1600" b="1" i="1" u="sng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не  менее 5</a:t>
              </a:r>
              <a:r>
                <a:rPr lang="ru-RU" sz="1600" b="1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!!!</a:t>
              </a: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467508" y="914401"/>
              <a:ext cx="2447532" cy="1512799"/>
            </a:xfrm>
            <a:prstGeom prst="rect">
              <a:avLst/>
            </a:prstGeom>
            <a:noFill/>
            <a:ln w="571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51519" y="4865459"/>
              <a:ext cx="3744311" cy="1569946"/>
            </a:xfrm>
            <a:prstGeom prst="rect">
              <a:avLst/>
            </a:prstGeom>
            <a:noFill/>
            <a:ln w="57150">
              <a:solidFill>
                <a:srgbClr val="002060"/>
              </a:solidFill>
            </a:ln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b="1" i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ВАЖНО!!!</a:t>
              </a:r>
            </a:p>
            <a:p>
              <a:pPr marL="342900" indent="-342900" fontAlgn="auto">
                <a:spcBef>
                  <a:spcPts val="0"/>
                </a:spcBef>
                <a:spcAft>
                  <a:spcPts val="0"/>
                </a:spcAft>
                <a:buFontTx/>
                <a:buAutoNum type="arabicParenR"/>
                <a:defRPr/>
              </a:pPr>
              <a:r>
                <a:rPr lang="ru-RU" sz="1600" b="1" i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направления</a:t>
              </a:r>
              <a:r>
                <a:rPr lang="ru-RU" sz="1600" i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определяются </a:t>
              </a:r>
              <a:r>
                <a:rPr lang="ru-RU" sz="1600" b="1" i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ФГОС ОВЗ</a:t>
              </a:r>
              <a:r>
                <a:rPr lang="ru-RU" sz="1600" i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в зависимости от </a:t>
              </a:r>
              <a:r>
                <a:rPr lang="ru-RU" sz="1600" b="1" i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варианта</a:t>
              </a:r>
              <a:r>
                <a:rPr lang="ru-RU" sz="1600" i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реализации АОП</a:t>
              </a:r>
            </a:p>
            <a:p>
              <a:pPr marL="342900" indent="-342900" fontAlgn="auto">
                <a:spcBef>
                  <a:spcPts val="0"/>
                </a:spcBef>
                <a:spcAft>
                  <a:spcPts val="0"/>
                </a:spcAft>
                <a:buFontTx/>
                <a:buAutoNum type="arabicParenR"/>
                <a:defRPr/>
              </a:pPr>
              <a:r>
                <a:rPr lang="ru-RU" sz="1600" i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отводимое </a:t>
              </a:r>
              <a:r>
                <a:rPr lang="ru-RU" sz="1600" b="1" i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количество часов </a:t>
              </a:r>
              <a:r>
                <a:rPr lang="ru-RU" sz="1600" i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 реализацию – </a:t>
              </a:r>
              <a:r>
                <a:rPr lang="ru-RU" sz="1600" b="1" i="1" u="sng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не более 5!!!</a:t>
              </a:r>
            </a:p>
          </p:txBody>
        </p:sp>
      </p:grpSp>
      <p:sp>
        <p:nvSpPr>
          <p:cNvPr id="13" name="Прямоугольник 12"/>
          <p:cNvSpPr/>
          <p:nvPr/>
        </p:nvSpPr>
        <p:spPr bwMode="auto">
          <a:xfrm>
            <a:off x="5508104" y="836712"/>
            <a:ext cx="2808312" cy="1514443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611560" y="980728"/>
            <a:ext cx="22322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Направления внеурочной деятельности</a:t>
            </a:r>
            <a:endParaRPr lang="ru-RU" sz="20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52120" y="980728"/>
            <a:ext cx="23762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Коррекционно-развивающая область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 flipV="1">
            <a:off x="1835696" y="2564904"/>
            <a:ext cx="0" cy="2088232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6876256" y="2564904"/>
            <a:ext cx="0" cy="2088232"/>
          </a:xfrm>
          <a:prstGeom prst="straightConnector1">
            <a:avLst/>
          </a:prstGeom>
          <a:ln w="762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99592" y="0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Часть, формируемая участниками образовательных отношений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</TotalTime>
  <Words>765</Words>
  <Application>Microsoft Office PowerPoint</Application>
  <PresentationFormat>Экран (4:3)</PresentationFormat>
  <Paragraphs>164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Учебный план</vt:lpstr>
      <vt:lpstr>Слайд 8</vt:lpstr>
      <vt:lpstr>Слайд 9</vt:lpstr>
      <vt:lpstr>Слайд 10</vt:lpstr>
      <vt:lpstr>Слайд 11</vt:lpstr>
      <vt:lpstr>Слайд 12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RePack by SPecialiST</dc:creator>
  <cp:lastModifiedBy>RePack by SPecialiST</cp:lastModifiedBy>
  <cp:revision>35</cp:revision>
  <dcterms:created xsi:type="dcterms:W3CDTF">2021-03-20T14:07:55Z</dcterms:created>
  <dcterms:modified xsi:type="dcterms:W3CDTF">2022-10-30T11:50:57Z</dcterms:modified>
</cp:coreProperties>
</file>