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71" r:id="rId5"/>
    <p:sldId id="269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9790B-C602-4868-93CF-22BDEE667ED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D516889-E5D4-4A96-ACBE-E30E0EDFE904}">
      <dgm:prSet phldrT="[Текст]" custT="1"/>
      <dgm:spPr/>
      <dgm:t>
        <a:bodyPr/>
        <a:lstStyle/>
        <a:p>
          <a:r>
            <a:rPr lang="ru-RU" sz="2000" dirty="0" smtClean="0"/>
            <a:t>Рост физической работо- </a:t>
          </a:r>
        </a:p>
        <a:p>
          <a:r>
            <a:rPr lang="ru-RU" sz="2000" dirty="0" smtClean="0"/>
            <a:t>способности</a:t>
          </a:r>
          <a:endParaRPr lang="ru-RU" sz="2000" dirty="0"/>
        </a:p>
      </dgm:t>
    </dgm:pt>
    <dgm:pt modelId="{AB3F24D1-633D-4EEC-B7FB-2A0F51AF30F2}" type="parTrans" cxnId="{A0EF798B-D2D4-444D-8B58-79447B936B01}">
      <dgm:prSet/>
      <dgm:spPr/>
      <dgm:t>
        <a:bodyPr/>
        <a:lstStyle/>
        <a:p>
          <a:endParaRPr lang="ru-RU"/>
        </a:p>
      </dgm:t>
    </dgm:pt>
    <dgm:pt modelId="{E8A99ABB-77FE-48D4-B6FC-20DFE4E4C6AD}" type="sibTrans" cxnId="{A0EF798B-D2D4-444D-8B58-79447B936B01}">
      <dgm:prSet/>
      <dgm:spPr/>
      <dgm:t>
        <a:bodyPr/>
        <a:lstStyle/>
        <a:p>
          <a:endParaRPr lang="ru-RU"/>
        </a:p>
      </dgm:t>
    </dgm:pt>
    <dgm:pt modelId="{8906D63D-326A-43A2-BA5C-11CD99A0CE04}">
      <dgm:prSet phldrT="[Текст]" custT="1"/>
      <dgm:spPr/>
      <dgm:t>
        <a:bodyPr/>
        <a:lstStyle/>
        <a:p>
          <a:r>
            <a:rPr lang="ru-RU" sz="2000" dirty="0" smtClean="0"/>
            <a:t>Нормализация деятельности отдельных органов и функциональных систем</a:t>
          </a:r>
          <a:endParaRPr lang="ru-RU" sz="2000" dirty="0"/>
        </a:p>
      </dgm:t>
    </dgm:pt>
    <dgm:pt modelId="{A909F571-B1B3-470D-A382-2092D5DC31CE}" type="parTrans" cxnId="{344848E3-0213-4BB4-9DCE-E659D82D4C2F}">
      <dgm:prSet/>
      <dgm:spPr/>
      <dgm:t>
        <a:bodyPr/>
        <a:lstStyle/>
        <a:p>
          <a:endParaRPr lang="ru-RU"/>
        </a:p>
      </dgm:t>
    </dgm:pt>
    <dgm:pt modelId="{9664F2D2-6BCA-4AFD-B5BE-0AF5DF249E35}" type="sibTrans" cxnId="{344848E3-0213-4BB4-9DCE-E659D82D4C2F}">
      <dgm:prSet/>
      <dgm:spPr/>
      <dgm:t>
        <a:bodyPr/>
        <a:lstStyle/>
        <a:p>
          <a:endParaRPr lang="ru-RU"/>
        </a:p>
      </dgm:t>
    </dgm:pt>
    <dgm:pt modelId="{2622547E-A04E-4B5F-B86F-0A004107AA68}">
      <dgm:prSet phldrT="[Текст]" custT="1"/>
      <dgm:spPr/>
      <dgm:t>
        <a:bodyPr/>
        <a:lstStyle/>
        <a:p>
          <a:r>
            <a:rPr lang="ru-RU" sz="2000" dirty="0" smtClean="0"/>
            <a:t>Формирование личностных качеств</a:t>
          </a:r>
          <a:endParaRPr lang="ru-RU" sz="2000" dirty="0"/>
        </a:p>
      </dgm:t>
    </dgm:pt>
    <dgm:pt modelId="{F25B4C2B-5A8B-471C-B7CC-9139C8E7E61A}" type="parTrans" cxnId="{F2466633-2CC1-473B-917F-6BA1C8F6A03E}">
      <dgm:prSet/>
      <dgm:spPr/>
      <dgm:t>
        <a:bodyPr/>
        <a:lstStyle/>
        <a:p>
          <a:endParaRPr lang="ru-RU"/>
        </a:p>
      </dgm:t>
    </dgm:pt>
    <dgm:pt modelId="{2E44C014-604A-4698-AC4A-1525D272E599}" type="sibTrans" cxnId="{F2466633-2CC1-473B-917F-6BA1C8F6A03E}">
      <dgm:prSet/>
      <dgm:spPr/>
      <dgm:t>
        <a:bodyPr/>
        <a:lstStyle/>
        <a:p>
          <a:endParaRPr lang="ru-RU"/>
        </a:p>
      </dgm:t>
    </dgm:pt>
    <dgm:pt modelId="{1C809FB8-725E-4328-9BF5-3D4B84BC9CD9}">
      <dgm:prSet phldrT="[Текст]" custT="1"/>
      <dgm:spPr/>
      <dgm:t>
        <a:bodyPr/>
        <a:lstStyle/>
        <a:p>
          <a:r>
            <a:rPr lang="ru-RU" sz="2000" dirty="0" smtClean="0"/>
            <a:t>Улучшение </a:t>
          </a:r>
          <a:r>
            <a:rPr lang="ru-RU" sz="2000" dirty="0" err="1" smtClean="0"/>
            <a:t>психо</a:t>
          </a:r>
          <a:r>
            <a:rPr lang="ru-RU" sz="2000" dirty="0" smtClean="0"/>
            <a:t> – эмоционального состояния</a:t>
          </a:r>
          <a:endParaRPr lang="ru-RU" sz="2000" dirty="0"/>
        </a:p>
      </dgm:t>
    </dgm:pt>
    <dgm:pt modelId="{5262DB55-5AAD-4DF5-A5C6-5EF016DCB6A5}" type="parTrans" cxnId="{432BE51C-5767-436D-A1CA-643DC58532EB}">
      <dgm:prSet/>
      <dgm:spPr/>
      <dgm:t>
        <a:bodyPr/>
        <a:lstStyle/>
        <a:p>
          <a:endParaRPr lang="ru-RU"/>
        </a:p>
      </dgm:t>
    </dgm:pt>
    <dgm:pt modelId="{161B00F1-4B86-409C-A1DB-81253BF21A71}" type="sibTrans" cxnId="{432BE51C-5767-436D-A1CA-643DC58532EB}">
      <dgm:prSet/>
      <dgm:spPr/>
      <dgm:t>
        <a:bodyPr/>
        <a:lstStyle/>
        <a:p>
          <a:endParaRPr lang="ru-RU"/>
        </a:p>
      </dgm:t>
    </dgm:pt>
    <dgm:pt modelId="{EF3927E8-B346-4BA2-B5F5-88CA9820CD58}">
      <dgm:prSet phldrT="[Текст]" custT="1"/>
      <dgm:spPr/>
      <dgm:t>
        <a:bodyPr/>
        <a:lstStyle/>
        <a:p>
          <a:r>
            <a:rPr lang="ru-RU" sz="2000" dirty="0" smtClean="0"/>
            <a:t>Укрепление психического здоровья</a:t>
          </a:r>
          <a:endParaRPr lang="ru-RU" sz="2000" dirty="0"/>
        </a:p>
      </dgm:t>
    </dgm:pt>
    <dgm:pt modelId="{145CC04B-B8DB-4704-BA38-1C881756EF33}" type="parTrans" cxnId="{FD27860F-7B3F-4400-A92D-529647223CF9}">
      <dgm:prSet/>
      <dgm:spPr/>
      <dgm:t>
        <a:bodyPr/>
        <a:lstStyle/>
        <a:p>
          <a:endParaRPr lang="ru-RU"/>
        </a:p>
      </dgm:t>
    </dgm:pt>
    <dgm:pt modelId="{A1B68130-910D-49D0-B3B6-4DAA21B016A1}" type="sibTrans" cxnId="{FD27860F-7B3F-4400-A92D-529647223CF9}">
      <dgm:prSet/>
      <dgm:spPr/>
      <dgm:t>
        <a:bodyPr/>
        <a:lstStyle/>
        <a:p>
          <a:endParaRPr lang="ru-RU"/>
        </a:p>
      </dgm:t>
    </dgm:pt>
    <dgm:pt modelId="{9446469F-32F6-4EF7-BAF8-D6E4F985AD46}">
      <dgm:prSet custT="1"/>
      <dgm:spPr/>
      <dgm:t>
        <a:bodyPr/>
        <a:lstStyle/>
        <a:p>
          <a:r>
            <a:rPr lang="ru-RU" sz="2000" dirty="0" smtClean="0"/>
            <a:t>Повышение устойчивости организма к различным заболеваниям</a:t>
          </a:r>
          <a:endParaRPr lang="ru-RU" sz="2000" dirty="0"/>
        </a:p>
      </dgm:t>
    </dgm:pt>
    <dgm:pt modelId="{898ADEA2-EA9C-46A1-83E4-F9618C3129A0}" type="parTrans" cxnId="{02CBFAA7-EA30-4D53-98A1-0C374F19B8CB}">
      <dgm:prSet/>
      <dgm:spPr/>
      <dgm:t>
        <a:bodyPr/>
        <a:lstStyle/>
        <a:p>
          <a:endParaRPr lang="ru-RU"/>
        </a:p>
      </dgm:t>
    </dgm:pt>
    <dgm:pt modelId="{4725ABE3-ACEA-42C8-91D7-CB35FDB8F0E9}" type="sibTrans" cxnId="{02CBFAA7-EA30-4D53-98A1-0C374F19B8CB}">
      <dgm:prSet/>
      <dgm:spPr/>
      <dgm:t>
        <a:bodyPr/>
        <a:lstStyle/>
        <a:p>
          <a:endParaRPr lang="ru-RU"/>
        </a:p>
      </dgm:t>
    </dgm:pt>
    <dgm:pt modelId="{656BB51F-7D71-44C3-B482-363E92BF563A}" type="pres">
      <dgm:prSet presAssocID="{8EC9790B-C602-4868-93CF-22BDEE667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C3E0BD-EB8B-4307-BCDB-7C66532319CA}" type="pres">
      <dgm:prSet presAssocID="{9446469F-32F6-4EF7-BAF8-D6E4F985AD46}" presName="node" presStyleLbl="node1" presStyleIdx="0" presStyleCnt="6" custScaleX="117245" custScaleY="146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56858-1E46-4745-BF72-E9CAC2813BC9}" type="pres">
      <dgm:prSet presAssocID="{4725ABE3-ACEA-42C8-91D7-CB35FDB8F0E9}" presName="sibTrans" presStyleCnt="0"/>
      <dgm:spPr/>
    </dgm:pt>
    <dgm:pt modelId="{E47C3786-1728-4CC7-9C55-799BFB53A49C}" type="pres">
      <dgm:prSet presAssocID="{ED516889-E5D4-4A96-ACBE-E30E0EDFE904}" presName="node" presStyleLbl="node1" presStyleIdx="1" presStyleCnt="6" custScaleX="96516" custScaleY="147043" custLinFactNeighborX="0" custLinFactNeighborY="3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0192-9B23-4BF8-90F5-4180159BD3F3}" type="pres">
      <dgm:prSet presAssocID="{E8A99ABB-77FE-48D4-B6FC-20DFE4E4C6AD}" presName="sibTrans" presStyleCnt="0"/>
      <dgm:spPr/>
    </dgm:pt>
    <dgm:pt modelId="{00F6F113-4372-499A-9640-EF5D6C5C40A2}" type="pres">
      <dgm:prSet presAssocID="{8906D63D-326A-43A2-BA5C-11CD99A0CE04}" presName="node" presStyleLbl="node1" presStyleIdx="2" presStyleCnt="6" custScaleX="109851" custScaleY="14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71E09-C784-4CB4-AB29-5C26C09F0613}" type="pres">
      <dgm:prSet presAssocID="{9664F2D2-6BCA-4AFD-B5BE-0AF5DF249E35}" presName="sibTrans" presStyleCnt="0"/>
      <dgm:spPr/>
    </dgm:pt>
    <dgm:pt modelId="{BC2E0B1A-AFC7-493D-BDE5-AADC8D857D95}" type="pres">
      <dgm:prSet presAssocID="{2622547E-A04E-4B5F-B86F-0A004107AA68}" presName="node" presStyleLbl="node1" presStyleIdx="3" presStyleCnt="6" custScaleX="109879" custScaleY="145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EDCE9-4207-49F9-B2AE-6373AC9BA0CD}" type="pres">
      <dgm:prSet presAssocID="{2E44C014-604A-4698-AC4A-1525D272E599}" presName="sibTrans" presStyleCnt="0"/>
      <dgm:spPr/>
    </dgm:pt>
    <dgm:pt modelId="{3FF8701E-0E4A-454E-9E52-98E42BFBDAF0}" type="pres">
      <dgm:prSet presAssocID="{1C809FB8-725E-4328-9BF5-3D4B84BC9CD9}" presName="node" presStyleLbl="node1" presStyleIdx="4" presStyleCnt="6" custScaleX="114017" custScaleY="148514" custLinFactNeighborX="53" custLinFactNeighborY="-1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9DA30-C2C5-4559-B446-0A0E1C69F7E0}" type="pres">
      <dgm:prSet presAssocID="{161B00F1-4B86-409C-A1DB-81253BF21A71}" presName="sibTrans" presStyleCnt="0"/>
      <dgm:spPr/>
    </dgm:pt>
    <dgm:pt modelId="{5B457F48-6C0E-4671-9B57-D9BA193E12C4}" type="pres">
      <dgm:prSet presAssocID="{EF3927E8-B346-4BA2-B5F5-88CA9820CD58}" presName="node" presStyleLbl="node1" presStyleIdx="5" presStyleCnt="6" custScaleX="108962" custScaleY="152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F798B-D2D4-444D-8B58-79447B936B01}" srcId="{8EC9790B-C602-4868-93CF-22BDEE667ED3}" destId="{ED516889-E5D4-4A96-ACBE-E30E0EDFE904}" srcOrd="1" destOrd="0" parTransId="{AB3F24D1-633D-4EEC-B7FB-2A0F51AF30F2}" sibTransId="{E8A99ABB-77FE-48D4-B6FC-20DFE4E4C6AD}"/>
    <dgm:cxn modelId="{496A1DE1-BD74-4A75-B435-B65F3D464833}" type="presOf" srcId="{1C809FB8-725E-4328-9BF5-3D4B84BC9CD9}" destId="{3FF8701E-0E4A-454E-9E52-98E42BFBDAF0}" srcOrd="0" destOrd="0" presId="urn:microsoft.com/office/officeart/2005/8/layout/default#1"/>
    <dgm:cxn modelId="{E16481A0-41BF-41F6-9847-8F6B21180230}" type="presOf" srcId="{ED516889-E5D4-4A96-ACBE-E30E0EDFE904}" destId="{E47C3786-1728-4CC7-9C55-799BFB53A49C}" srcOrd="0" destOrd="0" presId="urn:microsoft.com/office/officeart/2005/8/layout/default#1"/>
    <dgm:cxn modelId="{FC0497FA-B3A7-4199-AB0F-77E7B1996DE6}" type="presOf" srcId="{8EC9790B-C602-4868-93CF-22BDEE667ED3}" destId="{656BB51F-7D71-44C3-B482-363E92BF563A}" srcOrd="0" destOrd="0" presId="urn:microsoft.com/office/officeart/2005/8/layout/default#1"/>
    <dgm:cxn modelId="{432BE51C-5767-436D-A1CA-643DC58532EB}" srcId="{8EC9790B-C602-4868-93CF-22BDEE667ED3}" destId="{1C809FB8-725E-4328-9BF5-3D4B84BC9CD9}" srcOrd="4" destOrd="0" parTransId="{5262DB55-5AAD-4DF5-A5C6-5EF016DCB6A5}" sibTransId="{161B00F1-4B86-409C-A1DB-81253BF21A71}"/>
    <dgm:cxn modelId="{26B709D7-595B-41B0-8F74-7F851F154D09}" type="presOf" srcId="{2622547E-A04E-4B5F-B86F-0A004107AA68}" destId="{BC2E0B1A-AFC7-493D-BDE5-AADC8D857D95}" srcOrd="0" destOrd="0" presId="urn:microsoft.com/office/officeart/2005/8/layout/default#1"/>
    <dgm:cxn modelId="{32D03832-61A1-48B5-9316-FB4292013B54}" type="presOf" srcId="{9446469F-32F6-4EF7-BAF8-D6E4F985AD46}" destId="{7BC3E0BD-EB8B-4307-BCDB-7C66532319CA}" srcOrd="0" destOrd="0" presId="urn:microsoft.com/office/officeart/2005/8/layout/default#1"/>
    <dgm:cxn modelId="{FD27860F-7B3F-4400-A92D-529647223CF9}" srcId="{8EC9790B-C602-4868-93CF-22BDEE667ED3}" destId="{EF3927E8-B346-4BA2-B5F5-88CA9820CD58}" srcOrd="5" destOrd="0" parTransId="{145CC04B-B8DB-4704-BA38-1C881756EF33}" sibTransId="{A1B68130-910D-49D0-B3B6-4DAA21B016A1}"/>
    <dgm:cxn modelId="{02CBFAA7-EA30-4D53-98A1-0C374F19B8CB}" srcId="{8EC9790B-C602-4868-93CF-22BDEE667ED3}" destId="{9446469F-32F6-4EF7-BAF8-D6E4F985AD46}" srcOrd="0" destOrd="0" parTransId="{898ADEA2-EA9C-46A1-83E4-F9618C3129A0}" sibTransId="{4725ABE3-ACEA-42C8-91D7-CB35FDB8F0E9}"/>
    <dgm:cxn modelId="{D4A4BF7E-9886-4684-B0B1-4F6960A35373}" type="presOf" srcId="{8906D63D-326A-43A2-BA5C-11CD99A0CE04}" destId="{00F6F113-4372-499A-9640-EF5D6C5C40A2}" srcOrd="0" destOrd="0" presId="urn:microsoft.com/office/officeart/2005/8/layout/default#1"/>
    <dgm:cxn modelId="{F2466633-2CC1-473B-917F-6BA1C8F6A03E}" srcId="{8EC9790B-C602-4868-93CF-22BDEE667ED3}" destId="{2622547E-A04E-4B5F-B86F-0A004107AA68}" srcOrd="3" destOrd="0" parTransId="{F25B4C2B-5A8B-471C-B7CC-9139C8E7E61A}" sibTransId="{2E44C014-604A-4698-AC4A-1525D272E599}"/>
    <dgm:cxn modelId="{9E6E8A6C-32FC-4D26-A92D-0580ADDC521A}" type="presOf" srcId="{EF3927E8-B346-4BA2-B5F5-88CA9820CD58}" destId="{5B457F48-6C0E-4671-9B57-D9BA193E12C4}" srcOrd="0" destOrd="0" presId="urn:microsoft.com/office/officeart/2005/8/layout/default#1"/>
    <dgm:cxn modelId="{344848E3-0213-4BB4-9DCE-E659D82D4C2F}" srcId="{8EC9790B-C602-4868-93CF-22BDEE667ED3}" destId="{8906D63D-326A-43A2-BA5C-11CD99A0CE04}" srcOrd="2" destOrd="0" parTransId="{A909F571-B1B3-470D-A382-2092D5DC31CE}" sibTransId="{9664F2D2-6BCA-4AFD-B5BE-0AF5DF249E35}"/>
    <dgm:cxn modelId="{F8F41418-2CBF-4DF3-9242-C6237A83AF65}" type="presParOf" srcId="{656BB51F-7D71-44C3-B482-363E92BF563A}" destId="{7BC3E0BD-EB8B-4307-BCDB-7C66532319CA}" srcOrd="0" destOrd="0" presId="urn:microsoft.com/office/officeart/2005/8/layout/default#1"/>
    <dgm:cxn modelId="{044907D9-1BA9-4308-B673-53EB78D75EE4}" type="presParOf" srcId="{656BB51F-7D71-44C3-B482-363E92BF563A}" destId="{FF956858-1E46-4745-BF72-E9CAC2813BC9}" srcOrd="1" destOrd="0" presId="urn:microsoft.com/office/officeart/2005/8/layout/default#1"/>
    <dgm:cxn modelId="{49CD2B23-0E9F-4EF6-A0D8-D5558999F028}" type="presParOf" srcId="{656BB51F-7D71-44C3-B482-363E92BF563A}" destId="{E47C3786-1728-4CC7-9C55-799BFB53A49C}" srcOrd="2" destOrd="0" presId="urn:microsoft.com/office/officeart/2005/8/layout/default#1"/>
    <dgm:cxn modelId="{906B91AC-4C62-41EA-B49D-F6C27B6BCC73}" type="presParOf" srcId="{656BB51F-7D71-44C3-B482-363E92BF563A}" destId="{BC540192-9B23-4BF8-90F5-4180159BD3F3}" srcOrd="3" destOrd="0" presId="urn:microsoft.com/office/officeart/2005/8/layout/default#1"/>
    <dgm:cxn modelId="{69C2AEA9-EAE0-4972-8DBD-E57F8B4747A4}" type="presParOf" srcId="{656BB51F-7D71-44C3-B482-363E92BF563A}" destId="{00F6F113-4372-499A-9640-EF5D6C5C40A2}" srcOrd="4" destOrd="0" presId="urn:microsoft.com/office/officeart/2005/8/layout/default#1"/>
    <dgm:cxn modelId="{D3612609-DAD8-48BA-857F-D2646F34B7CE}" type="presParOf" srcId="{656BB51F-7D71-44C3-B482-363E92BF563A}" destId="{1C071E09-C784-4CB4-AB29-5C26C09F0613}" srcOrd="5" destOrd="0" presId="urn:microsoft.com/office/officeart/2005/8/layout/default#1"/>
    <dgm:cxn modelId="{FEFC2AA4-48BA-4358-A44A-35159773059E}" type="presParOf" srcId="{656BB51F-7D71-44C3-B482-363E92BF563A}" destId="{BC2E0B1A-AFC7-493D-BDE5-AADC8D857D95}" srcOrd="6" destOrd="0" presId="urn:microsoft.com/office/officeart/2005/8/layout/default#1"/>
    <dgm:cxn modelId="{78DCBAA7-AB34-4C34-8068-B82DF4B7D32A}" type="presParOf" srcId="{656BB51F-7D71-44C3-B482-363E92BF563A}" destId="{4D1EDCE9-4207-49F9-B2AE-6373AC9BA0CD}" srcOrd="7" destOrd="0" presId="urn:microsoft.com/office/officeart/2005/8/layout/default#1"/>
    <dgm:cxn modelId="{5DC54397-08CB-441E-92D8-7305DB5154C2}" type="presParOf" srcId="{656BB51F-7D71-44C3-B482-363E92BF563A}" destId="{3FF8701E-0E4A-454E-9E52-98E42BFBDAF0}" srcOrd="8" destOrd="0" presId="urn:microsoft.com/office/officeart/2005/8/layout/default#1"/>
    <dgm:cxn modelId="{FC32A5BB-EFC3-4B2C-885E-BA8B911C40E8}" type="presParOf" srcId="{656BB51F-7D71-44C3-B482-363E92BF563A}" destId="{5669DA30-C2C5-4559-B446-0A0E1C69F7E0}" srcOrd="9" destOrd="0" presId="urn:microsoft.com/office/officeart/2005/8/layout/default#1"/>
    <dgm:cxn modelId="{86F57C4C-75D8-4F3B-ADEA-6148AFDA93D6}" type="presParOf" srcId="{656BB51F-7D71-44C3-B482-363E92BF563A}" destId="{5B457F48-6C0E-4671-9B57-D9BA193E12C4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82" y="39553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620688"/>
            <a:ext cx="64807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вигательная 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активность 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дошкольника- путь к его здоровью</a:t>
            </a:r>
            <a:endParaRPr lang="ru-RU" sz="24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39330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Презентацию подготовила: инструктор по физкультуре </a:t>
            </a:r>
            <a:endParaRPr lang="ru-RU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Ковеня </a:t>
            </a:r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Г.Н.</a:t>
            </a:r>
          </a:p>
        </p:txBody>
      </p:sp>
    </p:spTree>
    <p:extLst>
      <p:ext uri="{BB962C8B-B14F-4D97-AF65-F5344CB8AC3E}">
        <p14:creationId xmlns:p14="http://schemas.microsoft.com/office/powerpoint/2010/main" val="35393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166018"/>
            <a:ext cx="649106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Наиболее уязвим организм </a:t>
            </a:r>
            <a:r>
              <a:rPr lang="ru-RU" b="1" dirty="0"/>
              <a:t>детей малой подвижности.</a:t>
            </a:r>
            <a:r>
              <a:rPr lang="ru-RU" dirty="0"/>
              <a:t> Их характеризует общая вялость, пассивность, они быстрее других устают. В противоположность подвижным детям, умеющим найти для игр пространство, они стараются уйти в сторону, чтобы никому не мешать, выбирают деятельность, не требующих интенсивных движений. Они робки в общении, не уверенны в себе, не любят игры с движениями. Малая подвижность – фактор риска для ребёнка. Она объясняется его нездоровьем, отсутствием условий для движений, отрицательным психологическим климатом, слабыми двигательными умениями или тем, что ребёнок уже приучен к малоподвижному образу жизни, что особенно тревожно.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4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10801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Приёмы руководства двигательной активностью детей.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35696" y="1196752"/>
            <a:ext cx="6707088" cy="5184576"/>
          </a:xfrm>
        </p:spPr>
        <p:txBody>
          <a:bodyPr>
            <a:noAutofit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sz="1800" b="1" dirty="0"/>
              <a:t>Руководство двигательной активностью детей большой подвижности</a:t>
            </a:r>
            <a:r>
              <a:rPr lang="ru-RU" sz="1800" dirty="0"/>
              <a:t> направляется не на уменьшение их двигательной активности, а на регулирование интенсивности движений. Пусть по времени дети двигаются как можно больше – важно запрограммировать такой состав движений, которые требуют сосредоточенности внимания, сдержанности, точности. Ребят необходимо специально учить точным движениям: метанию в цель, прокатывание мяча по ограниченной площади (половице, дорожке из двух шнуров, гимнастической скамейке и пр.), ловле мяча, отбиванию его от пола. Полезны все виды и способы лазания, упражнения в равновесии, общеразвивающие упражнения на ограниченной площади(плоскостном кружочке на полу, чурбане, скамейке, доске). Особым регулирующим приёмом является внесение осмысленности содержания в двигательную деятельность. При бесцельном беге, например, ребёнку можно напомнить сюжеты игры в автомобиль, самолёт, поезд и т.п.</a:t>
            </a:r>
          </a:p>
          <a:p>
            <a:pPr marL="0" indent="0">
              <a:spcAft>
                <a:spcPts val="750"/>
              </a:spcAft>
              <a:buNone/>
            </a:pPr>
            <a:endParaRPr lang="ru-RU" sz="1800" dirty="0" smtClean="0">
              <a:solidFill>
                <a:srgbClr val="000000"/>
              </a:solidFill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2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412776"/>
            <a:ext cx="6491064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При руководстве двигательной активностью детей средней подвижности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/>
              <a:t>достаточно создать необходимые условия, т.е. предоставить место для движений, время, игрушки - двигатели, физкультурное оборудование и пособия. Физиологи советуют смелее полагаться на «</a:t>
            </a:r>
            <a:r>
              <a:rPr lang="ru-RU" sz="2400" dirty="0" err="1"/>
              <a:t>саморегуляцию</a:t>
            </a:r>
            <a:r>
              <a:rPr lang="ru-RU" sz="2400" dirty="0"/>
              <a:t>», которые у них проявляется достаточно ярко. </a:t>
            </a:r>
          </a:p>
        </p:txBody>
      </p:sp>
    </p:spTree>
    <p:extLst>
      <p:ext uri="{BB962C8B-B14F-4D97-AF65-F5344CB8AC3E}">
        <p14:creationId xmlns:p14="http://schemas.microsoft.com/office/powerpoint/2010/main" val="36765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404664"/>
            <a:ext cx="6491064" cy="59766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У малоподвижных детей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/>
              <a:t>следует воспитывать интерес к движениям, потребность в подвижных видах деятельности. Особое внимание уделяется развитию всех основных движений, особенно интенсивных(бег, прыжки – разные их способы). Малоподвижные дети вовлекаются в активную двигательную деятельность на протяжении всего дня. Следует позаботиться о том, чтобы она была для детей интересной, непринуждённой. Не нужно бояться, что дети утомятся. Этого никогда не произойдёт, если обеспечить условия для разнообразных движений в физкультурной, игровой, трудовой деятельности индивидуально с воспитателем или в коллективе детей. Помогут в этом разнообразные физкультурные пособия, игрушки – двигатели. Полезно вспомнить здесь наставления физиологов: дети не устают, если часто меняют движения, их темп, амплитуду, место выполнения. В этом случае происходит естественный отдых (активный отдых). Разнообразная двигательная деятельность не только не утомляет ребёнка, а наоборот – снимает утомление, активизирует память, мышление.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91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404664"/>
            <a:ext cx="6491064" cy="59766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Придавая особую значимость роли двигательной активности в укреплении здоровья дошкольников, необходимо определить приоритеты в режиме дня.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Первое </a:t>
            </a:r>
            <a:r>
              <a:rPr lang="ru-RU" sz="2400" dirty="0"/>
              <a:t>место в двигательном режиме детей принадлежит физкультурно-оздоровительным занятиям. К ним относятся общеизвестные виды двигательной деятельности: утренняя гимнастика, подвижные игры и физические упражнения во время прогулок, физкультминутки на занятиях с умственной нагрузкой, двигательные разминки между </a:t>
            </a:r>
            <a:r>
              <a:rPr lang="ru-RU" sz="2400" dirty="0" smtClean="0"/>
              <a:t>занятиями, оздоровительный </a:t>
            </a:r>
            <a:r>
              <a:rPr lang="ru-RU" sz="2400" dirty="0"/>
              <a:t>бег на воздухе</a:t>
            </a:r>
            <a:r>
              <a:rPr lang="ru-RU" sz="2400" dirty="0" smtClean="0"/>
              <a:t>; </a:t>
            </a:r>
            <a:r>
              <a:rPr lang="ru-RU" sz="2400" dirty="0"/>
              <a:t>гимнастика после дневного </a:t>
            </a:r>
            <a:r>
              <a:rPr lang="ru-RU" sz="2400" dirty="0" smtClean="0"/>
              <a:t>сна; двигательная </a:t>
            </a:r>
            <a:r>
              <a:rPr lang="ru-RU" sz="2400" dirty="0"/>
              <a:t>разминка во время перерыва между </a:t>
            </a:r>
            <a:r>
              <a:rPr lang="ru-RU" sz="2400" dirty="0" smtClean="0"/>
              <a:t>занятиями; индивидуальная </a:t>
            </a:r>
            <a:r>
              <a:rPr lang="ru-RU" sz="2400" dirty="0"/>
              <a:t>работа с детьми по развитию движений и регулированию </a:t>
            </a:r>
            <a:r>
              <a:rPr lang="ru-RU" sz="2400" b="1" dirty="0"/>
              <a:t>ДА</a:t>
            </a:r>
            <a:r>
              <a:rPr lang="ru-RU" sz="2400" dirty="0"/>
              <a:t> детей на вечерней </a:t>
            </a:r>
            <a:r>
              <a:rPr lang="ru-RU" sz="2400" dirty="0" smtClean="0"/>
              <a:t>прогулке; прогулки-походы </a:t>
            </a:r>
            <a:r>
              <a:rPr lang="ru-RU" sz="2400" dirty="0"/>
              <a:t>в парк;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1412776"/>
            <a:ext cx="6491064" cy="381642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Второе место </a:t>
            </a:r>
            <a:r>
              <a:rPr lang="ru-RU" sz="2400" dirty="0">
                <a:solidFill>
                  <a:srgbClr val="FF0000"/>
                </a:solidFill>
              </a:rPr>
              <a:t>в </a:t>
            </a:r>
            <a:r>
              <a:rPr lang="ru-RU" sz="2400" dirty="0"/>
              <a:t>двигательном режиме детей занимают учебные занятия по физической культуре — как основная форма обучения двигательным навыкам и развития оптимальной </a:t>
            </a:r>
            <a:r>
              <a:rPr lang="ru-RU" sz="2400" b="1" dirty="0"/>
              <a:t>ДА</a:t>
            </a:r>
            <a:r>
              <a:rPr lang="ru-RU" sz="2400" dirty="0"/>
              <a:t> детей. Проводить занятия по физической культуре не менее трёх раз в неделю </a:t>
            </a:r>
            <a:r>
              <a:rPr lang="ru-RU" sz="2400" dirty="0" smtClean="0"/>
              <a:t>, желательно в </a:t>
            </a:r>
            <a:r>
              <a:rPr lang="ru-RU" sz="2400" dirty="0"/>
              <a:t>первой половине дня (одно на воздухе). </a:t>
            </a:r>
          </a:p>
        </p:txBody>
      </p:sp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548680"/>
            <a:ext cx="6491064" cy="547260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Третье место </a:t>
            </a:r>
            <a:r>
              <a:rPr lang="ru-RU" sz="2400" dirty="0"/>
              <a:t>отводится самостоятельной двигательной деятельности, возникающей по инициативе детей. Она даёт широкий простор для проявления их индивидуальных двигательных возможностей. Самостоятельная деятельность является важным источником активности и саморазвития ребёнка. Продолжительность её зависит от индивидуальных проявлений детей в двигательной деятельности, и поэтому педагогическое руководство самостоятельной деятельностью детей должно быть построено с учетом уровня </a:t>
            </a:r>
            <a:r>
              <a:rPr lang="ru-RU" sz="2400" b="1" dirty="0"/>
              <a:t>ДА.</a:t>
            </a:r>
            <a:endParaRPr lang="ru-RU" sz="2400" dirty="0"/>
          </a:p>
          <a:p>
            <a:r>
              <a:rPr lang="ru-RU" sz="2400" dirty="0"/>
              <a:t>Наряду с перечисленными видами занятий по физической культуре немаловажное значение отводится активному отдыху, физкультурно-массовым мероприятиям, в которых могут принимать участие родители и дети соседнего ДОУ. К таким занятиям относятся неделя здоровья, физкультурный досуг, физкультурно-спортивные праздники на воздухе и воде, игры-соревнования, спартакиады.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64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31643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548680"/>
            <a:ext cx="649106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Самым </a:t>
            </a:r>
            <a:r>
              <a:rPr lang="ru-RU" sz="2400" dirty="0"/>
              <a:t>благоприятным временем для реализации потребности детей в движениях является </a:t>
            </a:r>
            <a:r>
              <a:rPr lang="ru-RU" sz="2400" b="1" dirty="0" smtClean="0">
                <a:solidFill>
                  <a:srgbClr val="FF0000"/>
                </a:solidFill>
              </a:rPr>
              <a:t>прогулка.</a:t>
            </a:r>
          </a:p>
          <a:p>
            <a:pPr marL="0" indent="0">
              <a:buNone/>
            </a:pPr>
            <a:r>
              <a:rPr lang="ru-RU" sz="2400" dirty="0"/>
              <a:t>Если физкультурное или музыкальное занятие состоялось в первой половине дня, то игры и упражнения желательно организовывать в середине или в конце прогулки, а в самом начале предоставить возможность самостоятельно поиграть, в остальные дни целесообразно организовывать двигательную деятельность детей в начале прогулки, что позволит обогатить содержание их последующих самостоятельных </a:t>
            </a:r>
            <a:r>
              <a:rPr lang="ru-RU" sz="2400" dirty="0" smtClean="0"/>
              <a:t>игр.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35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" y="32725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95736" y="476672"/>
            <a:ext cx="6692280" cy="10081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двигательную деятельность на прогулке следует включать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user\Pictures\p77_lafdvigakt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139" b="93333" l="4375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48" t="35238" r="5713" b="13333"/>
          <a:stretch/>
        </p:blipFill>
        <p:spPr bwMode="auto">
          <a:xfrm>
            <a:off x="1691680" y="1337489"/>
            <a:ext cx="721783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8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" y="0"/>
            <a:ext cx="9139938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Младший дошкольный возраст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03648" y="1196752"/>
            <a:ext cx="7071723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Для малышей характерно эмоциональное, непосредственное восприятие игрушки, образа, данного в игре. Известно, что для детей характерен так называемый анимизм — одушевление животных, непроизвольное наделение их человеческими качествами.</a:t>
            </a:r>
          </a:p>
          <a:p>
            <a:pPr marL="0" indent="0">
              <a:buNone/>
            </a:pPr>
            <a:r>
              <a:rPr lang="ru-RU" sz="2400" dirty="0"/>
              <a:t>И воспитатель должен опираться на эту особенность детей. Значительно оживляют игру различные элементы костюмов, </a:t>
            </a:r>
            <a:r>
              <a:rPr lang="ru-RU" sz="2400" dirty="0" smtClean="0"/>
              <a:t>масок.</a:t>
            </a:r>
            <a:r>
              <a:rPr lang="ru-RU" sz="2400" dirty="0"/>
              <a:t>		</a:t>
            </a:r>
          </a:p>
          <a:p>
            <a:pPr marL="0" indent="0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детей этого возраста используем совсем простые игры, построенные в большинстве случаев на одном действии, причём это действие воспитатель тут же подсказывает детям.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05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двигательная активность?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Двигательная активность – естественная потребность детей в движении, удовлетворение которой является важнейшим условием гармоничного развития ребенка, состояние его здоровья. Она должна соответствовать его опыту, интересам, желаниям и функциональным возможностям организма.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7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Средний дошкольный возраст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66018"/>
            <a:ext cx="8229600" cy="48552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средней группе, детей уже </a:t>
            </a:r>
            <a:r>
              <a:rPr lang="ru-RU" dirty="0" smtClean="0"/>
              <a:t> </a:t>
            </a:r>
            <a:r>
              <a:rPr lang="ru-RU" dirty="0"/>
              <a:t>интересует результат произведённых действий, затраченных усилий. Они стремятся обязательно убежать от ловящего, влезть повыше, прыгнуть дальше и т. д. В то же время они по-прежнему любят сюжетные </a:t>
            </a:r>
            <a:r>
              <a:rPr lang="ru-RU" dirty="0" smtClean="0"/>
              <a:t>игры. Предполагается</a:t>
            </a:r>
            <a:r>
              <a:rPr lang="ru-RU" dirty="0"/>
              <a:t>, что движения детей стали более совершенными, координация улучшилась. Поэтому в процессе игры теперь внимание воспитателя должно быть направлено на совершенствование бега, прыжков, лазанья. Следовательно, игры должны подбираться так, чтобы в них происходило постепенное усложнение движений.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1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тарший дошкольный возраст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старшей группе дети должны знать разные считалки.</a:t>
            </a:r>
          </a:p>
          <a:p>
            <a:pPr marL="0" indent="0">
              <a:buNone/>
            </a:pPr>
            <a:r>
              <a:rPr lang="ru-RU" dirty="0"/>
              <a:t>Помимо </a:t>
            </a:r>
            <a:r>
              <a:rPr lang="ru-RU" dirty="0" smtClean="0"/>
              <a:t>подвижных игр</a:t>
            </a:r>
            <a:r>
              <a:rPr lang="ru-RU" dirty="0"/>
              <a:t>, в этих группах используются </a:t>
            </a:r>
            <a:r>
              <a:rPr lang="ru-RU" dirty="0" smtClean="0"/>
              <a:t>эстафеты, </a:t>
            </a:r>
            <a:r>
              <a:rPr lang="ru-RU" dirty="0"/>
              <a:t>построенные на определенном задании. Эти игры могут проводиться и со всей группой, и с несколькими детьми.</a:t>
            </a:r>
          </a:p>
          <a:p>
            <a:pPr marL="0" indent="0">
              <a:buNone/>
            </a:pPr>
            <a:r>
              <a:rPr lang="ru-RU" dirty="0"/>
              <a:t>Есть игры, которые нельзя организовать с большим числом детей, но они очень полезны. Это в основном игры с предметами, с игрушками (мячи, скакалки, обручи, флажки и т. п.) .</a:t>
            </a:r>
          </a:p>
          <a:p>
            <a:pPr marL="0" indent="0">
              <a:buNone/>
            </a:pPr>
            <a:r>
              <a:rPr lang="ru-RU" dirty="0"/>
              <a:t>Во время пребывания детей на воздухе необходимо несколько раз привлекать детей к подвижным играм, выбирая для них подходящие моменты.</a:t>
            </a:r>
          </a:p>
          <a:p>
            <a:pPr marL="0" indent="0">
              <a:buNone/>
            </a:pPr>
            <a:r>
              <a:rPr lang="ru-RU" dirty="0"/>
              <a:t>Бывает так, что ребенок не знает, чем заняться, начинает шалить, мешать другим. Вот тут и нужно предложить ему поиграть с мячом, покатать обруч, попрыгать через верёвочку, в зависимости от того, в каком виде движений ему необходимо поупражняться, какие группы мышц потренировать. В старшей группе должен быть запас таких хорошо усвоенных игр, в которые дети могут играть в любое время и с воспитателем, и самостоятельно.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5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" y="17714"/>
            <a:ext cx="9139938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Ресурсы для развития двигательной активности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07704" y="1412776"/>
            <a:ext cx="6984776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Спортивная площадка </a:t>
            </a:r>
            <a:r>
              <a:rPr lang="ru-RU" sz="2400" dirty="0" smtClean="0"/>
              <a:t>( беговая дорожка, футбольные ворота, баскетбольные кольца, тренажеры).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Игровой участок  </a:t>
            </a:r>
            <a:r>
              <a:rPr lang="ru-RU" sz="2400" dirty="0" smtClean="0"/>
              <a:t>( выносной материал, атрибуты для игр и упражнений, использование по максимуму пространство площадки)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Спортивный зал </a:t>
            </a:r>
            <a:r>
              <a:rPr lang="ru-RU" sz="2400" dirty="0" smtClean="0"/>
              <a:t>(мячи, обручи, скакалки, кегли, ленты и т.д.)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Спортивный уголок в группе </a:t>
            </a:r>
            <a:r>
              <a:rPr lang="ru-RU" sz="2400" dirty="0" smtClean="0"/>
              <a:t>( атрибуты и карточки с заданиями…)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Музыкальный зал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62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908720"/>
            <a:ext cx="6491064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u="sng" dirty="0" err="1">
                <a:solidFill>
                  <a:srgbClr val="002060"/>
                </a:solidFill>
              </a:rPr>
              <a:t>Знаете</a:t>
            </a:r>
            <a:r>
              <a:rPr lang="en-US" sz="2800" b="1" u="sng" dirty="0">
                <a:solidFill>
                  <a:srgbClr val="002060"/>
                </a:solidFill>
              </a:rPr>
              <a:t> </a:t>
            </a:r>
            <a:r>
              <a:rPr lang="en-US" sz="2800" b="1" u="sng" dirty="0" err="1">
                <a:solidFill>
                  <a:srgbClr val="002060"/>
                </a:solidFill>
              </a:rPr>
              <a:t>ли</a:t>
            </a:r>
            <a:r>
              <a:rPr lang="en-US" sz="2800" b="1" u="sng" dirty="0">
                <a:solidFill>
                  <a:srgbClr val="002060"/>
                </a:solidFill>
              </a:rPr>
              <a:t> </a:t>
            </a:r>
            <a:r>
              <a:rPr lang="en-US" sz="2800" b="1" u="sng" dirty="0" err="1">
                <a:solidFill>
                  <a:srgbClr val="002060"/>
                </a:solidFill>
              </a:rPr>
              <a:t>вы</a:t>
            </a:r>
            <a:r>
              <a:rPr lang="en-US" sz="2800" b="1" u="sng" dirty="0">
                <a:solidFill>
                  <a:srgbClr val="002060"/>
                </a:solidFill>
              </a:rPr>
              <a:t>: </a:t>
            </a:r>
            <a:r>
              <a:rPr lang="en-US" sz="2800" b="1" u="sng" dirty="0"/>
              <a:t> </a:t>
            </a:r>
            <a:endParaRPr lang="ru-RU" sz="16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что ребенку надо больше двигаться в среду и четверг;</a:t>
            </a:r>
            <a:endParaRPr lang="ru-RU" sz="14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больше всего ребёнок нуждается в движении с 10 до 12 ч  и с 15-17ч. дня;</a:t>
            </a:r>
            <a:endParaRPr lang="ru-RU" sz="14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в весенне - летний период двигательная активность ребёнка возрастает; </a:t>
            </a:r>
            <a:endParaRPr lang="ru-RU" sz="1400" dirty="0"/>
          </a:p>
          <a:p>
            <a:pPr lvl="0"/>
            <a:r>
              <a:rPr lang="ru-RU" sz="2400" dirty="0" smtClean="0"/>
              <a:t>лишение</a:t>
            </a:r>
            <a:r>
              <a:rPr lang="ru-RU" sz="2400" dirty="0"/>
              <a:t>  ребёнка  движения может вызвать заикание и нервный срыв;</a:t>
            </a:r>
            <a:endParaRPr lang="ru-RU" sz="1400" dirty="0"/>
          </a:p>
          <a:p>
            <a:r>
              <a:rPr lang="ru-RU" sz="2400" dirty="0" smtClean="0"/>
              <a:t>любая </a:t>
            </a:r>
            <a:r>
              <a:rPr lang="ru-RU" sz="2400" dirty="0"/>
              <a:t>привычка вырабатывается в </a:t>
            </a:r>
            <a:r>
              <a:rPr lang="ru-RU" sz="2000" dirty="0"/>
              <a:t>течение</a:t>
            </a:r>
            <a:r>
              <a:rPr lang="ru-RU" sz="2400" dirty="0"/>
              <a:t> 21 дня (например, делать зарядку). </a:t>
            </a:r>
          </a:p>
        </p:txBody>
      </p:sp>
    </p:spTree>
    <p:extLst>
      <p:ext uri="{BB962C8B-B14F-4D97-AF65-F5344CB8AC3E}">
        <p14:creationId xmlns:p14="http://schemas.microsoft.com/office/powerpoint/2010/main" val="19855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908720"/>
            <a:ext cx="699512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Движение - это жизнь!</a:t>
            </a:r>
            <a:r>
              <a:rPr lang="ru-RU" dirty="0">
                <a:solidFill>
                  <a:srgbClr val="FF0000"/>
                </a:solidFill>
              </a:rPr>
              <a:t> 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268760"/>
            <a:ext cx="587468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43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568863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2400" dirty="0" smtClean="0"/>
              <a:t>Исследования </a:t>
            </a:r>
            <a:r>
              <a:rPr lang="ru-RU" sz="2400" dirty="0"/>
              <a:t>последних лет показывают, что функциональные возможности организма ребенка не реализуются на должном уровне в процессе разных видов занятий по физической культуре. Кроме того, двигательная активность дошкольников за время пребывания их в детском саду составляет менее 50% периода бодрствования, что не позволяет полностью обеспечить биологическую потребность ребенка в движении. Двигательная активность дошкольников является важным показателем физической готовности детей к обучению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37468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" y="25085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51720" y="188641"/>
            <a:ext cx="6548264" cy="100811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Значимость двигательной активности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8568"/>
              </p:ext>
            </p:extLst>
          </p:nvPr>
        </p:nvGraphicFramePr>
        <p:xfrm>
          <a:off x="1547664" y="1124744"/>
          <a:ext cx="72008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447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620688"/>
            <a:ext cx="6491064" cy="936104"/>
          </a:xfrm>
        </p:spPr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Недостаток двигательной активности ведет к 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76518" y="2530236"/>
            <a:ext cx="2390964" cy="17975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kern="12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452352" y="1700808"/>
            <a:ext cx="3056532" cy="2087211"/>
            <a:chOff x="96779" y="301157"/>
            <a:chExt cx="2390964" cy="179752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Росту заболеваемости организма</a:t>
              </a:r>
              <a:endParaRPr lang="ru-RU" sz="20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44854" y="1700808"/>
            <a:ext cx="2527546" cy="2087211"/>
            <a:chOff x="2691672" y="340048"/>
            <a:chExt cx="1968240" cy="179917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Снижению показателей физического развития </a:t>
              </a:r>
              <a:endParaRPr lang="ru-RU" sz="2000" kern="1200" dirty="0" smtClean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11184" y="3894887"/>
            <a:ext cx="2491981" cy="2136732"/>
            <a:chOff x="4863841" y="322306"/>
            <a:chExt cx="2240179" cy="175522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Избыточному весу</a:t>
              </a:r>
              <a:endParaRPr lang="ru-RU" sz="20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774898" y="3933056"/>
            <a:ext cx="2661197" cy="2098563"/>
            <a:chOff x="2502" y="2343334"/>
            <a:chExt cx="2240750" cy="1780935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502" y="2343334"/>
              <a:ext cx="2240750" cy="178093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2502" y="2343334"/>
              <a:ext cx="2240750" cy="1780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Гиподинамии</a:t>
              </a:r>
              <a:endParaRPr lang="ru-RU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03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568863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2400" dirty="0" smtClean="0"/>
              <a:t>От недостаточного использования жизненной энергии ( из-за ограничения активных движений) в теле ребенка накапливается излишнее напряжение. Это, с одной стороны, является источником сравнительно быстрой усталости, а с другой – движения его теряют естественность, спонтанность, становятся угловатыми.  Со временем это порождает проблемы другого рода: на занятиях физкультурой, которые обязательны в детском саду, а потом и в школе, такой ребенок может быть не успешным – это видят и сверстники, и сам ребенок  это ощущает очень болезненно.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14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8501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Показатели двигательной активности дошкольника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1628800"/>
            <a:ext cx="64910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3-4 года </a:t>
            </a:r>
            <a:r>
              <a:rPr lang="ru-RU" dirty="0" smtClean="0"/>
              <a:t>-</a:t>
            </a:r>
            <a:r>
              <a:rPr lang="ru-RU" sz="2400" dirty="0" smtClean="0"/>
              <a:t>11000 – 12500 движений,</a:t>
            </a:r>
          </a:p>
          <a:p>
            <a:pPr marL="0" indent="0">
              <a:buNone/>
            </a:pPr>
            <a:r>
              <a:rPr lang="ru-RU" sz="2400" dirty="0"/>
              <a:t>и</a:t>
            </a:r>
            <a:r>
              <a:rPr lang="ru-RU" sz="2400" dirty="0" smtClean="0"/>
              <a:t>з них на занятиях по ФК  850-1370 движений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4-5 лет </a:t>
            </a:r>
            <a:r>
              <a:rPr lang="ru-RU" sz="2400" dirty="0" smtClean="0"/>
              <a:t>– 11000 -13000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1100 -1700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5-6 лет </a:t>
            </a:r>
            <a:r>
              <a:rPr lang="ru-RU" sz="2400" dirty="0" smtClean="0"/>
              <a:t>– 13000 – 14500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1800 -2000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6-7 лет </a:t>
            </a:r>
            <a:r>
              <a:rPr lang="ru-RU" sz="2400" dirty="0" smtClean="0"/>
              <a:t>– 13000 -15500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2000 -2400 </a:t>
            </a:r>
            <a:r>
              <a:rPr lang="ru-RU" sz="2400" dirty="0"/>
              <a:t>движений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038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16824" cy="208823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</a:rPr>
              <a:t>ошкольник </a:t>
            </a:r>
            <a:r>
              <a:rPr lang="ru-RU" sz="2400" b="1" dirty="0">
                <a:solidFill>
                  <a:srgbClr val="C00000"/>
                </a:solidFill>
              </a:rPr>
              <a:t>«активный деятель - но и деятельность его выражается, прежде всего, в движениях</a:t>
            </a:r>
            <a:r>
              <a:rPr lang="ru-RU" sz="2400" b="1" dirty="0" smtClean="0">
                <a:solidFill>
                  <a:srgbClr val="C00000"/>
                </a:solidFill>
              </a:rPr>
              <a:t>». По </a:t>
            </a:r>
            <a:r>
              <a:rPr lang="ru-RU" sz="2400" b="1" dirty="0">
                <a:solidFill>
                  <a:srgbClr val="C00000"/>
                </a:solidFill>
              </a:rPr>
              <a:t>своей двигательной активности дети очень разные. Д</a:t>
            </a:r>
            <a:r>
              <a:rPr lang="ru-RU" sz="2400" b="1" dirty="0" smtClean="0">
                <a:solidFill>
                  <a:srgbClr val="C00000"/>
                </a:solidFill>
              </a:rPr>
              <a:t>аже </a:t>
            </a:r>
            <a:r>
              <a:rPr lang="ru-RU" sz="2400" b="1" dirty="0">
                <a:solidFill>
                  <a:srgbClr val="C00000"/>
                </a:solidFill>
              </a:rPr>
              <a:t>при обычном наблюдении можно выделить детей средней, большой и малой подвижности.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19672" y="1988840"/>
            <a:ext cx="6851104" cy="4536504"/>
          </a:xfrm>
        </p:spPr>
        <p:txBody>
          <a:bodyPr>
            <a:normAutofit fontScale="32500" lnSpcReduction="20000"/>
          </a:bodyPr>
          <a:lstStyle/>
          <a:p>
            <a:pPr>
              <a:spcAft>
                <a:spcPts val="750"/>
              </a:spcAft>
            </a:pPr>
            <a:endParaRPr lang="ru-RU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500" b="1" dirty="0" smtClean="0">
                <a:solidFill>
                  <a:srgbClr val="000000"/>
                </a:solidFill>
                <a:latin typeface="Arial"/>
                <a:ea typeface="Times New Roman"/>
              </a:rPr>
              <a:t>Дети </a:t>
            </a:r>
            <a:r>
              <a:rPr lang="ru-RU" sz="5500" b="1" dirty="0">
                <a:solidFill>
                  <a:srgbClr val="000000"/>
                </a:solidFill>
                <a:latin typeface="Arial"/>
                <a:ea typeface="Times New Roman"/>
              </a:rPr>
              <a:t>большой подвижности</a:t>
            </a:r>
            <a:r>
              <a:rPr lang="ru-RU" sz="5500" dirty="0">
                <a:solidFill>
                  <a:srgbClr val="000000"/>
                </a:solidFill>
                <a:latin typeface="Arial"/>
                <a:ea typeface="Times New Roman"/>
              </a:rPr>
              <a:t> всегда заметны, хотя и составляют от общего числа детей примерно четвёртую – пятую часть. Они находят возможность двигаться в любых условиях. Из всех видов движений выбирают чаще бег, прыжки, избегают движений, требующих точности и сдержанности. Движения их быстры, резки, часто бесцельны. Из - за высокой интенсивности двигательной активности они как бы не успевают вникнуть в суть своей деятельности, не могут управлять в должной степени своими движениями. Чрезмерная подвижность является сильным раздражителем для нервной системы, поэтому дети отличаются неуравновешенным поведением, чаще других попадают в конфликтные ситуации, они с трудом засыпают, спят неспокойно.</a:t>
            </a:r>
            <a:endParaRPr lang="ru-RU" sz="5500" dirty="0">
              <a:latin typeface="Times New Roman"/>
              <a:ea typeface="Times New Roman"/>
            </a:endParaRPr>
          </a:p>
          <a:p>
            <a:pPr marL="2286000" lvl="5" indent="0">
              <a:buNone/>
            </a:pP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val="19202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412776"/>
            <a:ext cx="6491064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Дети средней подвижности</a:t>
            </a:r>
            <a:r>
              <a:rPr lang="ru-RU" sz="2400" dirty="0"/>
              <a:t> отличаются наиболее ровным и спокойным поведением, равномерной подвижностью на протяжении всего дня. Таких детей примерно половина или чуть больше в группе. Они самостоятельны и активны, движения их уверенные, чёткие, целенаправленные.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548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1477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Bookman Old Style</vt:lpstr>
      <vt:lpstr>Calibri</vt:lpstr>
      <vt:lpstr>Tahoma</vt:lpstr>
      <vt:lpstr>Times New Roman</vt:lpstr>
      <vt:lpstr>Тема Office</vt:lpstr>
      <vt:lpstr>Презентация PowerPoint</vt:lpstr>
      <vt:lpstr>Что такое двигательная активность?</vt:lpstr>
      <vt:lpstr>Презентация PowerPoint</vt:lpstr>
      <vt:lpstr>Значимость двигательной активности</vt:lpstr>
      <vt:lpstr>Презентация PowerPoint</vt:lpstr>
      <vt:lpstr>Презентация PowerPoint</vt:lpstr>
      <vt:lpstr>Показатели двигательной активности дошкольника </vt:lpstr>
      <vt:lpstr>Дошкольник «активный деятель - но и деятельность его выражается, прежде всего, в движениях». По своей двигательной активности дети очень разные. Даже при обычном наблюдении можно выделить детей средней, большой и малой подвижности. </vt:lpstr>
      <vt:lpstr>Презентация PowerPoint</vt:lpstr>
      <vt:lpstr>Презентация PowerPoint</vt:lpstr>
      <vt:lpstr>Приёмы руководства двигательной активностью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двигательную деятельность на прогулке следует включать</vt:lpstr>
      <vt:lpstr>Младший дошкольный возраст</vt:lpstr>
      <vt:lpstr>Средний дошкольный возраст</vt:lpstr>
      <vt:lpstr>Старший дошкольный возраст</vt:lpstr>
      <vt:lpstr>Ресурсы для развития двигательной активности</vt:lpstr>
      <vt:lpstr>Презентация PowerPoint</vt:lpstr>
      <vt:lpstr>Движение - это жизнь! 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Галина</cp:lastModifiedBy>
  <cp:revision>25</cp:revision>
  <dcterms:created xsi:type="dcterms:W3CDTF">2017-10-23T01:09:51Z</dcterms:created>
  <dcterms:modified xsi:type="dcterms:W3CDTF">2022-10-31T10:58:11Z</dcterms:modified>
</cp:coreProperties>
</file>