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wdp" ContentType="image/vnd.ms-photo"/>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86" autoAdjust="0"/>
    <p:restoredTop sz="94660"/>
  </p:normalViewPr>
  <p:slideViewPr>
    <p:cSldViewPr snapToGrid="0">
      <p:cViewPr varScale="1">
        <p:scale>
          <a:sx n="85" d="100"/>
          <a:sy n="85" d="100"/>
        </p:scale>
        <p:origin x="-600" y="-72"/>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51A9AE4F-7E99-424B-9F19-A3EF3D66B214}"/>
              </a:ext>
            </a:extLst>
          </p:cNvPr>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a:extLst>
              <a:ext uri="{FF2B5EF4-FFF2-40B4-BE49-F238E27FC236}">
                <a16:creationId xmlns="" xmlns:a16="http://schemas.microsoft.com/office/drawing/2014/main" id="{41A08791-5AEF-4E21-A8DB-0FF2B751E89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a:extLst>
              <a:ext uri="{FF2B5EF4-FFF2-40B4-BE49-F238E27FC236}">
                <a16:creationId xmlns="" xmlns:a16="http://schemas.microsoft.com/office/drawing/2014/main" id="{39C21971-A4E9-4F05-B6CE-747B9D4675B5}"/>
              </a:ext>
            </a:extLst>
          </p:cNvPr>
          <p:cNvSpPr>
            <a:spLocks noGrp="1"/>
          </p:cNvSpPr>
          <p:nvPr>
            <p:ph type="dt" sz="half" idx="10"/>
          </p:nvPr>
        </p:nvSpPr>
        <p:spPr/>
        <p:txBody>
          <a:bodyPr/>
          <a:lstStyle/>
          <a:p>
            <a:fld id="{B61BEF0D-F0BB-DE4B-95CE-6DB70DBA9567}" type="datetimeFigureOut">
              <a:rPr lang="en-US" smtClean="0"/>
              <a:pPr/>
              <a:t>10/23/2022</a:t>
            </a:fld>
            <a:endParaRPr lang="en-US" dirty="0"/>
          </a:p>
        </p:txBody>
      </p:sp>
      <p:sp>
        <p:nvSpPr>
          <p:cNvPr id="5" name="Нижний колонтитул 4">
            <a:extLst>
              <a:ext uri="{FF2B5EF4-FFF2-40B4-BE49-F238E27FC236}">
                <a16:creationId xmlns="" xmlns:a16="http://schemas.microsoft.com/office/drawing/2014/main" id="{44017FEB-14AB-4697-88C7-96EE184130B2}"/>
              </a:ext>
            </a:extLst>
          </p:cNvPr>
          <p:cNvSpPr>
            <a:spLocks noGrp="1"/>
          </p:cNvSpPr>
          <p:nvPr>
            <p:ph type="ftr" sz="quarter" idx="11"/>
          </p:nvPr>
        </p:nvSpPr>
        <p:spPr/>
        <p:txBody>
          <a:bodyPr/>
          <a:lstStyle/>
          <a:p>
            <a:endParaRPr lang="en-US" dirty="0"/>
          </a:p>
        </p:txBody>
      </p:sp>
      <p:sp>
        <p:nvSpPr>
          <p:cNvPr id="6" name="Номер слайда 5">
            <a:extLst>
              <a:ext uri="{FF2B5EF4-FFF2-40B4-BE49-F238E27FC236}">
                <a16:creationId xmlns="" xmlns:a16="http://schemas.microsoft.com/office/drawing/2014/main" id="{E0ABA43D-27A5-4630-9022-6935FBD37649}"/>
              </a:ext>
            </a:extLst>
          </p:cNvPr>
          <p:cNvSpPr>
            <a:spLocks noGrp="1"/>
          </p:cNvSpPr>
          <p:nvPr>
            <p:ph type="sldNum" sz="quarter" idx="12"/>
          </p:nvPr>
        </p:nvSpPr>
        <p:spPr/>
        <p:txBody>
          <a:bodyPr/>
          <a:lstStyle/>
          <a:p>
            <a:fld id="{D57F1E4F-1CFF-5643-939E-217C01CDF565}" type="slidenum">
              <a:rPr lang="en-US" smtClean="0"/>
              <a:pPr/>
              <a:t>‹#›</a:t>
            </a:fld>
            <a:endParaRPr lang="en-US" dirty="0"/>
          </a:p>
        </p:txBody>
      </p:sp>
      <p:pic>
        <p:nvPicPr>
          <p:cNvPr id="8" name="Рисунок 7">
            <a:extLst>
              <a:ext uri="{FF2B5EF4-FFF2-40B4-BE49-F238E27FC236}">
                <a16:creationId xmlns="" xmlns:a16="http://schemas.microsoft.com/office/drawing/2014/main" id="{C0E013F9-D019-4E63-9959-2BC39B320D9A}"/>
              </a:ext>
            </a:extLst>
          </p:cNvPr>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 xmlns:p14="http://schemas.microsoft.com/office/powerpoint/2010/main" val="415788996"/>
      </p:ext>
    </p:extLst>
  </p:cSld>
  <p:clrMapOvr>
    <a:masterClrMapping/>
  </p:clrMapOvr>
  <mc:AlternateContent xmlns:mc="http://schemas.openxmlformats.org/markup-compatibility/2006">
    <mc:Choice xmlns="" xmlns:p14="http://schemas.microsoft.com/office/powerpoint/2010/main" Requires="p14">
      <p:transition spd="slow" p14:dur="1250">
        <p14:flip dir="r"/>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AD0073F3-3AEC-439E-8394-1199FC4489D8}"/>
              </a:ext>
            </a:extLst>
          </p:cNvPr>
          <p:cNvSpPr>
            <a:spLocks noGrp="1"/>
          </p:cNvSpPr>
          <p:nvPr>
            <p:ph type="title"/>
          </p:nvPr>
        </p:nvSpPr>
        <p:spPr/>
        <p:txBody>
          <a:bodyPr/>
          <a:lstStyle/>
          <a:p>
            <a:r>
              <a:rPr lang="ru-RU" smtClean="0"/>
              <a:t>Образец заголовка</a:t>
            </a:r>
            <a:endParaRPr lang="ru-RU"/>
          </a:p>
        </p:txBody>
      </p:sp>
      <p:sp>
        <p:nvSpPr>
          <p:cNvPr id="3" name="Вертикальный текст 2">
            <a:extLst>
              <a:ext uri="{FF2B5EF4-FFF2-40B4-BE49-F238E27FC236}">
                <a16:creationId xmlns="" xmlns:a16="http://schemas.microsoft.com/office/drawing/2014/main" id="{110AB905-D3CE-441B-AF68-AAC9861616B8}"/>
              </a:ext>
            </a:extLst>
          </p:cNvPr>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a:extLst>
              <a:ext uri="{FF2B5EF4-FFF2-40B4-BE49-F238E27FC236}">
                <a16:creationId xmlns="" xmlns:a16="http://schemas.microsoft.com/office/drawing/2014/main" id="{A160BC30-B65D-4E70-904C-A5E35005ADAC}"/>
              </a:ext>
            </a:extLst>
          </p:cNvPr>
          <p:cNvSpPr>
            <a:spLocks noGrp="1"/>
          </p:cNvSpPr>
          <p:nvPr>
            <p:ph type="dt" sz="half" idx="10"/>
          </p:nvPr>
        </p:nvSpPr>
        <p:spPr/>
        <p:txBody>
          <a:bodyPr/>
          <a:lstStyle/>
          <a:p>
            <a:fld id="{55C6B4A9-1611-4792-9094-5F34BCA07E0B}" type="datetimeFigureOut">
              <a:rPr lang="en-US" smtClean="0"/>
              <a:pPr/>
              <a:t>10/23/2022</a:t>
            </a:fld>
            <a:endParaRPr lang="en-US" dirty="0"/>
          </a:p>
        </p:txBody>
      </p:sp>
      <p:sp>
        <p:nvSpPr>
          <p:cNvPr id="5" name="Нижний колонтитул 4">
            <a:extLst>
              <a:ext uri="{FF2B5EF4-FFF2-40B4-BE49-F238E27FC236}">
                <a16:creationId xmlns="" xmlns:a16="http://schemas.microsoft.com/office/drawing/2014/main" id="{212E787B-28B2-4A82-87A0-2B1406419F76}"/>
              </a:ext>
            </a:extLst>
          </p:cNvPr>
          <p:cNvSpPr>
            <a:spLocks noGrp="1"/>
          </p:cNvSpPr>
          <p:nvPr>
            <p:ph type="ftr" sz="quarter" idx="11"/>
          </p:nvPr>
        </p:nvSpPr>
        <p:spPr/>
        <p:txBody>
          <a:bodyPr/>
          <a:lstStyle/>
          <a:p>
            <a:endParaRPr lang="en-US" dirty="0"/>
          </a:p>
        </p:txBody>
      </p:sp>
      <p:sp>
        <p:nvSpPr>
          <p:cNvPr id="6" name="Номер слайда 5">
            <a:extLst>
              <a:ext uri="{FF2B5EF4-FFF2-40B4-BE49-F238E27FC236}">
                <a16:creationId xmlns="" xmlns:a16="http://schemas.microsoft.com/office/drawing/2014/main" id="{76337FBC-2D7B-4DB6-8D32-9AE2663171ED}"/>
              </a:ext>
            </a:extLst>
          </p:cNvPr>
          <p:cNvSpPr>
            <a:spLocks noGrp="1"/>
          </p:cNvSpPr>
          <p:nvPr>
            <p:ph type="sldNum" sz="quarter" idx="12"/>
          </p:nvPr>
        </p:nvSpPr>
        <p:spPr/>
        <p:txBody>
          <a:bodyPr/>
          <a:lstStyle/>
          <a:p>
            <a:fld id="{89333C77-0158-454C-844F-B7AB9BD7DAD4}" type="slidenum">
              <a:rPr lang="en-US" smtClean="0"/>
              <a:pPr/>
              <a:t>‹#›</a:t>
            </a:fld>
            <a:endParaRPr lang="en-US" dirty="0"/>
          </a:p>
        </p:txBody>
      </p:sp>
    </p:spTree>
    <p:extLst>
      <p:ext uri="{BB962C8B-B14F-4D97-AF65-F5344CB8AC3E}">
        <p14:creationId xmlns="" xmlns:p14="http://schemas.microsoft.com/office/powerpoint/2010/main" val="127989654"/>
      </p:ext>
    </p:extLst>
  </p:cSld>
  <p:clrMapOvr>
    <a:masterClrMapping/>
  </p:clrMapOvr>
  <mc:AlternateContent xmlns:mc="http://schemas.openxmlformats.org/markup-compatibility/2006">
    <mc:Choice xmlns="" xmlns:p14="http://schemas.microsoft.com/office/powerpoint/2010/main" Requires="p14">
      <p:transition spd="slow" p14:dur="1250">
        <p14:flip dir="r"/>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 xmlns:a16="http://schemas.microsoft.com/office/drawing/2014/main" id="{5C0BEDB6-F74C-4164-B03A-CDBCDEEA21E2}"/>
              </a:ext>
            </a:extLst>
          </p:cNvPr>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a:extLst>
              <a:ext uri="{FF2B5EF4-FFF2-40B4-BE49-F238E27FC236}">
                <a16:creationId xmlns="" xmlns:a16="http://schemas.microsoft.com/office/drawing/2014/main" id="{8189C12B-A85A-4F8C-8AEC-D39F15224244}"/>
              </a:ext>
            </a:extLst>
          </p:cNvPr>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a:extLst>
              <a:ext uri="{FF2B5EF4-FFF2-40B4-BE49-F238E27FC236}">
                <a16:creationId xmlns="" xmlns:a16="http://schemas.microsoft.com/office/drawing/2014/main" id="{09AC5C9A-6A6E-4045-B422-E4E17B007E71}"/>
              </a:ext>
            </a:extLst>
          </p:cNvPr>
          <p:cNvSpPr>
            <a:spLocks noGrp="1"/>
          </p:cNvSpPr>
          <p:nvPr>
            <p:ph type="dt" sz="half" idx="10"/>
          </p:nvPr>
        </p:nvSpPr>
        <p:spPr/>
        <p:txBody>
          <a:bodyPr/>
          <a:lstStyle/>
          <a:p>
            <a:fld id="{B61BEF0D-F0BB-DE4B-95CE-6DB70DBA9567}" type="datetimeFigureOut">
              <a:rPr lang="en-US" smtClean="0"/>
              <a:pPr/>
              <a:t>10/23/2022</a:t>
            </a:fld>
            <a:endParaRPr lang="en-US" dirty="0"/>
          </a:p>
        </p:txBody>
      </p:sp>
      <p:sp>
        <p:nvSpPr>
          <p:cNvPr id="5" name="Нижний колонтитул 4">
            <a:extLst>
              <a:ext uri="{FF2B5EF4-FFF2-40B4-BE49-F238E27FC236}">
                <a16:creationId xmlns="" xmlns:a16="http://schemas.microsoft.com/office/drawing/2014/main" id="{FCB31299-3200-48BF-93B3-0EADAD8C1225}"/>
              </a:ext>
            </a:extLst>
          </p:cNvPr>
          <p:cNvSpPr>
            <a:spLocks noGrp="1"/>
          </p:cNvSpPr>
          <p:nvPr>
            <p:ph type="ftr" sz="quarter" idx="11"/>
          </p:nvPr>
        </p:nvSpPr>
        <p:spPr/>
        <p:txBody>
          <a:bodyPr/>
          <a:lstStyle/>
          <a:p>
            <a:endParaRPr lang="en-US" dirty="0"/>
          </a:p>
        </p:txBody>
      </p:sp>
      <p:sp>
        <p:nvSpPr>
          <p:cNvPr id="6" name="Номер слайда 5">
            <a:extLst>
              <a:ext uri="{FF2B5EF4-FFF2-40B4-BE49-F238E27FC236}">
                <a16:creationId xmlns="" xmlns:a16="http://schemas.microsoft.com/office/drawing/2014/main" id="{E3B7014E-F93F-42B9-AE80-B32D4C521A52}"/>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 xmlns:p14="http://schemas.microsoft.com/office/powerpoint/2010/main" val="1539498761"/>
      </p:ext>
    </p:extLst>
  </p:cSld>
  <p:clrMapOvr>
    <a:masterClrMapping/>
  </p:clrMapOvr>
  <mc:AlternateContent xmlns:mc="http://schemas.openxmlformats.org/markup-compatibility/2006">
    <mc:Choice xmlns="" xmlns:p14="http://schemas.microsoft.com/office/powerpoint/2010/main" Requires="p14">
      <p:transition spd="slow" p14:dur="1250">
        <p14:flip dir="r"/>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1884793E-BAD3-497B-92C6-A903D3F1670C}"/>
              </a:ext>
            </a:extLst>
          </p:cNvPr>
          <p:cNvSpPr>
            <a:spLocks noGrp="1"/>
          </p:cNvSpPr>
          <p:nvPr>
            <p:ph type="title"/>
          </p:nvPr>
        </p:nvSpPr>
        <p:spPr/>
        <p:txBody>
          <a:bodyPr/>
          <a:lstStyle/>
          <a:p>
            <a:r>
              <a:rPr lang="ru-RU" smtClean="0"/>
              <a:t>Образец заголовка</a:t>
            </a:r>
            <a:endParaRPr lang="ru-RU"/>
          </a:p>
        </p:txBody>
      </p:sp>
      <p:sp>
        <p:nvSpPr>
          <p:cNvPr id="3" name="Объект 2">
            <a:extLst>
              <a:ext uri="{FF2B5EF4-FFF2-40B4-BE49-F238E27FC236}">
                <a16:creationId xmlns="" xmlns:a16="http://schemas.microsoft.com/office/drawing/2014/main" id="{833C0C50-BC9D-46CC-A355-7DC48A8ACA89}"/>
              </a:ext>
            </a:extLst>
          </p:cNvPr>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a:extLst>
              <a:ext uri="{FF2B5EF4-FFF2-40B4-BE49-F238E27FC236}">
                <a16:creationId xmlns="" xmlns:a16="http://schemas.microsoft.com/office/drawing/2014/main" id="{8C425FC1-5AE1-4527-9747-28B383F8AA23}"/>
              </a:ext>
            </a:extLst>
          </p:cNvPr>
          <p:cNvSpPr>
            <a:spLocks noGrp="1"/>
          </p:cNvSpPr>
          <p:nvPr>
            <p:ph type="dt" sz="half" idx="10"/>
          </p:nvPr>
        </p:nvSpPr>
        <p:spPr/>
        <p:txBody>
          <a:bodyPr/>
          <a:lstStyle/>
          <a:p>
            <a:fld id="{B61BEF0D-F0BB-DE4B-95CE-6DB70DBA9567}" type="datetimeFigureOut">
              <a:rPr lang="en-US" smtClean="0"/>
              <a:pPr/>
              <a:t>10/23/2022</a:t>
            </a:fld>
            <a:endParaRPr lang="en-US" dirty="0"/>
          </a:p>
        </p:txBody>
      </p:sp>
      <p:sp>
        <p:nvSpPr>
          <p:cNvPr id="5" name="Нижний колонтитул 4">
            <a:extLst>
              <a:ext uri="{FF2B5EF4-FFF2-40B4-BE49-F238E27FC236}">
                <a16:creationId xmlns="" xmlns:a16="http://schemas.microsoft.com/office/drawing/2014/main" id="{BC74AB94-5A90-4F40-B429-A7A5A1930264}"/>
              </a:ext>
            </a:extLst>
          </p:cNvPr>
          <p:cNvSpPr>
            <a:spLocks noGrp="1"/>
          </p:cNvSpPr>
          <p:nvPr>
            <p:ph type="ftr" sz="quarter" idx="11"/>
          </p:nvPr>
        </p:nvSpPr>
        <p:spPr/>
        <p:txBody>
          <a:bodyPr/>
          <a:lstStyle/>
          <a:p>
            <a:endParaRPr lang="en-US" dirty="0"/>
          </a:p>
        </p:txBody>
      </p:sp>
      <p:sp>
        <p:nvSpPr>
          <p:cNvPr id="6" name="Номер слайда 5">
            <a:extLst>
              <a:ext uri="{FF2B5EF4-FFF2-40B4-BE49-F238E27FC236}">
                <a16:creationId xmlns="" xmlns:a16="http://schemas.microsoft.com/office/drawing/2014/main" id="{C7417378-1986-4FCC-A81D-4279D60598D3}"/>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 xmlns:p14="http://schemas.microsoft.com/office/powerpoint/2010/main" val="1978361503"/>
      </p:ext>
    </p:extLst>
  </p:cSld>
  <p:clrMapOvr>
    <a:masterClrMapping/>
  </p:clrMapOvr>
  <mc:AlternateContent xmlns:mc="http://schemas.openxmlformats.org/markup-compatibility/2006">
    <mc:Choice xmlns="" xmlns:p14="http://schemas.microsoft.com/office/powerpoint/2010/main" Requires="p14">
      <p:transition spd="slow" p14:dur="1250">
        <p14:flip dir="r"/>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69C3F77C-7573-45B6-8A65-FE52656FCF3D}"/>
              </a:ext>
            </a:extLst>
          </p:cNvPr>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a:extLst>
              <a:ext uri="{FF2B5EF4-FFF2-40B4-BE49-F238E27FC236}">
                <a16:creationId xmlns="" xmlns:a16="http://schemas.microsoft.com/office/drawing/2014/main" id="{917AD44C-E9A8-4F9B-98A6-9710CF60D90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a:extLst>
              <a:ext uri="{FF2B5EF4-FFF2-40B4-BE49-F238E27FC236}">
                <a16:creationId xmlns="" xmlns:a16="http://schemas.microsoft.com/office/drawing/2014/main" id="{54A44CDC-A04D-4AFC-80A8-83010F2D3A80}"/>
              </a:ext>
            </a:extLst>
          </p:cNvPr>
          <p:cNvSpPr>
            <a:spLocks noGrp="1"/>
          </p:cNvSpPr>
          <p:nvPr>
            <p:ph type="dt" sz="half" idx="10"/>
          </p:nvPr>
        </p:nvSpPr>
        <p:spPr/>
        <p:txBody>
          <a:bodyPr/>
          <a:lstStyle/>
          <a:p>
            <a:fld id="{B61BEF0D-F0BB-DE4B-95CE-6DB70DBA9567}" type="datetimeFigureOut">
              <a:rPr lang="en-US" smtClean="0"/>
              <a:pPr/>
              <a:t>10/23/2022</a:t>
            </a:fld>
            <a:endParaRPr lang="en-US" dirty="0"/>
          </a:p>
        </p:txBody>
      </p:sp>
      <p:sp>
        <p:nvSpPr>
          <p:cNvPr id="5" name="Нижний колонтитул 4">
            <a:extLst>
              <a:ext uri="{FF2B5EF4-FFF2-40B4-BE49-F238E27FC236}">
                <a16:creationId xmlns="" xmlns:a16="http://schemas.microsoft.com/office/drawing/2014/main" id="{E9A0CAAF-A3DD-42E9-ABB7-FDD9BC6A62FD}"/>
              </a:ext>
            </a:extLst>
          </p:cNvPr>
          <p:cNvSpPr>
            <a:spLocks noGrp="1"/>
          </p:cNvSpPr>
          <p:nvPr>
            <p:ph type="ftr" sz="quarter" idx="11"/>
          </p:nvPr>
        </p:nvSpPr>
        <p:spPr/>
        <p:txBody>
          <a:bodyPr/>
          <a:lstStyle/>
          <a:p>
            <a:endParaRPr lang="en-US" dirty="0"/>
          </a:p>
        </p:txBody>
      </p:sp>
      <p:sp>
        <p:nvSpPr>
          <p:cNvPr id="6" name="Номер слайда 5">
            <a:extLst>
              <a:ext uri="{FF2B5EF4-FFF2-40B4-BE49-F238E27FC236}">
                <a16:creationId xmlns="" xmlns:a16="http://schemas.microsoft.com/office/drawing/2014/main" id="{214E702E-6749-4A5D-A709-20BBA0D7C371}"/>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 xmlns:p14="http://schemas.microsoft.com/office/powerpoint/2010/main" val="321939190"/>
      </p:ext>
    </p:extLst>
  </p:cSld>
  <p:clrMapOvr>
    <a:masterClrMapping/>
  </p:clrMapOvr>
  <mc:AlternateContent xmlns:mc="http://schemas.openxmlformats.org/markup-compatibility/2006">
    <mc:Choice xmlns="" xmlns:p14="http://schemas.microsoft.com/office/powerpoint/2010/main" Requires="p14">
      <p:transition spd="slow" p14:dur="1250">
        <p14:flip dir="r"/>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281247DB-D3F3-44CE-BD15-E09745CBFD52}"/>
              </a:ext>
            </a:extLst>
          </p:cNvPr>
          <p:cNvSpPr>
            <a:spLocks noGrp="1"/>
          </p:cNvSpPr>
          <p:nvPr>
            <p:ph type="title"/>
          </p:nvPr>
        </p:nvSpPr>
        <p:spPr/>
        <p:txBody>
          <a:bodyPr/>
          <a:lstStyle/>
          <a:p>
            <a:r>
              <a:rPr lang="ru-RU" smtClean="0"/>
              <a:t>Образец заголовка</a:t>
            </a:r>
            <a:endParaRPr lang="ru-RU"/>
          </a:p>
        </p:txBody>
      </p:sp>
      <p:sp>
        <p:nvSpPr>
          <p:cNvPr id="3" name="Объект 2">
            <a:extLst>
              <a:ext uri="{FF2B5EF4-FFF2-40B4-BE49-F238E27FC236}">
                <a16:creationId xmlns="" xmlns:a16="http://schemas.microsoft.com/office/drawing/2014/main" id="{41E69293-F5FB-4CE0-B101-1B6D25D263E9}"/>
              </a:ext>
            </a:extLst>
          </p:cNvPr>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a:extLst>
              <a:ext uri="{FF2B5EF4-FFF2-40B4-BE49-F238E27FC236}">
                <a16:creationId xmlns="" xmlns:a16="http://schemas.microsoft.com/office/drawing/2014/main" id="{1F59FA0D-3651-42A0-A72C-F70F417FC1E8}"/>
              </a:ext>
            </a:extLst>
          </p:cNvPr>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a:extLst>
              <a:ext uri="{FF2B5EF4-FFF2-40B4-BE49-F238E27FC236}">
                <a16:creationId xmlns="" xmlns:a16="http://schemas.microsoft.com/office/drawing/2014/main" id="{446BB0CE-9F65-4923-80FC-76FB560C8C5F}"/>
              </a:ext>
            </a:extLst>
          </p:cNvPr>
          <p:cNvSpPr>
            <a:spLocks noGrp="1"/>
          </p:cNvSpPr>
          <p:nvPr>
            <p:ph type="dt" sz="half" idx="10"/>
          </p:nvPr>
        </p:nvSpPr>
        <p:spPr/>
        <p:txBody>
          <a:bodyPr/>
          <a:lstStyle/>
          <a:p>
            <a:fld id="{EB712588-04B1-427B-82EE-E8DB90309F08}" type="datetimeFigureOut">
              <a:rPr lang="en-US" smtClean="0"/>
              <a:pPr/>
              <a:t>10/23/2022</a:t>
            </a:fld>
            <a:endParaRPr lang="en-US" dirty="0"/>
          </a:p>
        </p:txBody>
      </p:sp>
      <p:sp>
        <p:nvSpPr>
          <p:cNvPr id="6" name="Нижний колонтитул 5">
            <a:extLst>
              <a:ext uri="{FF2B5EF4-FFF2-40B4-BE49-F238E27FC236}">
                <a16:creationId xmlns="" xmlns:a16="http://schemas.microsoft.com/office/drawing/2014/main" id="{4F0F860C-14A3-429E-A045-26708989A0A5}"/>
              </a:ext>
            </a:extLst>
          </p:cNvPr>
          <p:cNvSpPr>
            <a:spLocks noGrp="1"/>
          </p:cNvSpPr>
          <p:nvPr>
            <p:ph type="ftr" sz="quarter" idx="11"/>
          </p:nvPr>
        </p:nvSpPr>
        <p:spPr/>
        <p:txBody>
          <a:bodyPr/>
          <a:lstStyle/>
          <a:p>
            <a:endParaRPr lang="en-US" dirty="0"/>
          </a:p>
        </p:txBody>
      </p:sp>
      <p:sp>
        <p:nvSpPr>
          <p:cNvPr id="7" name="Номер слайда 6">
            <a:extLst>
              <a:ext uri="{FF2B5EF4-FFF2-40B4-BE49-F238E27FC236}">
                <a16:creationId xmlns="" xmlns:a16="http://schemas.microsoft.com/office/drawing/2014/main" id="{8A107F1A-5456-4D84-BB61-E45159F6AF24}"/>
              </a:ext>
            </a:extLst>
          </p:cNvPr>
          <p:cNvSpPr>
            <a:spLocks noGrp="1"/>
          </p:cNvSpPr>
          <p:nvPr>
            <p:ph type="sldNum" sz="quarter" idx="12"/>
          </p:nvPr>
        </p:nvSpPr>
        <p:spPr/>
        <p:txBody>
          <a:bodyPr/>
          <a:lstStyle/>
          <a:p>
            <a:fld id="{6FF9F0C5-380F-41C2-899A-BAC0F0927E16}" type="slidenum">
              <a:rPr lang="en-US" smtClean="0"/>
              <a:pPr/>
              <a:t>‹#›</a:t>
            </a:fld>
            <a:endParaRPr lang="en-US" dirty="0"/>
          </a:p>
        </p:txBody>
      </p:sp>
    </p:spTree>
    <p:extLst>
      <p:ext uri="{BB962C8B-B14F-4D97-AF65-F5344CB8AC3E}">
        <p14:creationId xmlns="" xmlns:p14="http://schemas.microsoft.com/office/powerpoint/2010/main" val="2609876381"/>
      </p:ext>
    </p:extLst>
  </p:cSld>
  <p:clrMapOvr>
    <a:masterClrMapping/>
  </p:clrMapOvr>
  <mc:AlternateContent xmlns:mc="http://schemas.openxmlformats.org/markup-compatibility/2006">
    <mc:Choice xmlns="" xmlns:p14="http://schemas.microsoft.com/office/powerpoint/2010/main" Requires="p14">
      <p:transition spd="slow" p14:dur="1250">
        <p14:flip dir="r"/>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D4269232-E04B-43E6-877A-9259DCD0E308}"/>
              </a:ext>
            </a:extLst>
          </p:cNvPr>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a:extLst>
              <a:ext uri="{FF2B5EF4-FFF2-40B4-BE49-F238E27FC236}">
                <a16:creationId xmlns="" xmlns:a16="http://schemas.microsoft.com/office/drawing/2014/main" id="{373D0EA8-06D7-476F-BF4F-0B1A0B7E27F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a:extLst>
              <a:ext uri="{FF2B5EF4-FFF2-40B4-BE49-F238E27FC236}">
                <a16:creationId xmlns="" xmlns:a16="http://schemas.microsoft.com/office/drawing/2014/main" id="{84A21B3E-B3B9-4407-B3DD-3A067DCC8FD7}"/>
              </a:ext>
            </a:extLst>
          </p:cNvPr>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a:extLst>
              <a:ext uri="{FF2B5EF4-FFF2-40B4-BE49-F238E27FC236}">
                <a16:creationId xmlns="" xmlns:a16="http://schemas.microsoft.com/office/drawing/2014/main" id="{60F84270-5D3F-49B1-8C76-042F7FD5EB2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a:extLst>
              <a:ext uri="{FF2B5EF4-FFF2-40B4-BE49-F238E27FC236}">
                <a16:creationId xmlns="" xmlns:a16="http://schemas.microsoft.com/office/drawing/2014/main" id="{6F95AEF2-376C-4FC8-B585-A849628361B2}"/>
              </a:ext>
            </a:extLst>
          </p:cNvPr>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a:extLst>
              <a:ext uri="{FF2B5EF4-FFF2-40B4-BE49-F238E27FC236}">
                <a16:creationId xmlns="" xmlns:a16="http://schemas.microsoft.com/office/drawing/2014/main" id="{35337366-95C1-475E-9AB2-DC2CA80856BC}"/>
              </a:ext>
            </a:extLst>
          </p:cNvPr>
          <p:cNvSpPr>
            <a:spLocks noGrp="1"/>
          </p:cNvSpPr>
          <p:nvPr>
            <p:ph type="dt" sz="half" idx="10"/>
          </p:nvPr>
        </p:nvSpPr>
        <p:spPr/>
        <p:txBody>
          <a:bodyPr/>
          <a:lstStyle/>
          <a:p>
            <a:fld id="{B61BEF0D-F0BB-DE4B-95CE-6DB70DBA9567}" type="datetimeFigureOut">
              <a:rPr lang="en-US" smtClean="0"/>
              <a:pPr/>
              <a:t>10/23/2022</a:t>
            </a:fld>
            <a:endParaRPr lang="en-US" dirty="0"/>
          </a:p>
        </p:txBody>
      </p:sp>
      <p:sp>
        <p:nvSpPr>
          <p:cNvPr id="8" name="Нижний колонтитул 7">
            <a:extLst>
              <a:ext uri="{FF2B5EF4-FFF2-40B4-BE49-F238E27FC236}">
                <a16:creationId xmlns="" xmlns:a16="http://schemas.microsoft.com/office/drawing/2014/main" id="{43842A37-3A8A-4558-AA40-56672AADB708}"/>
              </a:ext>
            </a:extLst>
          </p:cNvPr>
          <p:cNvSpPr>
            <a:spLocks noGrp="1"/>
          </p:cNvSpPr>
          <p:nvPr>
            <p:ph type="ftr" sz="quarter" idx="11"/>
          </p:nvPr>
        </p:nvSpPr>
        <p:spPr/>
        <p:txBody>
          <a:bodyPr/>
          <a:lstStyle/>
          <a:p>
            <a:endParaRPr lang="en-US" dirty="0"/>
          </a:p>
        </p:txBody>
      </p:sp>
      <p:sp>
        <p:nvSpPr>
          <p:cNvPr id="9" name="Номер слайда 8">
            <a:extLst>
              <a:ext uri="{FF2B5EF4-FFF2-40B4-BE49-F238E27FC236}">
                <a16:creationId xmlns="" xmlns:a16="http://schemas.microsoft.com/office/drawing/2014/main" id="{2B27E9BB-F9FC-4B26-B438-EDA4878BE78F}"/>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 xmlns:p14="http://schemas.microsoft.com/office/powerpoint/2010/main" val="4090482628"/>
      </p:ext>
    </p:extLst>
  </p:cSld>
  <p:clrMapOvr>
    <a:masterClrMapping/>
  </p:clrMapOvr>
  <mc:AlternateContent xmlns:mc="http://schemas.openxmlformats.org/markup-compatibility/2006">
    <mc:Choice xmlns="" xmlns:p14="http://schemas.microsoft.com/office/powerpoint/2010/main" Requires="p14">
      <p:transition spd="slow" p14:dur="1250">
        <p14:flip dir="r"/>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9360AB80-E1F5-4BAF-8D19-B4333D2F8DB6}"/>
              </a:ext>
            </a:extLst>
          </p:cNvPr>
          <p:cNvSpPr>
            <a:spLocks noGrp="1"/>
          </p:cNvSpPr>
          <p:nvPr>
            <p:ph type="title"/>
          </p:nvPr>
        </p:nvSpPr>
        <p:spPr/>
        <p:txBody>
          <a:bodyPr/>
          <a:lstStyle/>
          <a:p>
            <a:r>
              <a:rPr lang="ru-RU" smtClean="0"/>
              <a:t>Образец заголовка</a:t>
            </a:r>
            <a:endParaRPr lang="ru-RU"/>
          </a:p>
        </p:txBody>
      </p:sp>
      <p:sp>
        <p:nvSpPr>
          <p:cNvPr id="3" name="Дата 2">
            <a:extLst>
              <a:ext uri="{FF2B5EF4-FFF2-40B4-BE49-F238E27FC236}">
                <a16:creationId xmlns="" xmlns:a16="http://schemas.microsoft.com/office/drawing/2014/main" id="{2758352C-992F-4DFF-B6EE-A9B87CB14766}"/>
              </a:ext>
            </a:extLst>
          </p:cNvPr>
          <p:cNvSpPr>
            <a:spLocks noGrp="1"/>
          </p:cNvSpPr>
          <p:nvPr>
            <p:ph type="dt" sz="half" idx="10"/>
          </p:nvPr>
        </p:nvSpPr>
        <p:spPr/>
        <p:txBody>
          <a:bodyPr/>
          <a:lstStyle/>
          <a:p>
            <a:fld id="{B61BEF0D-F0BB-DE4B-95CE-6DB70DBA9567}" type="datetimeFigureOut">
              <a:rPr lang="en-US" smtClean="0"/>
              <a:pPr/>
              <a:t>10/23/2022</a:t>
            </a:fld>
            <a:endParaRPr lang="en-US" dirty="0"/>
          </a:p>
        </p:txBody>
      </p:sp>
      <p:sp>
        <p:nvSpPr>
          <p:cNvPr id="4" name="Нижний колонтитул 3">
            <a:extLst>
              <a:ext uri="{FF2B5EF4-FFF2-40B4-BE49-F238E27FC236}">
                <a16:creationId xmlns="" xmlns:a16="http://schemas.microsoft.com/office/drawing/2014/main" id="{88BBCA7C-6BF3-459E-8B5C-C4CCE82FAB59}"/>
              </a:ext>
            </a:extLst>
          </p:cNvPr>
          <p:cNvSpPr>
            <a:spLocks noGrp="1"/>
          </p:cNvSpPr>
          <p:nvPr>
            <p:ph type="ftr" sz="quarter" idx="11"/>
          </p:nvPr>
        </p:nvSpPr>
        <p:spPr/>
        <p:txBody>
          <a:bodyPr/>
          <a:lstStyle/>
          <a:p>
            <a:endParaRPr lang="en-US" dirty="0"/>
          </a:p>
        </p:txBody>
      </p:sp>
      <p:sp>
        <p:nvSpPr>
          <p:cNvPr id="5" name="Номер слайда 4">
            <a:extLst>
              <a:ext uri="{FF2B5EF4-FFF2-40B4-BE49-F238E27FC236}">
                <a16:creationId xmlns="" xmlns:a16="http://schemas.microsoft.com/office/drawing/2014/main" id="{5A004A5E-B8DD-4ED1-B3F2-A8EF3194A1B4}"/>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 xmlns:p14="http://schemas.microsoft.com/office/powerpoint/2010/main" val="4110544582"/>
      </p:ext>
    </p:extLst>
  </p:cSld>
  <p:clrMapOvr>
    <a:masterClrMapping/>
  </p:clrMapOvr>
  <mc:AlternateContent xmlns:mc="http://schemas.openxmlformats.org/markup-compatibility/2006">
    <mc:Choice xmlns="" xmlns:p14="http://schemas.microsoft.com/office/powerpoint/2010/main" Requires="p14">
      <p:transition spd="slow" p14:dur="1250">
        <p14:flip dir="r"/>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 xmlns:a16="http://schemas.microsoft.com/office/drawing/2014/main" id="{AC476E5E-D619-4F07-9095-8EEF9E881EE3}"/>
              </a:ext>
            </a:extLst>
          </p:cNvPr>
          <p:cNvSpPr>
            <a:spLocks noGrp="1"/>
          </p:cNvSpPr>
          <p:nvPr>
            <p:ph type="dt" sz="half" idx="10"/>
          </p:nvPr>
        </p:nvSpPr>
        <p:spPr/>
        <p:txBody>
          <a:bodyPr/>
          <a:lstStyle/>
          <a:p>
            <a:fld id="{B61BEF0D-F0BB-DE4B-95CE-6DB70DBA9567}" type="datetimeFigureOut">
              <a:rPr lang="en-US" smtClean="0"/>
              <a:pPr/>
              <a:t>10/23/2022</a:t>
            </a:fld>
            <a:endParaRPr lang="en-US" dirty="0"/>
          </a:p>
        </p:txBody>
      </p:sp>
      <p:sp>
        <p:nvSpPr>
          <p:cNvPr id="3" name="Нижний колонтитул 2">
            <a:extLst>
              <a:ext uri="{FF2B5EF4-FFF2-40B4-BE49-F238E27FC236}">
                <a16:creationId xmlns="" xmlns:a16="http://schemas.microsoft.com/office/drawing/2014/main" id="{4DD3F129-ED42-4EE3-9EF5-72BF98E641DA}"/>
              </a:ext>
            </a:extLst>
          </p:cNvPr>
          <p:cNvSpPr>
            <a:spLocks noGrp="1"/>
          </p:cNvSpPr>
          <p:nvPr>
            <p:ph type="ftr" sz="quarter" idx="11"/>
          </p:nvPr>
        </p:nvSpPr>
        <p:spPr/>
        <p:txBody>
          <a:bodyPr/>
          <a:lstStyle/>
          <a:p>
            <a:endParaRPr lang="en-US" dirty="0"/>
          </a:p>
        </p:txBody>
      </p:sp>
      <p:sp>
        <p:nvSpPr>
          <p:cNvPr id="4" name="Номер слайда 3">
            <a:extLst>
              <a:ext uri="{FF2B5EF4-FFF2-40B4-BE49-F238E27FC236}">
                <a16:creationId xmlns="" xmlns:a16="http://schemas.microsoft.com/office/drawing/2014/main" id="{B901D94A-A3B5-42D4-9C11-75C38B89B631}"/>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 xmlns:p14="http://schemas.microsoft.com/office/powerpoint/2010/main" val="3912722483"/>
      </p:ext>
    </p:extLst>
  </p:cSld>
  <p:clrMapOvr>
    <a:masterClrMapping/>
  </p:clrMapOvr>
  <mc:AlternateContent xmlns:mc="http://schemas.openxmlformats.org/markup-compatibility/2006">
    <mc:Choice xmlns="" xmlns:p14="http://schemas.microsoft.com/office/powerpoint/2010/main" Requires="p14">
      <p:transition spd="slow" p14:dur="1250">
        <p14:flip dir="r"/>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F4306594-C143-4FC7-B37C-D7CEA45AE130}"/>
              </a:ext>
            </a:extLst>
          </p:cNvPr>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a:extLst>
              <a:ext uri="{FF2B5EF4-FFF2-40B4-BE49-F238E27FC236}">
                <a16:creationId xmlns="" xmlns:a16="http://schemas.microsoft.com/office/drawing/2014/main" id="{8D0DD6E7-0856-4427-92B6-09B51BF1FCD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a:extLst>
              <a:ext uri="{FF2B5EF4-FFF2-40B4-BE49-F238E27FC236}">
                <a16:creationId xmlns="" xmlns:a16="http://schemas.microsoft.com/office/drawing/2014/main" id="{4EA006ED-1A80-4F3D-8E2D-0BEB9E309F5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a:extLst>
              <a:ext uri="{FF2B5EF4-FFF2-40B4-BE49-F238E27FC236}">
                <a16:creationId xmlns="" xmlns:a16="http://schemas.microsoft.com/office/drawing/2014/main" id="{DC2FB513-3760-4EA9-ACD6-6A80E1A2C0A1}"/>
              </a:ext>
            </a:extLst>
          </p:cNvPr>
          <p:cNvSpPr>
            <a:spLocks noGrp="1"/>
          </p:cNvSpPr>
          <p:nvPr>
            <p:ph type="dt" sz="half" idx="10"/>
          </p:nvPr>
        </p:nvSpPr>
        <p:spPr/>
        <p:txBody>
          <a:bodyPr/>
          <a:lstStyle/>
          <a:p>
            <a:fld id="{42A54C80-263E-416B-A8E0-580EDEADCBDC}" type="datetimeFigureOut">
              <a:rPr lang="en-US" smtClean="0"/>
              <a:pPr/>
              <a:t>10/23/2022</a:t>
            </a:fld>
            <a:endParaRPr lang="en-US" dirty="0"/>
          </a:p>
        </p:txBody>
      </p:sp>
      <p:sp>
        <p:nvSpPr>
          <p:cNvPr id="6" name="Нижний колонтитул 5">
            <a:extLst>
              <a:ext uri="{FF2B5EF4-FFF2-40B4-BE49-F238E27FC236}">
                <a16:creationId xmlns="" xmlns:a16="http://schemas.microsoft.com/office/drawing/2014/main" id="{1DBA761D-D2FC-4E95-BDB9-5464245A3DEE}"/>
              </a:ext>
            </a:extLst>
          </p:cNvPr>
          <p:cNvSpPr>
            <a:spLocks noGrp="1"/>
          </p:cNvSpPr>
          <p:nvPr>
            <p:ph type="ftr" sz="quarter" idx="11"/>
          </p:nvPr>
        </p:nvSpPr>
        <p:spPr/>
        <p:txBody>
          <a:bodyPr/>
          <a:lstStyle/>
          <a:p>
            <a:endParaRPr lang="en-US" dirty="0"/>
          </a:p>
        </p:txBody>
      </p:sp>
      <p:sp>
        <p:nvSpPr>
          <p:cNvPr id="7" name="Номер слайда 6">
            <a:extLst>
              <a:ext uri="{FF2B5EF4-FFF2-40B4-BE49-F238E27FC236}">
                <a16:creationId xmlns="" xmlns:a16="http://schemas.microsoft.com/office/drawing/2014/main" id="{36B4894D-AEB9-4B19-B16E-6293B3914E81}"/>
              </a:ext>
            </a:extLst>
          </p:cNvPr>
          <p:cNvSpPr>
            <a:spLocks noGrp="1"/>
          </p:cNvSpPr>
          <p:nvPr>
            <p:ph type="sldNum" sz="quarter" idx="12"/>
          </p:nvPr>
        </p:nvSpPr>
        <p:spPr/>
        <p:txBody>
          <a:bodyPr/>
          <a:lstStyle/>
          <a:p>
            <a:fld id="{519954A3-9DFD-4C44-94BA-B95130A3BA1C}" type="slidenum">
              <a:rPr lang="en-US" smtClean="0"/>
              <a:pPr/>
              <a:t>‹#›</a:t>
            </a:fld>
            <a:endParaRPr lang="en-US" dirty="0"/>
          </a:p>
        </p:txBody>
      </p:sp>
    </p:spTree>
    <p:extLst>
      <p:ext uri="{BB962C8B-B14F-4D97-AF65-F5344CB8AC3E}">
        <p14:creationId xmlns="" xmlns:p14="http://schemas.microsoft.com/office/powerpoint/2010/main" val="223337130"/>
      </p:ext>
    </p:extLst>
  </p:cSld>
  <p:clrMapOvr>
    <a:masterClrMapping/>
  </p:clrMapOvr>
  <mc:AlternateContent xmlns:mc="http://schemas.openxmlformats.org/markup-compatibility/2006">
    <mc:Choice xmlns="" xmlns:p14="http://schemas.microsoft.com/office/powerpoint/2010/main" Requires="p14">
      <p:transition spd="slow" p14:dur="1250">
        <p14:flip dir="r"/>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322898CF-4C50-4476-935F-C8E0C7C5631E}"/>
              </a:ext>
            </a:extLst>
          </p:cNvPr>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a:extLst>
              <a:ext uri="{FF2B5EF4-FFF2-40B4-BE49-F238E27FC236}">
                <a16:creationId xmlns="" xmlns:a16="http://schemas.microsoft.com/office/drawing/2014/main" id="{39744D5D-9CC4-4350-A771-8C27F18AC8A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a:extLst>
              <a:ext uri="{FF2B5EF4-FFF2-40B4-BE49-F238E27FC236}">
                <a16:creationId xmlns="" xmlns:a16="http://schemas.microsoft.com/office/drawing/2014/main" id="{27741768-3151-44F7-8B98-0EA66D6B7FA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a:extLst>
              <a:ext uri="{FF2B5EF4-FFF2-40B4-BE49-F238E27FC236}">
                <a16:creationId xmlns="" xmlns:a16="http://schemas.microsoft.com/office/drawing/2014/main" id="{02EC06F7-2DC1-4034-B9DD-CC4576220877}"/>
              </a:ext>
            </a:extLst>
          </p:cNvPr>
          <p:cNvSpPr>
            <a:spLocks noGrp="1"/>
          </p:cNvSpPr>
          <p:nvPr>
            <p:ph type="dt" sz="half" idx="10"/>
          </p:nvPr>
        </p:nvSpPr>
        <p:spPr/>
        <p:txBody>
          <a:bodyPr/>
          <a:lstStyle/>
          <a:p>
            <a:fld id="{B61BEF0D-F0BB-DE4B-95CE-6DB70DBA9567}" type="datetimeFigureOut">
              <a:rPr lang="en-US" smtClean="0"/>
              <a:pPr/>
              <a:t>10/23/2022</a:t>
            </a:fld>
            <a:endParaRPr lang="en-US" dirty="0"/>
          </a:p>
        </p:txBody>
      </p:sp>
      <p:sp>
        <p:nvSpPr>
          <p:cNvPr id="6" name="Нижний колонтитул 5">
            <a:extLst>
              <a:ext uri="{FF2B5EF4-FFF2-40B4-BE49-F238E27FC236}">
                <a16:creationId xmlns="" xmlns:a16="http://schemas.microsoft.com/office/drawing/2014/main" id="{08029EB7-024F-422B-A8E6-0D600CBA364B}"/>
              </a:ext>
            </a:extLst>
          </p:cNvPr>
          <p:cNvSpPr>
            <a:spLocks noGrp="1"/>
          </p:cNvSpPr>
          <p:nvPr>
            <p:ph type="ftr" sz="quarter" idx="11"/>
          </p:nvPr>
        </p:nvSpPr>
        <p:spPr/>
        <p:txBody>
          <a:bodyPr/>
          <a:lstStyle/>
          <a:p>
            <a:endParaRPr lang="en-US" dirty="0"/>
          </a:p>
        </p:txBody>
      </p:sp>
      <p:sp>
        <p:nvSpPr>
          <p:cNvPr id="7" name="Номер слайда 6">
            <a:extLst>
              <a:ext uri="{FF2B5EF4-FFF2-40B4-BE49-F238E27FC236}">
                <a16:creationId xmlns="" xmlns:a16="http://schemas.microsoft.com/office/drawing/2014/main" id="{6CDC1429-C81F-4875-8D61-53A3436D5174}"/>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 xmlns:p14="http://schemas.microsoft.com/office/powerpoint/2010/main" val="2762923459"/>
      </p:ext>
    </p:extLst>
  </p:cSld>
  <p:clrMapOvr>
    <a:masterClrMapping/>
  </p:clrMapOvr>
  <mc:AlternateContent xmlns:mc="http://schemas.openxmlformats.org/markup-compatibility/2006">
    <mc:Choice xmlns="" xmlns:p14="http://schemas.microsoft.com/office/powerpoint/2010/main" Requires="p14">
      <p:transition spd="slow" p14:dur="1250">
        <p14:flip dir="r"/>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1236588F-2975-435E-9633-D7FBE064052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 xmlns:a16="http://schemas.microsoft.com/office/drawing/2014/main" id="{01AB10C3-B53D-4B2D-A434-91A0E77B316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 xmlns:a16="http://schemas.microsoft.com/office/drawing/2014/main" id="{67EA9CC0-A446-4475-BB78-D2C43B514BB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1BEF0D-F0BB-DE4B-95CE-6DB70DBA9567}" type="datetimeFigureOut">
              <a:rPr lang="en-US" smtClean="0"/>
              <a:pPr/>
              <a:t>10/23/2022</a:t>
            </a:fld>
            <a:endParaRPr lang="en-US" dirty="0"/>
          </a:p>
        </p:txBody>
      </p:sp>
      <p:sp>
        <p:nvSpPr>
          <p:cNvPr id="5" name="Нижний колонтитул 4">
            <a:extLst>
              <a:ext uri="{FF2B5EF4-FFF2-40B4-BE49-F238E27FC236}">
                <a16:creationId xmlns="" xmlns:a16="http://schemas.microsoft.com/office/drawing/2014/main" id="{20895997-F943-4E97-9DC8-FB4EAEF31F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Номер слайда 5">
            <a:extLst>
              <a:ext uri="{FF2B5EF4-FFF2-40B4-BE49-F238E27FC236}">
                <a16:creationId xmlns="" xmlns:a16="http://schemas.microsoft.com/office/drawing/2014/main" id="{6C13F548-7194-4D9A-AA0E-D4243C4BBA4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7F1E4F-1CFF-5643-939E-217C01CDF565}" type="slidenum">
              <a:rPr lang="en-US" smtClean="0"/>
              <a:pPr/>
              <a:t>‹#›</a:t>
            </a:fld>
            <a:endParaRPr lang="en-US" dirty="0"/>
          </a:p>
        </p:txBody>
      </p:sp>
      <p:pic>
        <p:nvPicPr>
          <p:cNvPr id="8" name="Рисунок 7">
            <a:extLst>
              <a:ext uri="{FF2B5EF4-FFF2-40B4-BE49-F238E27FC236}">
                <a16:creationId xmlns="" xmlns:a16="http://schemas.microsoft.com/office/drawing/2014/main" id="{20930195-C7E5-4518-83A4-7E58DD94C8CF}"/>
              </a:ext>
            </a:extLst>
          </p:cNvPr>
          <p:cNvPicPr>
            <a:picLocks noChangeAspect="1"/>
          </p:cNvPicPr>
          <p:nvPr/>
        </p:nvPicPr>
        <p:blipFill>
          <a:blip r:embed="rId13">
            <a:extLst>
              <a:ext uri="{28A0092B-C50C-407E-A947-70E740481C1C}">
                <a14:useLocalDpi xmlns=""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 xmlns:p14="http://schemas.microsoft.com/office/powerpoint/2010/main" val="1681416728"/>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mc:AlternateContent xmlns:mc="http://schemas.openxmlformats.org/markup-compatibility/2006">
    <mc:Choice xmlns="" xmlns:p14="http://schemas.microsoft.com/office/powerpoint/2010/main" Requires="p14">
      <p:transition spd="slow" p14:dur="1250">
        <p14:flip dir="r"/>
      </p:transition>
    </mc:Choice>
    <mc:Fallback>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235131"/>
            <a:ext cx="9144000" cy="3274832"/>
          </a:xfrm>
        </p:spPr>
        <p:txBody>
          <a:bodyPr>
            <a:noAutofit/>
          </a:bodyPr>
          <a:lstStyle/>
          <a:p>
            <a:r>
              <a:rPr lang="ru-RU" sz="2000" dirty="0" smtClean="0">
                <a:latin typeface="Times New Roman" panose="02020603050405020304" pitchFamily="18" charset="0"/>
                <a:cs typeface="Times New Roman" panose="02020603050405020304" pitchFamily="18" charset="0"/>
              </a:rPr>
              <a:t/>
            </a:r>
            <a:br>
              <a:rPr lang="ru-RU" sz="2000" dirty="0" smtClean="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Муниципальное бюджетное дошкольное образовательное учреждение</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«Детский сад общеразвивающего вида № 54</a:t>
            </a:r>
            <a:r>
              <a:rPr lang="ru-RU" sz="2000" dirty="0" smtClean="0">
                <a:latin typeface="Times New Roman" panose="02020603050405020304" pitchFamily="18" charset="0"/>
                <a:cs typeface="Times New Roman" panose="02020603050405020304" pitchFamily="18" charset="0"/>
              </a:rPr>
              <a:t>»</a:t>
            </a:r>
            <a:br>
              <a:rPr lang="ru-RU" sz="2000" dirty="0" smtClean="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
            </a:r>
            <a:br>
              <a:rPr lang="ru-RU"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
            </a:r>
            <a:br>
              <a:rPr lang="ru-RU" sz="2000" dirty="0" smtClean="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3600" dirty="0" smtClean="0">
                <a:latin typeface="Times New Roman" panose="02020603050405020304" pitchFamily="18" charset="0"/>
                <a:cs typeface="Times New Roman" panose="02020603050405020304" pitchFamily="18" charset="0"/>
              </a:rPr>
              <a:t>Мастер-класс  </a:t>
            </a:r>
            <a:r>
              <a:rPr lang="ru-RU" sz="3600" dirty="0">
                <a:latin typeface="Times New Roman" panose="02020603050405020304" pitchFamily="18" charset="0"/>
                <a:cs typeface="Times New Roman" panose="02020603050405020304" pitchFamily="18" charset="0"/>
              </a:rPr>
              <a:t>для педагогов ДОУ</a:t>
            </a:r>
            <a:br>
              <a:rPr lang="ru-RU" sz="3600" dirty="0">
                <a:latin typeface="Times New Roman" panose="02020603050405020304" pitchFamily="18" charset="0"/>
                <a:cs typeface="Times New Roman" panose="02020603050405020304" pitchFamily="18" charset="0"/>
              </a:rPr>
            </a:br>
            <a:r>
              <a:rPr lang="ru-RU" sz="3600" dirty="0">
                <a:latin typeface="Times New Roman" panose="02020603050405020304" pitchFamily="18" charset="0"/>
                <a:cs typeface="Times New Roman" panose="02020603050405020304" pitchFamily="18" charset="0"/>
              </a:rPr>
              <a:t>«Формирование финансовой грамотности </a:t>
            </a:r>
            <a:br>
              <a:rPr lang="ru-RU" sz="3600" dirty="0">
                <a:latin typeface="Times New Roman" panose="02020603050405020304" pitchFamily="18" charset="0"/>
                <a:cs typeface="Times New Roman" panose="02020603050405020304" pitchFamily="18" charset="0"/>
              </a:rPr>
            </a:br>
            <a:r>
              <a:rPr lang="ru-RU" sz="3600" dirty="0">
                <a:latin typeface="Times New Roman" panose="02020603050405020304" pitchFamily="18" charset="0"/>
                <a:cs typeface="Times New Roman" panose="02020603050405020304" pitchFamily="18" charset="0"/>
              </a:rPr>
              <a:t>у детей дошкольного возраста</a:t>
            </a:r>
            <a:r>
              <a:rPr lang="ru-RU" sz="3600" dirty="0" smtClean="0">
                <a:latin typeface="Times New Roman" panose="02020603050405020304" pitchFamily="18" charset="0"/>
                <a:cs typeface="Times New Roman" panose="02020603050405020304" pitchFamily="18" charset="0"/>
              </a:rPr>
              <a:t>»</a:t>
            </a:r>
            <a:endParaRPr lang="ru-RU" sz="3600"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1793966" y="3602037"/>
            <a:ext cx="8874033" cy="2964225"/>
          </a:xfrm>
        </p:spPr>
        <p:txBody>
          <a:bodyPr>
            <a:noAutofit/>
          </a:bodyPr>
          <a:lstStyle/>
          <a:p>
            <a:r>
              <a:rPr lang="ru-RU" sz="1800" dirty="0">
                <a:latin typeface="Times New Roman" panose="02020603050405020304" pitchFamily="18" charset="0"/>
                <a:cs typeface="Times New Roman" panose="02020603050405020304" pitchFamily="18" charset="0"/>
              </a:rPr>
              <a:t> </a:t>
            </a:r>
          </a:p>
          <a:p>
            <a:pPr algn="r"/>
            <a:r>
              <a:rPr lang="ru-RU" sz="1800" dirty="0">
                <a:latin typeface="Times New Roman" panose="02020603050405020304" pitchFamily="18" charset="0"/>
                <a:cs typeface="Times New Roman" panose="02020603050405020304" pitchFamily="18" charset="0"/>
              </a:rPr>
              <a:t>                                                                           </a:t>
            </a:r>
            <a:r>
              <a:rPr lang="ru-RU" sz="1800" dirty="0" smtClean="0">
                <a:latin typeface="Times New Roman" panose="02020603050405020304" pitchFamily="18" charset="0"/>
                <a:cs typeface="Times New Roman" panose="02020603050405020304" pitchFamily="18" charset="0"/>
              </a:rPr>
              <a:t>Подготовила:                   </a:t>
            </a:r>
          </a:p>
          <a:p>
            <a:pPr algn="r"/>
            <a:r>
              <a:rPr lang="ru-RU" sz="1800" dirty="0" smtClean="0">
                <a:latin typeface="Times New Roman" panose="02020603050405020304" pitchFamily="18" charset="0"/>
                <a:cs typeface="Times New Roman" panose="02020603050405020304" pitchFamily="18" charset="0"/>
              </a:rPr>
              <a:t> воспитатель </a:t>
            </a:r>
            <a:r>
              <a:rPr lang="ru-RU" sz="1800" dirty="0">
                <a:latin typeface="Times New Roman" panose="02020603050405020304" pitchFamily="18" charset="0"/>
                <a:cs typeface="Times New Roman" panose="02020603050405020304" pitchFamily="18" charset="0"/>
              </a:rPr>
              <a:t>ВКК</a:t>
            </a:r>
          </a:p>
          <a:p>
            <a:pPr algn="r"/>
            <a:r>
              <a:rPr lang="ru-RU" sz="1800" dirty="0">
                <a:latin typeface="Times New Roman" panose="02020603050405020304" pitchFamily="18" charset="0"/>
                <a:cs typeface="Times New Roman" panose="02020603050405020304" pitchFamily="18" charset="0"/>
              </a:rPr>
              <a:t>                                        Черноусова Алла Геннадьевна</a:t>
            </a:r>
          </a:p>
          <a:p>
            <a:r>
              <a:rPr lang="ru-RU" sz="1800" dirty="0">
                <a:latin typeface="Times New Roman" panose="02020603050405020304" pitchFamily="18" charset="0"/>
                <a:cs typeface="Times New Roman" panose="02020603050405020304" pitchFamily="18" charset="0"/>
              </a:rPr>
              <a:t> </a:t>
            </a:r>
          </a:p>
          <a:p>
            <a:r>
              <a:rPr lang="ru-RU" sz="1800" dirty="0">
                <a:latin typeface="Times New Roman" panose="02020603050405020304" pitchFamily="18" charset="0"/>
                <a:cs typeface="Times New Roman" panose="02020603050405020304" pitchFamily="18" charset="0"/>
              </a:rPr>
              <a:t> </a:t>
            </a:r>
          </a:p>
          <a:p>
            <a:r>
              <a:rPr lang="ru-RU" sz="1800" dirty="0">
                <a:latin typeface="Times New Roman" panose="02020603050405020304" pitchFamily="18" charset="0"/>
                <a:cs typeface="Times New Roman" panose="02020603050405020304" pitchFamily="18" charset="0"/>
              </a:rPr>
              <a:t>  </a:t>
            </a:r>
          </a:p>
          <a:p>
            <a:r>
              <a:rPr lang="ru-RU" sz="1800" dirty="0">
                <a:latin typeface="Times New Roman" panose="02020603050405020304" pitchFamily="18" charset="0"/>
                <a:cs typeface="Times New Roman" panose="02020603050405020304" pitchFamily="18" charset="0"/>
              </a:rPr>
              <a:t>г. Воронеж 2022 г.</a:t>
            </a:r>
          </a:p>
          <a:p>
            <a:r>
              <a:rPr lang="ru-RU" sz="1800" dirty="0">
                <a:latin typeface="Times New Roman" panose="02020603050405020304" pitchFamily="18" charset="0"/>
                <a:cs typeface="Times New Roman" panose="02020603050405020304" pitchFamily="18" charset="0"/>
              </a:rPr>
              <a:t> </a:t>
            </a:r>
          </a:p>
          <a:p>
            <a:endParaRPr lang="ru-RU" sz="1800" dirty="0">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2149639173"/>
      </p:ext>
    </p:extLst>
  </p:cSld>
  <p:clrMapOvr>
    <a:masterClrMapping/>
  </p:clrMapOvr>
  <mc:AlternateContent xmlns:mc="http://schemas.openxmlformats.org/markup-compatibility/2006">
    <mc:Choice xmlns=""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619794" y="722811"/>
            <a:ext cx="10038806" cy="5982788"/>
          </a:xfrm>
        </p:spPr>
        <p:txBody>
          <a:bodyPr>
            <a:noAutofit/>
          </a:bodyPr>
          <a:lstStyle/>
          <a:p>
            <a:pPr marL="0" indent="457200" algn="just">
              <a:buNone/>
            </a:pPr>
            <a:r>
              <a:rPr lang="ru-RU" sz="2400" dirty="0">
                <a:latin typeface="Times New Roman" panose="02020603050405020304" pitchFamily="18" charset="0"/>
                <a:cs typeface="Times New Roman" panose="02020603050405020304" pitchFamily="18" charset="0"/>
              </a:rPr>
              <a:t>Процесс воспитания дошкольников финансовой грамотности реализуется через различные формы его организации</a:t>
            </a:r>
            <a:r>
              <a:rPr lang="ru-RU" sz="2400" dirty="0" smtClean="0">
                <a:latin typeface="Times New Roman" panose="02020603050405020304" pitchFamily="18" charset="0"/>
                <a:cs typeface="Times New Roman" panose="02020603050405020304" pitchFamily="18" charset="0"/>
              </a:rPr>
              <a:t>:</a:t>
            </a:r>
            <a:endParaRPr lang="ru-RU" sz="2400" dirty="0">
              <a:latin typeface="Times New Roman" panose="02020603050405020304" pitchFamily="18" charset="0"/>
              <a:cs typeface="Times New Roman" panose="02020603050405020304" pitchFamily="18" charset="0"/>
            </a:endParaRPr>
          </a:p>
          <a:p>
            <a:pPr marL="0" indent="457200" algn="just">
              <a:buNone/>
            </a:pPr>
            <a:r>
              <a:rPr lang="ru-RU" sz="2400" dirty="0">
                <a:latin typeface="Times New Roman" panose="02020603050405020304" pitchFamily="18" charset="0"/>
                <a:cs typeface="Times New Roman" panose="02020603050405020304" pitchFamily="18" charset="0"/>
              </a:rPr>
              <a:t>- загадки</a:t>
            </a:r>
            <a:r>
              <a:rPr lang="ru-RU" sz="2400" dirty="0" smtClean="0">
                <a:latin typeface="Times New Roman" panose="02020603050405020304" pitchFamily="18" charset="0"/>
                <a:cs typeface="Times New Roman" panose="02020603050405020304" pitchFamily="18" charset="0"/>
              </a:rPr>
              <a:t>;</a:t>
            </a:r>
            <a:endParaRPr lang="ru-RU" sz="2400" dirty="0">
              <a:latin typeface="Times New Roman" panose="02020603050405020304" pitchFamily="18" charset="0"/>
              <a:cs typeface="Times New Roman" panose="02020603050405020304" pitchFamily="18" charset="0"/>
            </a:endParaRPr>
          </a:p>
          <a:p>
            <a:pPr marL="0" indent="457200" algn="just">
              <a:buNone/>
            </a:pPr>
            <a:r>
              <a:rPr lang="ru-RU" sz="2400" dirty="0">
                <a:latin typeface="Times New Roman" panose="02020603050405020304" pitchFamily="18" charset="0"/>
                <a:cs typeface="Times New Roman" panose="02020603050405020304" pitchFamily="18" charset="0"/>
              </a:rPr>
              <a:t>- пословицы</a:t>
            </a:r>
            <a:r>
              <a:rPr lang="ru-RU" sz="2400" dirty="0" smtClean="0">
                <a:latin typeface="Times New Roman" panose="02020603050405020304" pitchFamily="18" charset="0"/>
                <a:cs typeface="Times New Roman" panose="02020603050405020304" pitchFamily="18" charset="0"/>
              </a:rPr>
              <a:t>;</a:t>
            </a:r>
            <a:endParaRPr lang="ru-RU" sz="2400" dirty="0">
              <a:latin typeface="Times New Roman" panose="02020603050405020304" pitchFamily="18" charset="0"/>
              <a:cs typeface="Times New Roman" panose="02020603050405020304" pitchFamily="18" charset="0"/>
            </a:endParaRPr>
          </a:p>
          <a:p>
            <a:pPr marL="0" indent="457200" algn="just">
              <a:buNone/>
            </a:pPr>
            <a:r>
              <a:rPr lang="ru-RU" sz="2400" dirty="0">
                <a:latin typeface="Times New Roman" panose="02020603050405020304" pitchFamily="18" charset="0"/>
                <a:cs typeface="Times New Roman" panose="02020603050405020304" pitchFamily="18" charset="0"/>
              </a:rPr>
              <a:t>- сказки</a:t>
            </a:r>
            <a:r>
              <a:rPr lang="ru-RU" sz="2400" dirty="0" smtClean="0">
                <a:latin typeface="Times New Roman" panose="02020603050405020304" pitchFamily="18" charset="0"/>
                <a:cs typeface="Times New Roman" panose="02020603050405020304" pitchFamily="18" charset="0"/>
              </a:rPr>
              <a:t>;</a:t>
            </a:r>
            <a:endParaRPr lang="ru-RU" sz="2400" dirty="0">
              <a:latin typeface="Times New Roman" panose="02020603050405020304" pitchFamily="18" charset="0"/>
              <a:cs typeface="Times New Roman" panose="02020603050405020304" pitchFamily="18" charset="0"/>
            </a:endParaRPr>
          </a:p>
          <a:p>
            <a:pPr marL="0" indent="457200" algn="just">
              <a:buNone/>
            </a:pPr>
            <a:r>
              <a:rPr lang="ru-RU" sz="2400" dirty="0">
                <a:latin typeface="Times New Roman" panose="02020603050405020304" pitchFamily="18" charset="0"/>
                <a:cs typeface="Times New Roman" panose="02020603050405020304" pitchFamily="18" charset="0"/>
              </a:rPr>
              <a:t>- экономические задачи</a:t>
            </a:r>
            <a:r>
              <a:rPr lang="ru-RU" sz="2400" dirty="0" smtClean="0">
                <a:latin typeface="Times New Roman" panose="02020603050405020304" pitchFamily="18" charset="0"/>
                <a:cs typeface="Times New Roman" panose="02020603050405020304" pitchFamily="18" charset="0"/>
              </a:rPr>
              <a:t>;</a:t>
            </a:r>
            <a:endParaRPr lang="ru-RU" sz="2400" dirty="0">
              <a:latin typeface="Times New Roman" panose="02020603050405020304" pitchFamily="18" charset="0"/>
              <a:cs typeface="Times New Roman" panose="02020603050405020304" pitchFamily="18" charset="0"/>
            </a:endParaRPr>
          </a:p>
          <a:p>
            <a:pPr marL="0" indent="457200" algn="just">
              <a:buNone/>
            </a:pPr>
            <a:r>
              <a:rPr lang="ru-RU" sz="2400" dirty="0">
                <a:latin typeface="Times New Roman" panose="02020603050405020304" pitchFamily="18" charset="0"/>
                <a:cs typeface="Times New Roman" panose="02020603050405020304" pitchFamily="18" charset="0"/>
              </a:rPr>
              <a:t>- дидактические игры</a:t>
            </a:r>
            <a:r>
              <a:rPr lang="ru-RU" sz="2400" dirty="0" smtClean="0">
                <a:latin typeface="Times New Roman" panose="02020603050405020304" pitchFamily="18" charset="0"/>
                <a:cs typeface="Times New Roman" panose="02020603050405020304" pitchFamily="18" charset="0"/>
              </a:rPr>
              <a:t>;</a:t>
            </a:r>
            <a:endParaRPr lang="ru-RU" sz="2400" dirty="0">
              <a:latin typeface="Times New Roman" panose="02020603050405020304" pitchFamily="18" charset="0"/>
              <a:cs typeface="Times New Roman" panose="02020603050405020304" pitchFamily="18" charset="0"/>
            </a:endParaRPr>
          </a:p>
          <a:p>
            <a:pPr marL="0" indent="457200" algn="just">
              <a:buNone/>
            </a:pPr>
            <a:r>
              <a:rPr lang="ru-RU" sz="2400" dirty="0">
                <a:latin typeface="Times New Roman" panose="02020603050405020304" pitchFamily="18" charset="0"/>
                <a:cs typeface="Times New Roman" panose="02020603050405020304" pitchFamily="18" charset="0"/>
              </a:rPr>
              <a:t>- сюжетно-ролевые </a:t>
            </a:r>
            <a:r>
              <a:rPr lang="ru-RU" sz="2400" dirty="0" smtClean="0">
                <a:latin typeface="Times New Roman" panose="02020603050405020304" pitchFamily="18" charset="0"/>
                <a:cs typeface="Times New Roman" panose="02020603050405020304" pitchFamily="18" charset="0"/>
              </a:rPr>
              <a:t>игры</a:t>
            </a:r>
            <a:endParaRPr lang="ru-RU" sz="2400" dirty="0">
              <a:latin typeface="Times New Roman" panose="02020603050405020304" pitchFamily="18" charset="0"/>
              <a:cs typeface="Times New Roman" panose="02020603050405020304" pitchFamily="18" charset="0"/>
            </a:endParaRPr>
          </a:p>
          <a:p>
            <a:pPr marL="0" indent="457200" algn="just">
              <a:buNone/>
            </a:pPr>
            <a:r>
              <a:rPr lang="ru-RU" sz="2400" dirty="0">
                <a:latin typeface="Times New Roman" panose="02020603050405020304" pitchFamily="18" charset="0"/>
                <a:cs typeface="Times New Roman" panose="02020603050405020304" pitchFamily="18" charset="0"/>
              </a:rPr>
              <a:t>Главное </a:t>
            </a:r>
            <a:r>
              <a:rPr lang="ru-RU" sz="2400" dirty="0" smtClean="0">
                <a:latin typeface="Times New Roman" panose="02020603050405020304" pitchFamily="18" charset="0"/>
                <a:cs typeface="Times New Roman" panose="02020603050405020304" pitchFamily="18" charset="0"/>
              </a:rPr>
              <a:t>– говорить </a:t>
            </a:r>
            <a:r>
              <a:rPr lang="ru-RU" sz="2400" dirty="0">
                <a:latin typeface="Times New Roman" panose="02020603050405020304" pitchFamily="18" charset="0"/>
                <a:cs typeface="Times New Roman" panose="02020603050405020304" pitchFamily="18" charset="0"/>
              </a:rPr>
              <a:t>ребёнку о сложном мире экономики на языке, ему </a:t>
            </a:r>
            <a:r>
              <a:rPr lang="ru-RU" sz="2400" dirty="0" smtClean="0">
                <a:latin typeface="Times New Roman" panose="02020603050405020304" pitchFamily="18" charset="0"/>
                <a:cs typeface="Times New Roman" panose="02020603050405020304" pitchFamily="18" charset="0"/>
              </a:rPr>
              <a:t>понятном. А </a:t>
            </a:r>
            <a:r>
              <a:rPr lang="ru-RU" sz="2400" dirty="0">
                <a:latin typeface="Times New Roman" panose="02020603050405020304" pitchFamily="18" charset="0"/>
                <a:cs typeface="Times New Roman" panose="02020603050405020304" pitchFamily="18" charset="0"/>
              </a:rPr>
              <a:t>можно ли увлечь детей рассказами об экономике в столь юном возрасте и развить у них зачатки финансовой грамотности?» Это задача трудная, но </a:t>
            </a:r>
            <a:r>
              <a:rPr lang="ru-RU" sz="2400" dirty="0" smtClean="0">
                <a:latin typeface="Times New Roman" panose="02020603050405020304" pitchFamily="18" charset="0"/>
                <a:cs typeface="Times New Roman" panose="02020603050405020304" pitchFamily="18" charset="0"/>
              </a:rPr>
              <a:t>решаемая.</a:t>
            </a:r>
            <a:endParaRPr lang="ru-RU" sz="2400" dirty="0">
              <a:latin typeface="Times New Roman" panose="02020603050405020304" pitchFamily="18" charset="0"/>
              <a:cs typeface="Times New Roman" panose="02020603050405020304" pitchFamily="18" charset="0"/>
            </a:endParaRPr>
          </a:p>
        </p:txBody>
      </p:sp>
      <p:pic>
        <p:nvPicPr>
          <p:cNvPr id="3074" name="Picture 2" descr="https://adonius.club/uploads/posts/2022-01/1643660211_93-adonius-club-p-fon-dlya-prezentatsii-finansovaya-gramotno-99.pn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8211721" y="1219200"/>
            <a:ext cx="3635109" cy="3026228"/>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852367828"/>
      </p:ext>
    </p:extLst>
  </p:cSld>
  <p:clrMapOvr>
    <a:masterClrMapping/>
  </p:clrMapOvr>
  <mc:AlternateContent xmlns:mc="http://schemas.openxmlformats.org/markup-compatibility/2006">
    <mc:Choice xmlns=""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445622" y="266789"/>
            <a:ext cx="10267406" cy="6125301"/>
          </a:xfrm>
        </p:spPr>
        <p:txBody>
          <a:bodyPr>
            <a:normAutofit/>
          </a:bodyPr>
          <a:lstStyle/>
          <a:p>
            <a:pPr marL="0" indent="457200">
              <a:buNone/>
            </a:pPr>
            <a:r>
              <a:rPr lang="ru-RU" sz="2400" b="1" dirty="0" smtClean="0">
                <a:latin typeface="Times New Roman" panose="02020603050405020304" pitchFamily="18" charset="0"/>
                <a:cs typeface="Times New Roman" panose="02020603050405020304" pitchFamily="18" charset="0"/>
              </a:rPr>
              <a:t>ЗАГАДКИ–ДОБАВЛЯЛКИ </a:t>
            </a:r>
          </a:p>
          <a:p>
            <a:pPr marL="457200" indent="-457200">
              <a:buAutoNum type="arabicPeriod"/>
            </a:pPr>
            <a:r>
              <a:rPr lang="ru-RU" sz="2400" dirty="0" smtClean="0">
                <a:latin typeface="Times New Roman" panose="02020603050405020304" pitchFamily="18" charset="0"/>
                <a:cs typeface="Times New Roman" panose="02020603050405020304" pitchFamily="18" charset="0"/>
              </a:rPr>
              <a:t>На </a:t>
            </a:r>
            <a:r>
              <a:rPr lang="ru-RU" sz="2400" dirty="0">
                <a:latin typeface="Times New Roman" panose="02020603050405020304" pitchFamily="18" charset="0"/>
                <a:cs typeface="Times New Roman" panose="02020603050405020304" pitchFamily="18" charset="0"/>
              </a:rPr>
              <a:t>товаре быть должна, обязательно … </a:t>
            </a:r>
            <a:endParaRPr lang="ru-RU" sz="2400" dirty="0" smtClean="0">
              <a:latin typeface="Times New Roman" panose="02020603050405020304" pitchFamily="18" charset="0"/>
              <a:cs typeface="Times New Roman" panose="02020603050405020304" pitchFamily="18" charset="0"/>
            </a:endParaRPr>
          </a:p>
          <a:p>
            <a:pPr marL="457200" indent="-457200">
              <a:buAutoNum type="arabicPeriod"/>
            </a:pPr>
            <a:r>
              <a:rPr lang="ru-RU" sz="2400" dirty="0" smtClean="0">
                <a:latin typeface="Times New Roman" panose="02020603050405020304" pitchFamily="18" charset="0"/>
                <a:cs typeface="Times New Roman" panose="02020603050405020304" pitchFamily="18" charset="0"/>
              </a:rPr>
              <a:t>Коль </a:t>
            </a:r>
            <a:r>
              <a:rPr lang="ru-RU" sz="2400" dirty="0">
                <a:latin typeface="Times New Roman" panose="02020603050405020304" pitchFamily="18" charset="0"/>
                <a:cs typeface="Times New Roman" panose="02020603050405020304" pitchFamily="18" charset="0"/>
              </a:rPr>
              <a:t>трудиться круглый год, будет кругленьким … </a:t>
            </a:r>
            <a:endParaRPr lang="ru-RU" sz="2400" dirty="0" smtClean="0">
              <a:latin typeface="Times New Roman" panose="02020603050405020304" pitchFamily="18" charset="0"/>
              <a:cs typeface="Times New Roman" panose="02020603050405020304" pitchFamily="18" charset="0"/>
            </a:endParaRPr>
          </a:p>
          <a:p>
            <a:pPr marL="457200" indent="-457200">
              <a:buAutoNum type="arabicPeriod"/>
            </a:pPr>
            <a:r>
              <a:rPr lang="ru-RU" sz="2400" dirty="0" smtClean="0">
                <a:latin typeface="Times New Roman" panose="02020603050405020304" pitchFamily="18" charset="0"/>
                <a:cs typeface="Times New Roman" panose="02020603050405020304" pitchFamily="18" charset="0"/>
              </a:rPr>
              <a:t>Журчат </a:t>
            </a:r>
            <a:r>
              <a:rPr lang="ru-RU" sz="2400" dirty="0">
                <a:latin typeface="Times New Roman" panose="02020603050405020304" pitchFamily="18" charset="0"/>
                <a:cs typeface="Times New Roman" panose="02020603050405020304" pitchFamily="18" charset="0"/>
              </a:rPr>
              <a:t>ручьи, промокли ноги, весной пора платить … </a:t>
            </a:r>
            <a:endParaRPr lang="ru-RU" sz="2400" dirty="0" smtClean="0">
              <a:latin typeface="Times New Roman" panose="02020603050405020304" pitchFamily="18" charset="0"/>
              <a:cs typeface="Times New Roman" panose="02020603050405020304" pitchFamily="18" charset="0"/>
            </a:endParaRPr>
          </a:p>
          <a:p>
            <a:pPr marL="457200" indent="-457200">
              <a:buAutoNum type="arabicPeriod"/>
            </a:pPr>
            <a:r>
              <a:rPr lang="ru-RU" sz="2400" dirty="0" smtClean="0">
                <a:latin typeface="Times New Roman" panose="02020603050405020304" pitchFamily="18" charset="0"/>
                <a:cs typeface="Times New Roman" panose="02020603050405020304" pitchFamily="18" charset="0"/>
              </a:rPr>
              <a:t>Дела </a:t>
            </a:r>
            <a:r>
              <a:rPr lang="ru-RU" sz="2400" dirty="0">
                <a:latin typeface="Times New Roman" panose="02020603050405020304" pitchFamily="18" charset="0"/>
                <a:cs typeface="Times New Roman" panose="02020603050405020304" pitchFamily="18" charset="0"/>
              </a:rPr>
              <a:t>у нас пойдут на лад: мы в лучший банк внесли свой … </a:t>
            </a:r>
            <a:endParaRPr lang="ru-RU" sz="2400" dirty="0" smtClean="0">
              <a:latin typeface="Times New Roman" panose="02020603050405020304" pitchFamily="18" charset="0"/>
              <a:cs typeface="Times New Roman" panose="02020603050405020304" pitchFamily="18" charset="0"/>
            </a:endParaRPr>
          </a:p>
          <a:p>
            <a:pPr marL="457200" indent="-457200">
              <a:buAutoNum type="arabicPeriod"/>
            </a:pPr>
            <a:r>
              <a:rPr lang="ru-RU" sz="2400" dirty="0" smtClean="0">
                <a:latin typeface="Times New Roman" panose="02020603050405020304" pitchFamily="18" charset="0"/>
                <a:cs typeface="Times New Roman" panose="02020603050405020304" pitchFamily="18" charset="0"/>
              </a:rPr>
              <a:t>На </a:t>
            </a:r>
            <a:r>
              <a:rPr lang="ru-RU" sz="2400" dirty="0">
                <a:latin typeface="Times New Roman" panose="02020603050405020304" pitchFamily="18" charset="0"/>
                <a:cs typeface="Times New Roman" panose="02020603050405020304" pitchFamily="18" charset="0"/>
              </a:rPr>
              <a:t>рубль – копейки, на доллары – центы, бегут-набегают в банке… </a:t>
            </a:r>
            <a:endParaRPr lang="ru-RU" sz="2400" dirty="0" smtClean="0">
              <a:latin typeface="Times New Roman" panose="02020603050405020304" pitchFamily="18" charset="0"/>
              <a:cs typeface="Times New Roman" panose="02020603050405020304" pitchFamily="18" charset="0"/>
            </a:endParaRPr>
          </a:p>
          <a:p>
            <a:pPr marL="457200" indent="-457200">
              <a:buAutoNum type="arabicPeriod"/>
            </a:pPr>
            <a:r>
              <a:rPr lang="ru-RU" sz="2400" dirty="0" smtClean="0">
                <a:latin typeface="Times New Roman" panose="02020603050405020304" pitchFamily="18" charset="0"/>
                <a:cs typeface="Times New Roman" panose="02020603050405020304" pitchFamily="18" charset="0"/>
              </a:rPr>
              <a:t>Люди </a:t>
            </a:r>
            <a:r>
              <a:rPr lang="ru-RU" sz="2400" dirty="0">
                <a:latin typeface="Times New Roman" panose="02020603050405020304" pitchFamily="18" charset="0"/>
                <a:cs typeface="Times New Roman" panose="02020603050405020304" pitchFamily="18" charset="0"/>
              </a:rPr>
              <a:t>ходят на базар: там дешевле </a:t>
            </a:r>
            <a:r>
              <a:rPr lang="ru-RU" sz="2400" dirty="0" smtClean="0">
                <a:latin typeface="Times New Roman" panose="02020603050405020304" pitchFamily="18" charset="0"/>
                <a:cs typeface="Times New Roman" panose="02020603050405020304" pitchFamily="18" charset="0"/>
              </a:rPr>
              <a:t>весь... </a:t>
            </a:r>
          </a:p>
          <a:p>
            <a:pPr marL="457200" indent="-457200">
              <a:buAutoNum type="arabicPeriod"/>
            </a:pPr>
            <a:r>
              <a:rPr lang="ru-RU" sz="2400" dirty="0" smtClean="0">
                <a:latin typeface="Times New Roman" panose="02020603050405020304" pitchFamily="18" charset="0"/>
                <a:cs typeface="Times New Roman" panose="02020603050405020304" pitchFamily="18" charset="0"/>
              </a:rPr>
              <a:t>Приносить </a:t>
            </a:r>
            <a:r>
              <a:rPr lang="ru-RU" sz="2400" dirty="0">
                <a:latin typeface="Times New Roman" panose="02020603050405020304" pitchFamily="18" charset="0"/>
                <a:cs typeface="Times New Roman" panose="02020603050405020304" pitchFamily="18" charset="0"/>
              </a:rPr>
              <a:t>доходы стал. В банке папин </a:t>
            </a:r>
            <a:r>
              <a:rPr lang="ru-RU" sz="2400" dirty="0" smtClean="0">
                <a:latin typeface="Times New Roman" panose="02020603050405020304" pitchFamily="18" charset="0"/>
                <a:cs typeface="Times New Roman" panose="02020603050405020304" pitchFamily="18" charset="0"/>
              </a:rPr>
              <a:t>... </a:t>
            </a:r>
            <a:endParaRPr lang="ru-RU" sz="2400" dirty="0">
              <a:latin typeface="Times New Roman" panose="02020603050405020304" pitchFamily="18" charset="0"/>
              <a:cs typeface="Times New Roman" panose="02020603050405020304" pitchFamily="18" charset="0"/>
            </a:endParaRPr>
          </a:p>
          <a:p>
            <a:pPr marL="0" indent="0">
              <a:buNone/>
            </a:pPr>
            <a:r>
              <a:rPr lang="ru-RU" sz="2400" dirty="0">
                <a:latin typeface="Times New Roman" panose="02020603050405020304" pitchFamily="18" charset="0"/>
                <a:cs typeface="Times New Roman" panose="02020603050405020304" pitchFamily="18" charset="0"/>
              </a:rPr>
              <a:t>8</a:t>
            </a:r>
            <a:r>
              <a:rPr lang="ru-RU" sz="2400" dirty="0" smtClean="0">
                <a:latin typeface="Times New Roman" panose="02020603050405020304" pitchFamily="18" charset="0"/>
                <a:cs typeface="Times New Roman" panose="02020603050405020304" pitchFamily="18" charset="0"/>
              </a:rPr>
              <a:t>.   И </a:t>
            </a:r>
            <a:r>
              <a:rPr lang="ru-RU" sz="2400" dirty="0">
                <a:latin typeface="Times New Roman" panose="02020603050405020304" pitchFamily="18" charset="0"/>
                <a:cs typeface="Times New Roman" panose="02020603050405020304" pitchFamily="18" charset="0"/>
              </a:rPr>
              <a:t>врачу и акробату. Выдают за </a:t>
            </a:r>
            <a:r>
              <a:rPr lang="ru-RU" sz="2400" dirty="0" smtClean="0">
                <a:latin typeface="Times New Roman" panose="02020603050405020304" pitchFamily="18" charset="0"/>
                <a:cs typeface="Times New Roman" panose="02020603050405020304" pitchFamily="18" charset="0"/>
              </a:rPr>
              <a:t>труд…  </a:t>
            </a:r>
            <a:endParaRPr lang="ru-RU" sz="2400" dirty="0">
              <a:latin typeface="Times New Roman" panose="02020603050405020304" pitchFamily="18" charset="0"/>
              <a:cs typeface="Times New Roman" panose="02020603050405020304" pitchFamily="18" charset="0"/>
            </a:endParaRPr>
          </a:p>
          <a:p>
            <a:pPr marL="0" indent="0">
              <a:buNone/>
            </a:pPr>
            <a:r>
              <a:rPr lang="ru-RU" sz="2400" dirty="0">
                <a:latin typeface="Times New Roman" panose="02020603050405020304" pitchFamily="18" charset="0"/>
                <a:cs typeface="Times New Roman" panose="02020603050405020304" pitchFamily="18" charset="0"/>
              </a:rPr>
              <a:t>9. </a:t>
            </a:r>
            <a:r>
              <a:rPr lang="ru-RU" sz="2400" dirty="0" smtClean="0">
                <a:latin typeface="Times New Roman" panose="02020603050405020304" pitchFamily="18" charset="0"/>
                <a:cs typeface="Times New Roman" panose="02020603050405020304" pitchFamily="18" charset="0"/>
              </a:rPr>
              <a:t>  На </a:t>
            </a:r>
            <a:r>
              <a:rPr lang="ru-RU" sz="2400" dirty="0">
                <a:latin typeface="Times New Roman" panose="02020603050405020304" pitchFamily="18" charset="0"/>
                <a:cs typeface="Times New Roman" panose="02020603050405020304" pitchFamily="18" charset="0"/>
              </a:rPr>
              <a:t>рубль – копейки, на доллары – центы, бегут-набегают в банке</a:t>
            </a:r>
            <a:r>
              <a:rPr lang="ru-RU" sz="2400" dirty="0" smtClean="0">
                <a:latin typeface="Times New Roman" panose="02020603050405020304" pitchFamily="18" charset="0"/>
                <a:cs typeface="Times New Roman" panose="02020603050405020304" pitchFamily="18" charset="0"/>
              </a:rPr>
              <a:t>…</a:t>
            </a:r>
            <a:endParaRPr lang="ru-RU" sz="2400" dirty="0">
              <a:latin typeface="Times New Roman" panose="02020603050405020304" pitchFamily="18" charset="0"/>
              <a:cs typeface="Times New Roman" panose="02020603050405020304" pitchFamily="18" charset="0"/>
            </a:endParaRPr>
          </a:p>
        </p:txBody>
      </p:sp>
      <p:sp>
        <p:nvSpPr>
          <p:cNvPr id="4" name="Прямоугольник 3"/>
          <p:cNvSpPr/>
          <p:nvPr/>
        </p:nvSpPr>
        <p:spPr>
          <a:xfrm>
            <a:off x="6992983" y="731161"/>
            <a:ext cx="966652" cy="409303"/>
          </a:xfrm>
          <a:prstGeom prst="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ru-RU" dirty="0" smtClean="0">
                <a:solidFill>
                  <a:srgbClr val="FF0000"/>
                </a:solidFill>
                <a:latin typeface="Times New Roman" panose="02020603050405020304" pitchFamily="18" charset="0"/>
                <a:cs typeface="Times New Roman" panose="02020603050405020304" pitchFamily="18" charset="0"/>
              </a:rPr>
              <a:t>ЦЕНА</a:t>
            </a:r>
            <a:endParaRPr lang="ru-RU" dirty="0">
              <a:solidFill>
                <a:srgbClr val="FF0000"/>
              </a:solidFill>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8546372" y="1149532"/>
            <a:ext cx="966652" cy="409303"/>
          </a:xfrm>
          <a:prstGeom prst="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ru-RU" dirty="0" smtClean="0">
                <a:solidFill>
                  <a:srgbClr val="FF0000"/>
                </a:solidFill>
                <a:latin typeface="Times New Roman" panose="02020603050405020304" pitchFamily="18" charset="0"/>
                <a:cs typeface="Times New Roman" panose="02020603050405020304" pitchFamily="18" charset="0"/>
              </a:rPr>
              <a:t>ДОХОД</a:t>
            </a:r>
            <a:endParaRPr lang="ru-RU" dirty="0">
              <a:solidFill>
                <a:srgbClr val="FF0000"/>
              </a:solidFill>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8966561" y="1624149"/>
            <a:ext cx="1281250" cy="409303"/>
          </a:xfrm>
          <a:prstGeom prst="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ru-RU" dirty="0" smtClean="0">
                <a:solidFill>
                  <a:srgbClr val="FF0000"/>
                </a:solidFill>
                <a:latin typeface="Times New Roman" panose="02020603050405020304" pitchFamily="18" charset="0"/>
                <a:cs typeface="Times New Roman" panose="02020603050405020304" pitchFamily="18" charset="0"/>
              </a:rPr>
              <a:t>НАЛОГИ</a:t>
            </a:r>
            <a:endParaRPr lang="ru-RU" dirty="0">
              <a:solidFill>
                <a:srgbClr val="FF0000"/>
              </a:solidFill>
              <a:latin typeface="Times New Roman" panose="02020603050405020304" pitchFamily="18" charset="0"/>
              <a:cs typeface="Times New Roman" panose="02020603050405020304" pitchFamily="18" charset="0"/>
            </a:endParaRPr>
          </a:p>
        </p:txBody>
      </p:sp>
      <p:sp>
        <p:nvSpPr>
          <p:cNvPr id="7" name="Прямоугольник 6"/>
          <p:cNvSpPr/>
          <p:nvPr/>
        </p:nvSpPr>
        <p:spPr>
          <a:xfrm>
            <a:off x="9764485" y="2098766"/>
            <a:ext cx="966652" cy="409303"/>
          </a:xfrm>
          <a:prstGeom prst="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ru-RU" dirty="0" smtClean="0">
                <a:solidFill>
                  <a:srgbClr val="FF0000"/>
                </a:solidFill>
                <a:latin typeface="Times New Roman" panose="02020603050405020304" pitchFamily="18" charset="0"/>
                <a:cs typeface="Times New Roman" panose="02020603050405020304" pitchFamily="18" charset="0"/>
              </a:rPr>
              <a:t>ВКЛАД</a:t>
            </a:r>
            <a:endParaRPr lang="ru-RU" dirty="0">
              <a:solidFill>
                <a:srgbClr val="FF0000"/>
              </a:solidFill>
              <a:latin typeface="Times New Roman" panose="02020603050405020304" pitchFamily="18" charset="0"/>
              <a:cs typeface="Times New Roman" panose="02020603050405020304" pitchFamily="18" charset="0"/>
            </a:endParaRPr>
          </a:p>
        </p:txBody>
      </p:sp>
      <p:sp>
        <p:nvSpPr>
          <p:cNvPr id="8" name="Прямоугольник 7"/>
          <p:cNvSpPr/>
          <p:nvPr/>
        </p:nvSpPr>
        <p:spPr>
          <a:xfrm>
            <a:off x="10599420" y="2553608"/>
            <a:ext cx="1592580" cy="409303"/>
          </a:xfrm>
          <a:prstGeom prst="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ru-RU" dirty="0" smtClean="0">
                <a:solidFill>
                  <a:srgbClr val="FF0000"/>
                </a:solidFill>
                <a:latin typeface="Times New Roman" panose="02020603050405020304" pitchFamily="18" charset="0"/>
                <a:cs typeface="Times New Roman" panose="02020603050405020304" pitchFamily="18" charset="0"/>
              </a:rPr>
              <a:t>ПРОЦЕНТЫ</a:t>
            </a:r>
            <a:endParaRPr lang="ru-RU" dirty="0">
              <a:solidFill>
                <a:srgbClr val="FF0000"/>
              </a:solidFill>
              <a:latin typeface="Times New Roman" panose="02020603050405020304" pitchFamily="18" charset="0"/>
              <a:cs typeface="Times New Roman" panose="02020603050405020304" pitchFamily="18" charset="0"/>
            </a:endParaRPr>
          </a:p>
        </p:txBody>
      </p:sp>
      <p:sp>
        <p:nvSpPr>
          <p:cNvPr id="9" name="Прямоугольник 8"/>
          <p:cNvSpPr/>
          <p:nvPr/>
        </p:nvSpPr>
        <p:spPr>
          <a:xfrm>
            <a:off x="7341324" y="3019516"/>
            <a:ext cx="966652" cy="409303"/>
          </a:xfrm>
          <a:prstGeom prst="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ru-RU" dirty="0" smtClean="0">
                <a:solidFill>
                  <a:srgbClr val="FF0000"/>
                </a:solidFill>
                <a:latin typeface="Times New Roman" panose="02020603050405020304" pitchFamily="18" charset="0"/>
                <a:cs typeface="Times New Roman" panose="02020603050405020304" pitchFamily="18" charset="0"/>
              </a:rPr>
              <a:t>ТОВАР</a:t>
            </a:r>
            <a:endParaRPr lang="ru-RU" dirty="0">
              <a:solidFill>
                <a:srgbClr val="FF0000"/>
              </a:solidFill>
              <a:latin typeface="Times New Roman" panose="02020603050405020304" pitchFamily="18" charset="0"/>
              <a:cs typeface="Times New Roman" panose="02020603050405020304" pitchFamily="18" charset="0"/>
            </a:endParaRPr>
          </a:p>
        </p:txBody>
      </p:sp>
      <p:sp>
        <p:nvSpPr>
          <p:cNvPr id="10" name="Прямоугольник 9"/>
          <p:cNvSpPr/>
          <p:nvPr/>
        </p:nvSpPr>
        <p:spPr>
          <a:xfrm>
            <a:off x="7351665" y="3459300"/>
            <a:ext cx="1350919" cy="409303"/>
          </a:xfrm>
          <a:prstGeom prst="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ru-RU" dirty="0" smtClean="0">
                <a:solidFill>
                  <a:srgbClr val="FF0000"/>
                </a:solidFill>
                <a:latin typeface="Times New Roman" panose="02020603050405020304" pitchFamily="18" charset="0"/>
                <a:cs typeface="Times New Roman" panose="02020603050405020304" pitchFamily="18" charset="0"/>
              </a:rPr>
              <a:t>КАПИТАЛ</a:t>
            </a:r>
            <a:endParaRPr lang="ru-RU" dirty="0">
              <a:solidFill>
                <a:srgbClr val="FF0000"/>
              </a:solidFill>
              <a:latin typeface="Times New Roman" panose="02020603050405020304" pitchFamily="18" charset="0"/>
              <a:cs typeface="Times New Roman" panose="02020603050405020304" pitchFamily="18" charset="0"/>
            </a:endParaRPr>
          </a:p>
        </p:txBody>
      </p:sp>
      <p:sp>
        <p:nvSpPr>
          <p:cNvPr id="11" name="Прямоугольник 10"/>
          <p:cNvSpPr/>
          <p:nvPr/>
        </p:nvSpPr>
        <p:spPr>
          <a:xfrm>
            <a:off x="6655524" y="3929564"/>
            <a:ext cx="1371601" cy="409303"/>
          </a:xfrm>
          <a:prstGeom prst="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ru-RU" dirty="0" smtClean="0">
                <a:solidFill>
                  <a:srgbClr val="FF0000"/>
                </a:solidFill>
                <a:latin typeface="Times New Roman" panose="02020603050405020304" pitchFamily="18" charset="0"/>
                <a:cs typeface="Times New Roman" panose="02020603050405020304" pitchFamily="18" charset="0"/>
              </a:rPr>
              <a:t>ЗАРПЛАТУ</a:t>
            </a:r>
            <a:endParaRPr lang="ru-RU" dirty="0">
              <a:solidFill>
                <a:srgbClr val="FF0000"/>
              </a:solidFill>
              <a:latin typeface="Times New Roman" panose="02020603050405020304" pitchFamily="18" charset="0"/>
              <a:cs typeface="Times New Roman" panose="02020603050405020304" pitchFamily="18" charset="0"/>
            </a:endParaRPr>
          </a:p>
        </p:txBody>
      </p:sp>
      <p:sp>
        <p:nvSpPr>
          <p:cNvPr id="12" name="Прямоугольник 11"/>
          <p:cNvSpPr/>
          <p:nvPr/>
        </p:nvSpPr>
        <p:spPr>
          <a:xfrm>
            <a:off x="10447020" y="4338867"/>
            <a:ext cx="1592580" cy="409303"/>
          </a:xfrm>
          <a:prstGeom prst="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ru-RU" dirty="0" smtClean="0">
                <a:solidFill>
                  <a:srgbClr val="FF0000"/>
                </a:solidFill>
                <a:latin typeface="Times New Roman" panose="02020603050405020304" pitchFamily="18" charset="0"/>
                <a:cs typeface="Times New Roman" panose="02020603050405020304" pitchFamily="18" charset="0"/>
              </a:rPr>
              <a:t>ПРОЦЕНТЫ</a:t>
            </a:r>
            <a:endParaRPr lang="ru-RU" dirty="0">
              <a:solidFill>
                <a:srgbClr val="FF0000"/>
              </a:solidFill>
              <a:latin typeface="Times New Roman" panose="02020603050405020304" pitchFamily="18" charset="0"/>
              <a:cs typeface="Times New Roman" panose="02020603050405020304" pitchFamily="18" charset="0"/>
            </a:endParaRPr>
          </a:p>
        </p:txBody>
      </p:sp>
      <p:pic>
        <p:nvPicPr>
          <p:cNvPr id="13" name="Picture 2" descr="https://w7.pngwing.com/pngs/529/643/png-transparent-money-bag-material-texture-purse-texture-saving-food.png"/>
          <p:cNvPicPr>
            <a:picLocks noChangeAspect="1" noChangeArrowheads="1"/>
          </p:cNvPicPr>
          <p:nvPr/>
        </p:nvPicPr>
        <p:blipFill>
          <a:blip r:embed="rId2">
            <a:extLst>
              <a:ext uri="{BEBA8EAE-BF5A-486C-A8C5-ECC9F3942E4B}">
                <a14:imgProps xmlns="" xmlns:a14="http://schemas.microsoft.com/office/drawing/2010/main">
                  <a14:imgLayer r:embed="rId3">
                    <a14:imgEffect>
                      <a14:backgroundRemoval t="10000" b="90000" l="10000" r="90000"/>
                    </a14:imgEffect>
                  </a14:imgLayer>
                </a14:imgProps>
              </a:ext>
              <a:ext uri="{28A0092B-C50C-407E-A947-70E740481C1C}">
                <a14:useLocalDpi xmlns="" xmlns:a14="http://schemas.microsoft.com/office/drawing/2010/main" val="0"/>
              </a:ext>
            </a:extLst>
          </a:blip>
          <a:srcRect/>
          <a:stretch>
            <a:fillRect/>
          </a:stretch>
        </p:blipFill>
        <p:spPr bwMode="auto">
          <a:xfrm>
            <a:off x="9361714" y="4498008"/>
            <a:ext cx="2830286" cy="2541104"/>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947952737"/>
      </p:ext>
    </p:extLst>
  </p:cSld>
  <p:clrMapOvr>
    <a:masterClrMapping/>
  </p:clrMapOvr>
  <mc:AlternateContent xmlns:mc="http://schemas.openxmlformats.org/markup-compatibility/2006">
    <mc:Choice xmlns=""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00"/>
                                        <p:tgtEl>
                                          <p:spTgt spid="7"/>
                                        </p:tgtEl>
                                      </p:cBhvr>
                                    </p:animEffect>
                                    <p:anim calcmode="lin" valueType="num">
                                      <p:cBhvr>
                                        <p:cTn id="29" dur="1000" fill="hold"/>
                                        <p:tgtEl>
                                          <p:spTgt spid="7"/>
                                        </p:tgtEl>
                                        <p:attrNameLst>
                                          <p:attrName>ppt_x</p:attrName>
                                        </p:attrNameLst>
                                      </p:cBhvr>
                                      <p:tavLst>
                                        <p:tav tm="0">
                                          <p:val>
                                            <p:strVal val="#ppt_x"/>
                                          </p:val>
                                        </p:tav>
                                        <p:tav tm="100000">
                                          <p:val>
                                            <p:strVal val="#ppt_x"/>
                                          </p:val>
                                        </p:tav>
                                      </p:tavLst>
                                    </p:anim>
                                    <p:anim calcmode="lin" valueType="num">
                                      <p:cBhvr>
                                        <p:cTn id="3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1000"/>
                                        <p:tgtEl>
                                          <p:spTgt spid="8"/>
                                        </p:tgtEl>
                                      </p:cBhvr>
                                    </p:animEffect>
                                    <p:anim calcmode="lin" valueType="num">
                                      <p:cBhvr>
                                        <p:cTn id="36" dur="1000" fill="hold"/>
                                        <p:tgtEl>
                                          <p:spTgt spid="8"/>
                                        </p:tgtEl>
                                        <p:attrNameLst>
                                          <p:attrName>ppt_x</p:attrName>
                                        </p:attrNameLst>
                                      </p:cBhvr>
                                      <p:tavLst>
                                        <p:tav tm="0">
                                          <p:val>
                                            <p:strVal val="#ppt_x"/>
                                          </p:val>
                                        </p:tav>
                                        <p:tav tm="100000">
                                          <p:val>
                                            <p:strVal val="#ppt_x"/>
                                          </p:val>
                                        </p:tav>
                                      </p:tavLst>
                                    </p:anim>
                                    <p:anim calcmode="lin" valueType="num">
                                      <p:cBhvr>
                                        <p:cTn id="37"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1000"/>
                                        <p:tgtEl>
                                          <p:spTgt spid="9"/>
                                        </p:tgtEl>
                                      </p:cBhvr>
                                    </p:animEffect>
                                    <p:anim calcmode="lin" valueType="num">
                                      <p:cBhvr>
                                        <p:cTn id="43" dur="1000" fill="hold"/>
                                        <p:tgtEl>
                                          <p:spTgt spid="9"/>
                                        </p:tgtEl>
                                        <p:attrNameLst>
                                          <p:attrName>ppt_x</p:attrName>
                                        </p:attrNameLst>
                                      </p:cBhvr>
                                      <p:tavLst>
                                        <p:tav tm="0">
                                          <p:val>
                                            <p:strVal val="#ppt_x"/>
                                          </p:val>
                                        </p:tav>
                                        <p:tav tm="100000">
                                          <p:val>
                                            <p:strVal val="#ppt_x"/>
                                          </p:val>
                                        </p:tav>
                                      </p:tavLst>
                                    </p:anim>
                                    <p:anim calcmode="lin" valueType="num">
                                      <p:cBhvr>
                                        <p:cTn id="4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fade">
                                      <p:cBhvr>
                                        <p:cTn id="49" dur="1000"/>
                                        <p:tgtEl>
                                          <p:spTgt spid="10"/>
                                        </p:tgtEl>
                                      </p:cBhvr>
                                    </p:animEffect>
                                    <p:anim calcmode="lin" valueType="num">
                                      <p:cBhvr>
                                        <p:cTn id="50" dur="1000" fill="hold"/>
                                        <p:tgtEl>
                                          <p:spTgt spid="10"/>
                                        </p:tgtEl>
                                        <p:attrNameLst>
                                          <p:attrName>ppt_x</p:attrName>
                                        </p:attrNameLst>
                                      </p:cBhvr>
                                      <p:tavLst>
                                        <p:tav tm="0">
                                          <p:val>
                                            <p:strVal val="#ppt_x"/>
                                          </p:val>
                                        </p:tav>
                                        <p:tav tm="100000">
                                          <p:val>
                                            <p:strVal val="#ppt_x"/>
                                          </p:val>
                                        </p:tav>
                                      </p:tavLst>
                                    </p:anim>
                                    <p:anim calcmode="lin" valueType="num">
                                      <p:cBhvr>
                                        <p:cTn id="51"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11"/>
                                        </p:tgtEl>
                                        <p:attrNameLst>
                                          <p:attrName>style.visibility</p:attrName>
                                        </p:attrNameLst>
                                      </p:cBhvr>
                                      <p:to>
                                        <p:strVal val="visible"/>
                                      </p:to>
                                    </p:set>
                                    <p:animEffect transition="in" filter="fade">
                                      <p:cBhvr>
                                        <p:cTn id="56" dur="1000"/>
                                        <p:tgtEl>
                                          <p:spTgt spid="11"/>
                                        </p:tgtEl>
                                      </p:cBhvr>
                                    </p:animEffect>
                                    <p:anim calcmode="lin" valueType="num">
                                      <p:cBhvr>
                                        <p:cTn id="57" dur="1000" fill="hold"/>
                                        <p:tgtEl>
                                          <p:spTgt spid="11"/>
                                        </p:tgtEl>
                                        <p:attrNameLst>
                                          <p:attrName>ppt_x</p:attrName>
                                        </p:attrNameLst>
                                      </p:cBhvr>
                                      <p:tavLst>
                                        <p:tav tm="0">
                                          <p:val>
                                            <p:strVal val="#ppt_x"/>
                                          </p:val>
                                        </p:tav>
                                        <p:tav tm="100000">
                                          <p:val>
                                            <p:strVal val="#ppt_x"/>
                                          </p:val>
                                        </p:tav>
                                      </p:tavLst>
                                    </p:anim>
                                    <p:anim calcmode="lin" valueType="num">
                                      <p:cBhvr>
                                        <p:cTn id="58"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fade">
                                      <p:cBhvr>
                                        <p:cTn id="63" dur="1000"/>
                                        <p:tgtEl>
                                          <p:spTgt spid="12"/>
                                        </p:tgtEl>
                                      </p:cBhvr>
                                    </p:animEffect>
                                    <p:anim calcmode="lin" valueType="num">
                                      <p:cBhvr>
                                        <p:cTn id="64" dur="1000" fill="hold"/>
                                        <p:tgtEl>
                                          <p:spTgt spid="12"/>
                                        </p:tgtEl>
                                        <p:attrNameLst>
                                          <p:attrName>ppt_x</p:attrName>
                                        </p:attrNameLst>
                                      </p:cBhvr>
                                      <p:tavLst>
                                        <p:tav tm="0">
                                          <p:val>
                                            <p:strVal val="#ppt_x"/>
                                          </p:val>
                                        </p:tav>
                                        <p:tav tm="100000">
                                          <p:val>
                                            <p:strVal val="#ppt_x"/>
                                          </p:val>
                                        </p:tav>
                                      </p:tavLst>
                                    </p:anim>
                                    <p:anim calcmode="lin" valueType="num">
                                      <p:cBhvr>
                                        <p:cTn id="65"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P spid="1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541417" y="496389"/>
            <a:ext cx="9812382" cy="5680574"/>
          </a:xfrm>
        </p:spPr>
        <p:txBody>
          <a:bodyPr>
            <a:normAutofit/>
          </a:bodyPr>
          <a:lstStyle/>
          <a:p>
            <a:pPr marL="0" indent="0">
              <a:buNone/>
            </a:pPr>
            <a:r>
              <a:rPr lang="ru-RU" sz="2400" b="1" dirty="0" smtClean="0">
                <a:latin typeface="Times New Roman" panose="02020603050405020304" pitchFamily="18" charset="0"/>
                <a:cs typeface="Times New Roman" panose="02020603050405020304" pitchFamily="18" charset="0"/>
              </a:rPr>
              <a:t>ПОСЛОВИЦЫ</a:t>
            </a:r>
          </a:p>
          <a:p>
            <a:pPr marL="457200" indent="-457200">
              <a:buNone/>
            </a:pPr>
            <a:r>
              <a:rPr lang="ru-RU" sz="2400" dirty="0" smtClean="0">
                <a:latin typeface="Times New Roman" panose="02020603050405020304" pitchFamily="18" charset="0"/>
                <a:cs typeface="Times New Roman" panose="02020603050405020304" pitchFamily="18" charset="0"/>
              </a:rPr>
              <a:t>1.  Кто</a:t>
            </a:r>
            <a:r>
              <a:rPr lang="ru-RU" sz="2400" dirty="0">
                <a:latin typeface="Times New Roman" panose="02020603050405020304" pitchFamily="18" charset="0"/>
                <a:cs typeface="Times New Roman" panose="02020603050405020304" pitchFamily="18" charset="0"/>
              </a:rPr>
              <a:t>, согласно пословице, платит дважды</a:t>
            </a:r>
            <a:r>
              <a:rPr lang="ru-RU" sz="2400" dirty="0" smtClean="0">
                <a:latin typeface="Times New Roman" panose="02020603050405020304" pitchFamily="18" charset="0"/>
                <a:cs typeface="Times New Roman" panose="02020603050405020304" pitchFamily="18" charset="0"/>
              </a:rPr>
              <a:t>?</a:t>
            </a:r>
          </a:p>
          <a:p>
            <a:pPr marL="0" indent="0">
              <a:buNone/>
            </a:pPr>
            <a:r>
              <a:rPr lang="ru-RU" sz="2400" dirty="0" smtClean="0">
                <a:latin typeface="Times New Roman" panose="02020603050405020304" pitchFamily="18" charset="0"/>
                <a:cs typeface="Times New Roman" panose="02020603050405020304" pitchFamily="18" charset="0"/>
              </a:rPr>
              <a:t> </a:t>
            </a:r>
            <a:endParaRPr lang="ru-RU" sz="2400" dirty="0">
              <a:latin typeface="Times New Roman" panose="02020603050405020304" pitchFamily="18" charset="0"/>
              <a:cs typeface="Times New Roman" panose="02020603050405020304" pitchFamily="18" charset="0"/>
            </a:endParaRPr>
          </a:p>
          <a:p>
            <a:pPr marL="0" indent="0">
              <a:buNone/>
            </a:pPr>
            <a:r>
              <a:rPr lang="ru-RU" sz="2400" dirty="0" smtClean="0">
                <a:latin typeface="Times New Roman" panose="02020603050405020304" pitchFamily="18" charset="0"/>
                <a:cs typeface="Times New Roman" panose="02020603050405020304" pitchFamily="18" charset="0"/>
              </a:rPr>
              <a:t>2</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 Продолжите </a:t>
            </a:r>
            <a:r>
              <a:rPr lang="ru-RU" sz="2400" dirty="0">
                <a:latin typeface="Times New Roman" panose="02020603050405020304" pitchFamily="18" charset="0"/>
                <a:cs typeface="Times New Roman" panose="02020603050405020304" pitchFamily="18" charset="0"/>
              </a:rPr>
              <a:t>известную русскую пословицу: «Хороший товар сам </a:t>
            </a:r>
            <a:r>
              <a:rPr lang="ru-RU" sz="2400" dirty="0" smtClean="0">
                <a:latin typeface="Times New Roman" panose="02020603050405020304" pitchFamily="18" charset="0"/>
                <a:cs typeface="Times New Roman" panose="02020603050405020304" pitchFamily="18" charset="0"/>
              </a:rPr>
              <a:t> себя</a:t>
            </a:r>
            <a:r>
              <a:rPr lang="ru-RU" sz="2400" dirty="0" smtClean="0">
                <a:latin typeface="Times New Roman" panose="02020603050405020304" pitchFamily="18" charset="0"/>
                <a:cs typeface="Times New Roman" panose="02020603050405020304" pitchFamily="18" charset="0"/>
              </a:rPr>
              <a:t>…»</a:t>
            </a:r>
          </a:p>
          <a:p>
            <a:pPr marL="0" indent="0">
              <a:buNone/>
            </a:pPr>
            <a:endParaRPr lang="ru-RU" sz="2400" dirty="0">
              <a:latin typeface="Times New Roman" panose="02020603050405020304" pitchFamily="18" charset="0"/>
              <a:cs typeface="Times New Roman" panose="02020603050405020304" pitchFamily="18" charset="0"/>
            </a:endParaRPr>
          </a:p>
          <a:p>
            <a:pPr marL="0" indent="0">
              <a:buNone/>
            </a:pPr>
            <a:r>
              <a:rPr lang="ru-RU" sz="2400" dirty="0" smtClean="0">
                <a:latin typeface="Times New Roman" panose="02020603050405020304" pitchFamily="18" charset="0"/>
                <a:cs typeface="Times New Roman" panose="02020603050405020304" pitchFamily="18" charset="0"/>
              </a:rPr>
              <a:t>3</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 В </a:t>
            </a:r>
            <a:r>
              <a:rPr lang="ru-RU" sz="2400" dirty="0">
                <a:latin typeface="Times New Roman" panose="02020603050405020304" pitchFamily="18" charset="0"/>
                <a:cs typeface="Times New Roman" panose="02020603050405020304" pitchFamily="18" charset="0"/>
              </a:rPr>
              <a:t>роли какого автомобильного устройства выступает по отношению к торговле реклама</a:t>
            </a:r>
            <a:r>
              <a:rPr lang="ru-RU" sz="2400" dirty="0" smtClean="0">
                <a:latin typeface="Times New Roman" panose="02020603050405020304" pitchFamily="18" charset="0"/>
                <a:cs typeface="Times New Roman" panose="02020603050405020304" pitchFamily="18" charset="0"/>
              </a:rPr>
              <a:t>?</a:t>
            </a:r>
            <a:endParaRPr lang="ru-RU" sz="2400" dirty="0">
              <a:latin typeface="Times New Roman" panose="02020603050405020304" pitchFamily="18" charset="0"/>
              <a:cs typeface="Times New Roman" panose="02020603050405020304" pitchFamily="18" charset="0"/>
            </a:endParaRPr>
          </a:p>
          <a:p>
            <a:pPr marL="0" indent="0">
              <a:buNone/>
            </a:pPr>
            <a:endParaRPr lang="ru-RU" sz="2400" dirty="0">
              <a:latin typeface="Times New Roman" panose="02020603050405020304" pitchFamily="18" charset="0"/>
              <a:cs typeface="Times New Roman" panose="02020603050405020304" pitchFamily="18" charset="0"/>
            </a:endParaRPr>
          </a:p>
          <a:p>
            <a:pPr marL="0" indent="0">
              <a:buNone/>
            </a:pPr>
            <a:r>
              <a:rPr lang="ru-RU" sz="2400" dirty="0" smtClean="0">
                <a:latin typeface="Times New Roman" panose="02020603050405020304" pitchFamily="18" charset="0"/>
                <a:cs typeface="Times New Roman" panose="02020603050405020304" pitchFamily="18" charset="0"/>
              </a:rPr>
              <a:t>4</a:t>
            </a:r>
            <a:r>
              <a:rPr lang="ru-RU" sz="2400" dirty="0">
                <a:latin typeface="Times New Roman" panose="02020603050405020304" pitchFamily="18" charset="0"/>
                <a:cs typeface="Times New Roman" panose="02020603050405020304" pitchFamily="18" charset="0"/>
              </a:rPr>
              <a:t>. Название, какого насекомого положено в название рынка, где торгуют старыми вещами и мелкими товарами с рук</a:t>
            </a:r>
            <a:r>
              <a:rPr lang="ru-RU" sz="2400" dirty="0" smtClean="0">
                <a:latin typeface="Times New Roman" panose="02020603050405020304" pitchFamily="18" charset="0"/>
                <a:cs typeface="Times New Roman" panose="02020603050405020304" pitchFamily="18" charset="0"/>
              </a:rPr>
              <a:t>?</a:t>
            </a:r>
            <a:endParaRPr lang="ru-RU" sz="2400" dirty="0">
              <a:latin typeface="Times New Roman" panose="02020603050405020304" pitchFamily="18" charset="0"/>
              <a:cs typeface="Times New Roman" panose="02020603050405020304" pitchFamily="18" charset="0"/>
            </a:endParaRPr>
          </a:p>
          <a:p>
            <a:pPr marL="0" indent="0">
              <a:buNone/>
            </a:pPr>
            <a:endParaRPr lang="ru-RU" sz="2400" dirty="0">
              <a:latin typeface="Times New Roman" panose="02020603050405020304" pitchFamily="18" charset="0"/>
              <a:cs typeface="Times New Roman" panose="02020603050405020304" pitchFamily="18" charset="0"/>
            </a:endParaRPr>
          </a:p>
        </p:txBody>
      </p:sp>
      <p:sp>
        <p:nvSpPr>
          <p:cNvPr id="4" name="Прямоугольник 3"/>
          <p:cNvSpPr/>
          <p:nvPr/>
        </p:nvSpPr>
        <p:spPr>
          <a:xfrm>
            <a:off x="1645920" y="1419497"/>
            <a:ext cx="1759132" cy="409303"/>
          </a:xfrm>
          <a:prstGeom prst="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ru-RU" sz="2400" dirty="0" smtClean="0">
                <a:solidFill>
                  <a:srgbClr val="FF0000"/>
                </a:solidFill>
                <a:latin typeface="Times New Roman" panose="02020603050405020304" pitchFamily="18" charset="0"/>
                <a:cs typeface="Times New Roman" panose="02020603050405020304" pitchFamily="18" charset="0"/>
              </a:rPr>
              <a:t>  Скупой</a:t>
            </a:r>
            <a:endParaRPr lang="ru-RU" sz="2400" dirty="0">
              <a:solidFill>
                <a:srgbClr val="FF0000"/>
              </a:solidFill>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1645920" y="2647403"/>
            <a:ext cx="1759132" cy="409303"/>
          </a:xfrm>
          <a:prstGeom prst="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ru-RU" sz="2400" dirty="0">
                <a:solidFill>
                  <a:srgbClr val="FF0000"/>
                </a:solidFill>
                <a:latin typeface="Times New Roman" panose="02020603050405020304" pitchFamily="18" charset="0"/>
                <a:cs typeface="Times New Roman" panose="02020603050405020304" pitchFamily="18" charset="0"/>
              </a:rPr>
              <a:t>Хвалит</a:t>
            </a:r>
          </a:p>
        </p:txBody>
      </p:sp>
      <p:sp>
        <p:nvSpPr>
          <p:cNvPr id="6" name="Прямоугольник 5"/>
          <p:cNvSpPr/>
          <p:nvPr/>
        </p:nvSpPr>
        <p:spPr>
          <a:xfrm>
            <a:off x="1645920" y="3875309"/>
            <a:ext cx="1759132" cy="409303"/>
          </a:xfrm>
          <a:prstGeom prst="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ru-RU" sz="2400" dirty="0" smtClean="0">
                <a:solidFill>
                  <a:srgbClr val="FF0000"/>
                </a:solidFill>
                <a:latin typeface="Times New Roman" panose="02020603050405020304" pitchFamily="18" charset="0"/>
                <a:cs typeface="Times New Roman" panose="02020603050405020304" pitchFamily="18" charset="0"/>
              </a:rPr>
              <a:t>   Двигатель</a:t>
            </a:r>
            <a:endParaRPr lang="ru-RU" sz="2400" dirty="0">
              <a:solidFill>
                <a:srgbClr val="FF0000"/>
              </a:solidFill>
              <a:latin typeface="Times New Roman" panose="02020603050405020304" pitchFamily="18" charset="0"/>
              <a:cs typeface="Times New Roman" panose="02020603050405020304" pitchFamily="18" charset="0"/>
            </a:endParaRPr>
          </a:p>
        </p:txBody>
      </p:sp>
      <p:sp>
        <p:nvSpPr>
          <p:cNvPr id="7" name="Прямоугольник 6"/>
          <p:cNvSpPr/>
          <p:nvPr/>
        </p:nvSpPr>
        <p:spPr>
          <a:xfrm>
            <a:off x="1645920" y="5103215"/>
            <a:ext cx="1759132" cy="409303"/>
          </a:xfrm>
          <a:prstGeom prst="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ru-RU" sz="2400" dirty="0" smtClean="0">
                <a:solidFill>
                  <a:srgbClr val="FF0000"/>
                </a:solidFill>
                <a:latin typeface="Times New Roman" panose="02020603050405020304" pitchFamily="18" charset="0"/>
                <a:cs typeface="Times New Roman" panose="02020603050405020304" pitchFamily="18" charset="0"/>
              </a:rPr>
              <a:t>Блоха</a:t>
            </a:r>
            <a:endParaRPr lang="ru-RU" sz="2400" dirty="0">
              <a:solidFill>
                <a:srgbClr val="FF0000"/>
              </a:solidFill>
              <a:latin typeface="Times New Roman" panose="02020603050405020304" pitchFamily="18" charset="0"/>
              <a:cs typeface="Times New Roman" panose="02020603050405020304" pitchFamily="18" charset="0"/>
            </a:endParaRPr>
          </a:p>
        </p:txBody>
      </p:sp>
      <p:pic>
        <p:nvPicPr>
          <p:cNvPr id="9" name="Picture 2" descr="https://w7.pngwing.com/pngs/529/643/png-transparent-money-bag-material-texture-purse-texture-saving-food.png"/>
          <p:cNvPicPr>
            <a:picLocks noChangeAspect="1" noChangeArrowheads="1"/>
          </p:cNvPicPr>
          <p:nvPr/>
        </p:nvPicPr>
        <p:blipFill>
          <a:blip r:embed="rId2">
            <a:extLst>
              <a:ext uri="{BEBA8EAE-BF5A-486C-A8C5-ECC9F3942E4B}">
                <a14:imgProps xmlns="" xmlns:a14="http://schemas.microsoft.com/office/drawing/2010/main">
                  <a14:imgLayer r:embed="rId3">
                    <a14:imgEffect>
                      <a14:backgroundRemoval t="10000" b="90000" l="10000" r="90000"/>
                    </a14:imgEffect>
                  </a14:imgLayer>
                </a14:imgProps>
              </a:ext>
              <a:ext uri="{28A0092B-C50C-407E-A947-70E740481C1C}">
                <a14:useLocalDpi xmlns="" xmlns:a14="http://schemas.microsoft.com/office/drawing/2010/main" val="0"/>
              </a:ext>
            </a:extLst>
          </a:blip>
          <a:srcRect/>
          <a:stretch>
            <a:fillRect/>
          </a:stretch>
        </p:blipFill>
        <p:spPr bwMode="auto">
          <a:xfrm>
            <a:off x="9309463" y="4495339"/>
            <a:ext cx="2804160" cy="2517648"/>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33827828"/>
      </p:ext>
    </p:extLst>
  </p:cSld>
  <p:clrMapOvr>
    <a:masterClrMapping/>
  </p:clrMapOvr>
  <mc:AlternateContent xmlns:mc="http://schemas.openxmlformats.org/markup-compatibility/2006">
    <mc:Choice xmlns=""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down)">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680753" y="226422"/>
            <a:ext cx="10171611" cy="6287589"/>
          </a:xfrm>
        </p:spPr>
        <p:txBody>
          <a:bodyPr>
            <a:noAutofit/>
          </a:bodyPr>
          <a:lstStyle/>
          <a:p>
            <a:pPr marL="0" indent="0">
              <a:buNone/>
            </a:pPr>
            <a:r>
              <a:rPr lang="ru-RU" sz="2000" b="1" dirty="0" smtClean="0">
                <a:latin typeface="Times New Roman" panose="02020603050405020304" pitchFamily="18" charset="0"/>
                <a:cs typeface="Times New Roman" panose="02020603050405020304" pitchFamily="18" charset="0"/>
              </a:rPr>
              <a:t>СКАЗКИ</a:t>
            </a:r>
          </a:p>
          <a:p>
            <a:pPr marL="0" indent="0">
              <a:buNone/>
            </a:pPr>
            <a:r>
              <a:rPr lang="ru-RU" sz="1800" dirty="0" smtClean="0">
                <a:latin typeface="Times New Roman" panose="02020603050405020304" pitchFamily="18" charset="0"/>
                <a:cs typeface="Times New Roman" panose="02020603050405020304" pitchFamily="18" charset="0"/>
              </a:rPr>
              <a:t>1</a:t>
            </a:r>
            <a:r>
              <a:rPr lang="ru-RU" sz="1800" dirty="0">
                <a:latin typeface="Times New Roman" panose="02020603050405020304" pitchFamily="18" charset="0"/>
                <a:cs typeface="Times New Roman" panose="02020603050405020304" pitchFamily="18" charset="0"/>
              </a:rPr>
              <a:t>. В какой сказке говорится о нелегком пути хлебобулочного изделия до потребителя</a:t>
            </a:r>
            <a:r>
              <a:rPr lang="ru-RU" sz="1800" dirty="0" smtClean="0">
                <a:latin typeface="Times New Roman" panose="02020603050405020304" pitchFamily="18" charset="0"/>
                <a:cs typeface="Times New Roman" panose="02020603050405020304" pitchFamily="18" charset="0"/>
              </a:rPr>
              <a:t>?</a:t>
            </a:r>
            <a:endParaRPr lang="ru-RU" sz="1800" dirty="0">
              <a:latin typeface="Times New Roman" panose="02020603050405020304" pitchFamily="18" charset="0"/>
              <a:cs typeface="Times New Roman" panose="02020603050405020304" pitchFamily="18" charset="0"/>
            </a:endParaRPr>
          </a:p>
          <a:p>
            <a:pPr marL="0" indent="0">
              <a:buNone/>
            </a:pPr>
            <a:r>
              <a:rPr lang="ru-RU" sz="1800" dirty="0">
                <a:latin typeface="Times New Roman" panose="02020603050405020304" pitchFamily="18" charset="0"/>
                <a:cs typeface="Times New Roman" panose="02020603050405020304" pitchFamily="18" charset="0"/>
              </a:rPr>
              <a:t>2. В какой сказке описывается эффективность коллективного труда</a:t>
            </a:r>
            <a:r>
              <a:rPr lang="ru-RU" sz="1800" dirty="0" smtClean="0">
                <a:latin typeface="Times New Roman" panose="02020603050405020304" pitchFamily="18" charset="0"/>
                <a:cs typeface="Times New Roman" panose="02020603050405020304" pitchFamily="18" charset="0"/>
              </a:rPr>
              <a:t>?</a:t>
            </a:r>
            <a:endParaRPr lang="ru-RU" sz="1800" dirty="0">
              <a:latin typeface="Times New Roman" panose="02020603050405020304" pitchFamily="18" charset="0"/>
              <a:cs typeface="Times New Roman" panose="02020603050405020304" pitchFamily="18" charset="0"/>
            </a:endParaRPr>
          </a:p>
          <a:p>
            <a:pPr marL="0" indent="0">
              <a:buNone/>
            </a:pPr>
            <a:r>
              <a:rPr lang="ru-RU" sz="1800" dirty="0">
                <a:latin typeface="Times New Roman" panose="02020603050405020304" pitchFamily="18" charset="0"/>
                <a:cs typeface="Times New Roman" panose="02020603050405020304" pitchFamily="18" charset="0"/>
              </a:rPr>
              <a:t>3. В какой сказке простая труженица домашнего подворья создает изделие из драгоценного металла и что это за </a:t>
            </a:r>
            <a:r>
              <a:rPr lang="ru-RU" sz="1800" dirty="0" smtClean="0">
                <a:latin typeface="Times New Roman" panose="02020603050405020304" pitchFamily="18" charset="0"/>
                <a:cs typeface="Times New Roman" panose="02020603050405020304" pitchFamily="18" charset="0"/>
              </a:rPr>
              <a:t>металл?</a:t>
            </a:r>
          </a:p>
          <a:p>
            <a:pPr marL="0" indent="0">
              <a:buNone/>
            </a:pPr>
            <a:r>
              <a:rPr lang="ru-RU" sz="1800" dirty="0" smtClean="0">
                <a:latin typeface="Times New Roman" panose="02020603050405020304" pitchFamily="18" charset="0"/>
                <a:cs typeface="Times New Roman" panose="02020603050405020304" pitchFamily="18" charset="0"/>
              </a:rPr>
              <a:t>4</a:t>
            </a:r>
            <a:r>
              <a:rPr lang="ru-RU" sz="1800" dirty="0">
                <a:latin typeface="Times New Roman" panose="02020603050405020304" pitchFamily="18" charset="0"/>
                <a:cs typeface="Times New Roman" panose="02020603050405020304" pitchFamily="18" charset="0"/>
              </a:rPr>
              <a:t>. Герой этой сказки с помощью рекламы помог простому крестьянину занять высокий статус в обществе</a:t>
            </a:r>
            <a:r>
              <a:rPr lang="ru-RU" sz="1800" dirty="0" smtClean="0">
                <a:latin typeface="Times New Roman" panose="02020603050405020304" pitchFamily="18" charset="0"/>
                <a:cs typeface="Times New Roman" panose="02020603050405020304" pitchFamily="18" charset="0"/>
              </a:rPr>
              <a:t>.</a:t>
            </a:r>
            <a:endParaRPr lang="ru-RU" sz="1800" dirty="0">
              <a:latin typeface="Times New Roman" panose="02020603050405020304" pitchFamily="18" charset="0"/>
              <a:cs typeface="Times New Roman" panose="02020603050405020304" pitchFamily="18" charset="0"/>
            </a:endParaRPr>
          </a:p>
          <a:p>
            <a:pPr marL="0" indent="0">
              <a:buNone/>
            </a:pPr>
            <a:r>
              <a:rPr lang="ru-RU" sz="1800" dirty="0">
                <a:latin typeface="Times New Roman" panose="02020603050405020304" pitchFamily="18" charset="0"/>
                <a:cs typeface="Times New Roman" panose="02020603050405020304" pitchFamily="18" charset="0"/>
              </a:rPr>
              <a:t>5. Герои какой сказки благодаря рациональному разделению труда имели выгоду в совместном существовании? </a:t>
            </a:r>
          </a:p>
          <a:p>
            <a:pPr marL="0" indent="0">
              <a:buNone/>
            </a:pPr>
            <a:r>
              <a:rPr lang="ru-RU" sz="1800" dirty="0">
                <a:latin typeface="Times New Roman" panose="02020603050405020304" pitchFamily="18" charset="0"/>
                <a:cs typeface="Times New Roman" panose="02020603050405020304" pitchFamily="18" charset="0"/>
              </a:rPr>
              <a:t>6. В каких сказках умение девиц вести домашнее хозяйство помогло получить доход? </a:t>
            </a:r>
            <a:endParaRPr lang="ru-RU" sz="1800" dirty="0" smtClean="0">
              <a:latin typeface="Times New Roman" panose="02020603050405020304" pitchFamily="18" charset="0"/>
              <a:cs typeface="Times New Roman" panose="02020603050405020304" pitchFamily="18" charset="0"/>
            </a:endParaRPr>
          </a:p>
          <a:p>
            <a:pPr marL="0" indent="0">
              <a:buNone/>
            </a:pPr>
            <a:endParaRPr lang="ru-RU" sz="1800" dirty="0">
              <a:latin typeface="Times New Roman" panose="02020603050405020304" pitchFamily="18" charset="0"/>
              <a:cs typeface="Times New Roman" panose="02020603050405020304" pitchFamily="18" charset="0"/>
            </a:endParaRPr>
          </a:p>
          <a:p>
            <a:pPr marL="0" indent="0">
              <a:buNone/>
            </a:pPr>
            <a:r>
              <a:rPr lang="ru-RU" sz="1800" dirty="0" smtClean="0">
                <a:latin typeface="Times New Roman" panose="02020603050405020304" pitchFamily="18" charset="0"/>
                <a:cs typeface="Times New Roman" panose="02020603050405020304" pitchFamily="18" charset="0"/>
              </a:rPr>
              <a:t>7</a:t>
            </a:r>
            <a:r>
              <a:rPr lang="ru-RU" sz="1800" dirty="0">
                <a:latin typeface="Times New Roman" panose="02020603050405020304" pitchFamily="18" charset="0"/>
                <a:cs typeface="Times New Roman" panose="02020603050405020304" pitchFamily="18" charset="0"/>
              </a:rPr>
              <a:t>. В </a:t>
            </a:r>
            <a:r>
              <a:rPr lang="ru-RU" sz="1800" dirty="0" smtClean="0">
                <a:latin typeface="Times New Roman" panose="02020603050405020304" pitchFamily="18" charset="0"/>
                <a:cs typeface="Times New Roman" panose="02020603050405020304" pitchFamily="18" charset="0"/>
              </a:rPr>
              <a:t>какой </a:t>
            </a:r>
            <a:r>
              <a:rPr lang="ru-RU" sz="1800" dirty="0">
                <a:latin typeface="Times New Roman" panose="02020603050405020304" pitchFamily="18" charset="0"/>
                <a:cs typeface="Times New Roman" panose="02020603050405020304" pitchFamily="18" charset="0"/>
              </a:rPr>
              <a:t>сказке мастерство героя – строителя спасло жизнь ему и его друзьям</a:t>
            </a:r>
            <a:r>
              <a:rPr lang="ru-RU" sz="1800" dirty="0" smtClean="0">
                <a:latin typeface="Times New Roman" panose="02020603050405020304" pitchFamily="18" charset="0"/>
                <a:cs typeface="Times New Roman" panose="02020603050405020304" pitchFamily="18" charset="0"/>
              </a:rPr>
              <a:t>?</a:t>
            </a:r>
            <a:endParaRPr lang="ru-RU" sz="1800" dirty="0">
              <a:latin typeface="Times New Roman" panose="02020603050405020304" pitchFamily="18" charset="0"/>
              <a:cs typeface="Times New Roman" panose="02020603050405020304" pitchFamily="18" charset="0"/>
            </a:endParaRPr>
          </a:p>
          <a:p>
            <a:pPr marL="0" indent="0">
              <a:buNone/>
            </a:pPr>
            <a:r>
              <a:rPr lang="ru-RU" sz="1800" dirty="0">
                <a:latin typeface="Times New Roman" panose="02020603050405020304" pitchFamily="18" charset="0"/>
                <a:cs typeface="Times New Roman" panose="02020603050405020304" pitchFamily="18" charset="0"/>
              </a:rPr>
              <a:t>8. В какой сказке реклама сыграла злую шуту с главным героем? </a:t>
            </a:r>
            <a:endParaRPr lang="ru-RU" sz="1800" dirty="0" smtClean="0">
              <a:latin typeface="Times New Roman" panose="02020603050405020304" pitchFamily="18" charset="0"/>
              <a:cs typeface="Times New Roman" panose="02020603050405020304" pitchFamily="18" charset="0"/>
            </a:endParaRPr>
          </a:p>
          <a:p>
            <a:pPr marL="0" indent="0">
              <a:buNone/>
            </a:pPr>
            <a:r>
              <a:rPr lang="ru-RU" sz="1800" dirty="0" smtClean="0">
                <a:latin typeface="Times New Roman" panose="02020603050405020304" pitchFamily="18" charset="0"/>
                <a:cs typeface="Times New Roman" panose="02020603050405020304" pitchFamily="18" charset="0"/>
              </a:rPr>
              <a:t>9</a:t>
            </a:r>
            <a:r>
              <a:rPr lang="ru-RU" sz="1800" dirty="0">
                <a:latin typeface="Times New Roman" panose="02020603050405020304" pitchFamily="18" charset="0"/>
                <a:cs typeface="Times New Roman" panose="02020603050405020304" pitchFamily="18" charset="0"/>
              </a:rPr>
              <a:t>. Кто из героев сказок сочетал несколько профессий: дворника, мельника, пекаря? </a:t>
            </a:r>
          </a:p>
        </p:txBody>
      </p:sp>
      <p:sp>
        <p:nvSpPr>
          <p:cNvPr id="4" name="Прямоугольник 3"/>
          <p:cNvSpPr/>
          <p:nvPr/>
        </p:nvSpPr>
        <p:spPr>
          <a:xfrm>
            <a:off x="10215154" y="600891"/>
            <a:ext cx="1436915" cy="348343"/>
          </a:xfrm>
          <a:prstGeom prst="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ru-RU" dirty="0" smtClean="0">
                <a:solidFill>
                  <a:srgbClr val="FF0000"/>
                </a:solidFill>
                <a:latin typeface="Times New Roman" panose="02020603050405020304" pitchFamily="18" charset="0"/>
                <a:cs typeface="Times New Roman" panose="02020603050405020304" pitchFamily="18" charset="0"/>
              </a:rPr>
              <a:t>«Колобок»</a:t>
            </a:r>
            <a:endParaRPr lang="ru-RU" dirty="0">
              <a:solidFill>
                <a:srgbClr val="FF0000"/>
              </a:solidFill>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8194765" y="949234"/>
            <a:ext cx="1436915" cy="348343"/>
          </a:xfrm>
          <a:prstGeom prst="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ru-RU" dirty="0" smtClean="0">
                <a:solidFill>
                  <a:srgbClr val="FF0000"/>
                </a:solidFill>
                <a:latin typeface="Times New Roman" panose="02020603050405020304" pitchFamily="18" charset="0"/>
                <a:cs typeface="Times New Roman" panose="02020603050405020304" pitchFamily="18" charset="0"/>
              </a:rPr>
              <a:t>«Репка»</a:t>
            </a:r>
            <a:endParaRPr lang="ru-RU" dirty="0">
              <a:solidFill>
                <a:srgbClr val="FF0000"/>
              </a:solidFill>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3278776" y="1593396"/>
            <a:ext cx="3209110" cy="348343"/>
          </a:xfrm>
          <a:prstGeom prst="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ru-RU" dirty="0" smtClean="0">
                <a:solidFill>
                  <a:srgbClr val="FF0000"/>
                </a:solidFill>
                <a:latin typeface="Times New Roman" panose="02020603050405020304" pitchFamily="18" charset="0"/>
                <a:cs typeface="Times New Roman" panose="02020603050405020304" pitchFamily="18" charset="0"/>
              </a:rPr>
              <a:t>«Курочка ряба», золото</a:t>
            </a:r>
            <a:endParaRPr lang="ru-RU" dirty="0">
              <a:solidFill>
                <a:srgbClr val="FF0000"/>
              </a:solidFill>
              <a:latin typeface="Times New Roman" panose="02020603050405020304" pitchFamily="18" charset="0"/>
              <a:cs typeface="Times New Roman" panose="02020603050405020304" pitchFamily="18" charset="0"/>
            </a:endParaRPr>
          </a:p>
        </p:txBody>
      </p:sp>
      <p:sp>
        <p:nvSpPr>
          <p:cNvPr id="7" name="Прямоугольник 6"/>
          <p:cNvSpPr/>
          <p:nvPr/>
        </p:nvSpPr>
        <p:spPr>
          <a:xfrm>
            <a:off x="2669176" y="2211024"/>
            <a:ext cx="1911532" cy="348343"/>
          </a:xfrm>
          <a:prstGeom prst="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ru-RU" dirty="0" smtClean="0">
                <a:solidFill>
                  <a:srgbClr val="FF0000"/>
                </a:solidFill>
                <a:latin typeface="Times New Roman" panose="02020603050405020304" pitchFamily="18" charset="0"/>
                <a:cs typeface="Times New Roman" panose="02020603050405020304" pitchFamily="18" charset="0"/>
              </a:rPr>
              <a:t>«Кот в сапогах»</a:t>
            </a:r>
            <a:endParaRPr lang="ru-RU" dirty="0">
              <a:solidFill>
                <a:srgbClr val="FF0000"/>
              </a:solidFill>
              <a:latin typeface="Times New Roman" panose="02020603050405020304" pitchFamily="18" charset="0"/>
              <a:cs typeface="Times New Roman" panose="02020603050405020304" pitchFamily="18" charset="0"/>
            </a:endParaRPr>
          </a:p>
        </p:txBody>
      </p:sp>
      <p:sp>
        <p:nvSpPr>
          <p:cNvPr id="8" name="Прямоугольник 7"/>
          <p:cNvSpPr/>
          <p:nvPr/>
        </p:nvSpPr>
        <p:spPr>
          <a:xfrm>
            <a:off x="3283130" y="2828653"/>
            <a:ext cx="1436915" cy="348343"/>
          </a:xfrm>
          <a:prstGeom prst="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ru-RU" dirty="0" smtClean="0">
                <a:solidFill>
                  <a:srgbClr val="FF0000"/>
                </a:solidFill>
                <a:latin typeface="Times New Roman" panose="02020603050405020304" pitchFamily="18" charset="0"/>
                <a:cs typeface="Times New Roman" panose="02020603050405020304" pitchFamily="18" charset="0"/>
              </a:rPr>
              <a:t>«Теремок»</a:t>
            </a:r>
            <a:endParaRPr lang="ru-RU" dirty="0">
              <a:solidFill>
                <a:srgbClr val="FF0000"/>
              </a:solidFill>
              <a:latin typeface="Times New Roman" panose="02020603050405020304" pitchFamily="18" charset="0"/>
              <a:cs typeface="Times New Roman" panose="02020603050405020304" pitchFamily="18" charset="0"/>
            </a:endParaRPr>
          </a:p>
        </p:txBody>
      </p:sp>
      <p:sp>
        <p:nvSpPr>
          <p:cNvPr id="9" name="Прямоугольник 8"/>
          <p:cNvSpPr/>
          <p:nvPr/>
        </p:nvSpPr>
        <p:spPr>
          <a:xfrm>
            <a:off x="1789611" y="3544389"/>
            <a:ext cx="6187440" cy="348343"/>
          </a:xfrm>
          <a:prstGeom prst="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ru-RU" dirty="0" smtClean="0">
                <a:solidFill>
                  <a:srgbClr val="FF0000"/>
                </a:solidFill>
                <a:latin typeface="Times New Roman" panose="02020603050405020304" pitchFamily="18" charset="0"/>
                <a:cs typeface="Times New Roman" panose="02020603050405020304" pitchFamily="18" charset="0"/>
              </a:rPr>
              <a:t>«Морозко», «Крошечка-</a:t>
            </a:r>
            <a:r>
              <a:rPr lang="ru-RU" dirty="0" err="1" smtClean="0">
                <a:solidFill>
                  <a:srgbClr val="FF0000"/>
                </a:solidFill>
                <a:latin typeface="Times New Roman" panose="02020603050405020304" pitchFamily="18" charset="0"/>
                <a:cs typeface="Times New Roman" panose="02020603050405020304" pitchFamily="18" charset="0"/>
              </a:rPr>
              <a:t>ховрошечка</a:t>
            </a:r>
            <a:r>
              <a:rPr lang="ru-RU" dirty="0" smtClean="0">
                <a:solidFill>
                  <a:srgbClr val="FF0000"/>
                </a:solidFill>
                <a:latin typeface="Times New Roman" panose="02020603050405020304" pitchFamily="18" charset="0"/>
                <a:cs typeface="Times New Roman" panose="02020603050405020304" pitchFamily="18" charset="0"/>
              </a:rPr>
              <a:t>», «Царевна-лягушка»</a:t>
            </a:r>
            <a:endParaRPr lang="ru-RU" dirty="0">
              <a:solidFill>
                <a:srgbClr val="FF0000"/>
              </a:solidFill>
              <a:latin typeface="Times New Roman" panose="02020603050405020304" pitchFamily="18" charset="0"/>
              <a:cs typeface="Times New Roman" panose="02020603050405020304" pitchFamily="18" charset="0"/>
            </a:endParaRPr>
          </a:p>
        </p:txBody>
      </p:sp>
      <p:sp>
        <p:nvSpPr>
          <p:cNvPr id="10" name="Прямоугольник 9"/>
          <p:cNvSpPr/>
          <p:nvPr/>
        </p:nvSpPr>
        <p:spPr>
          <a:xfrm>
            <a:off x="9631680" y="3958045"/>
            <a:ext cx="1963783" cy="348343"/>
          </a:xfrm>
          <a:prstGeom prst="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ru-RU" dirty="0" smtClean="0">
                <a:solidFill>
                  <a:srgbClr val="FF0000"/>
                </a:solidFill>
                <a:latin typeface="Times New Roman" panose="02020603050405020304" pitchFamily="18" charset="0"/>
                <a:cs typeface="Times New Roman" panose="02020603050405020304" pitchFamily="18" charset="0"/>
              </a:rPr>
              <a:t>«Три поросёнка»</a:t>
            </a:r>
            <a:endParaRPr lang="ru-RU" dirty="0">
              <a:solidFill>
                <a:srgbClr val="FF0000"/>
              </a:solidFill>
              <a:latin typeface="Times New Roman" panose="02020603050405020304" pitchFamily="18" charset="0"/>
              <a:cs typeface="Times New Roman" panose="02020603050405020304" pitchFamily="18" charset="0"/>
            </a:endParaRPr>
          </a:p>
        </p:txBody>
      </p:sp>
      <p:sp>
        <p:nvSpPr>
          <p:cNvPr id="11" name="Прямоугольник 10"/>
          <p:cNvSpPr/>
          <p:nvPr/>
        </p:nvSpPr>
        <p:spPr>
          <a:xfrm>
            <a:off x="7907382" y="4315098"/>
            <a:ext cx="3274423" cy="348343"/>
          </a:xfrm>
          <a:prstGeom prst="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ru-RU" dirty="0" smtClean="0">
                <a:solidFill>
                  <a:srgbClr val="FF0000"/>
                </a:solidFill>
                <a:latin typeface="Times New Roman" panose="02020603050405020304" pitchFamily="18" charset="0"/>
                <a:cs typeface="Times New Roman" panose="02020603050405020304" pitchFamily="18" charset="0"/>
              </a:rPr>
              <a:t>«Как старик корову продал»</a:t>
            </a:r>
            <a:endParaRPr lang="ru-RU" dirty="0">
              <a:solidFill>
                <a:srgbClr val="FF0000"/>
              </a:solidFill>
              <a:latin typeface="Times New Roman" panose="02020603050405020304" pitchFamily="18" charset="0"/>
              <a:cs typeface="Times New Roman" panose="02020603050405020304" pitchFamily="18" charset="0"/>
            </a:endParaRPr>
          </a:p>
        </p:txBody>
      </p:sp>
      <p:sp>
        <p:nvSpPr>
          <p:cNvPr id="12" name="Прямоугольник 11"/>
          <p:cNvSpPr/>
          <p:nvPr/>
        </p:nvSpPr>
        <p:spPr>
          <a:xfrm>
            <a:off x="9744890" y="4689567"/>
            <a:ext cx="1436915" cy="348343"/>
          </a:xfrm>
          <a:prstGeom prst="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ru-RU" dirty="0" smtClean="0">
                <a:solidFill>
                  <a:srgbClr val="FF0000"/>
                </a:solidFill>
                <a:latin typeface="Times New Roman" panose="02020603050405020304" pitchFamily="18" charset="0"/>
                <a:cs typeface="Times New Roman" panose="02020603050405020304" pitchFamily="18" charset="0"/>
              </a:rPr>
              <a:t>«Колосок»</a:t>
            </a:r>
            <a:endParaRPr lang="ru-RU" dirty="0">
              <a:solidFill>
                <a:srgbClr val="FF0000"/>
              </a:solidFill>
              <a:latin typeface="Times New Roman" panose="02020603050405020304" pitchFamily="18" charset="0"/>
              <a:cs typeface="Times New Roman" panose="02020603050405020304" pitchFamily="18" charset="0"/>
            </a:endParaRPr>
          </a:p>
        </p:txBody>
      </p:sp>
      <p:pic>
        <p:nvPicPr>
          <p:cNvPr id="13" name="Picture 2" descr="https://w7.pngwing.com/pngs/529/643/png-transparent-money-bag-material-texture-purse-texture-saving-food.png"/>
          <p:cNvPicPr>
            <a:picLocks noChangeAspect="1" noChangeArrowheads="1"/>
          </p:cNvPicPr>
          <p:nvPr/>
        </p:nvPicPr>
        <p:blipFill>
          <a:blip r:embed="rId2">
            <a:extLst>
              <a:ext uri="{BEBA8EAE-BF5A-486C-A8C5-ECC9F3942E4B}">
                <a14:imgProps xmlns="" xmlns:a14="http://schemas.microsoft.com/office/drawing/2010/main">
                  <a14:imgLayer r:embed="rId3">
                    <a14:imgEffect>
                      <a14:backgroundRemoval t="10000" b="90000" l="10000" r="90000"/>
                    </a14:imgEffect>
                  </a14:imgLayer>
                </a14:imgProps>
              </a:ext>
              <a:ext uri="{28A0092B-C50C-407E-A947-70E740481C1C}">
                <a14:useLocalDpi xmlns="" xmlns:a14="http://schemas.microsoft.com/office/drawing/2010/main" val="0"/>
              </a:ext>
            </a:extLst>
          </a:blip>
          <a:srcRect/>
          <a:stretch>
            <a:fillRect/>
          </a:stretch>
        </p:blipFill>
        <p:spPr bwMode="auto">
          <a:xfrm>
            <a:off x="9545974" y="4663441"/>
            <a:ext cx="2646026" cy="237567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788321012"/>
      </p:ext>
    </p:extLst>
  </p:cSld>
  <p:clrMapOvr>
    <a:masterClrMapping/>
  </p:clrMapOvr>
  <mc:AlternateContent xmlns:mc="http://schemas.openxmlformats.org/markup-compatibility/2006">
    <mc:Choice xmlns=""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down)">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down)">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down)">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down)">
                                      <p:cBhvr>
                                        <p:cTn id="37" dur="500"/>
                                        <p:tgtEl>
                                          <p:spTgt spid="10"/>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ipe(down)">
                                      <p:cBhvr>
                                        <p:cTn id="42" dur="500"/>
                                        <p:tgtEl>
                                          <p:spTgt spid="11"/>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nodeType="clickEffect">
                                  <p:stCondLst>
                                    <p:cond delay="0"/>
                                  </p:stCondLst>
                                  <p:childTnLst>
                                    <p:set>
                                      <p:cBhvr>
                                        <p:cTn id="46" dur="1" fill="hold">
                                          <p:stCondLst>
                                            <p:cond delay="0"/>
                                          </p:stCondLst>
                                        </p:cTn>
                                        <p:tgtEl>
                                          <p:spTgt spid="12">
                                            <p:txEl>
                                              <p:pRg st="0" end="0"/>
                                            </p:txEl>
                                          </p:spTgt>
                                        </p:tgtEl>
                                        <p:attrNameLst>
                                          <p:attrName>style.visibility</p:attrName>
                                        </p:attrNameLst>
                                      </p:cBhvr>
                                      <p:to>
                                        <p:strVal val="visible"/>
                                      </p:to>
                                    </p:set>
                                    <p:animEffect transition="in" filter="wipe(down)">
                                      <p:cBhvr>
                                        <p:cTn id="47"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619793" y="478971"/>
            <a:ext cx="9995263" cy="5697992"/>
          </a:xfrm>
        </p:spPr>
        <p:txBody>
          <a:bodyPr>
            <a:normAutofit/>
          </a:bodyPr>
          <a:lstStyle/>
          <a:p>
            <a:pPr marL="0" indent="0">
              <a:buNone/>
            </a:pPr>
            <a:r>
              <a:rPr lang="ru-RU" sz="2400" b="1" dirty="0" smtClean="0">
                <a:latin typeface="Times New Roman" panose="02020603050405020304" pitchFamily="18" charset="0"/>
                <a:cs typeface="Times New Roman" panose="02020603050405020304" pitchFamily="18" charset="0"/>
              </a:rPr>
              <a:t>ЭКОНОМИЧЕСКИЕ ЗАДАЧИ</a:t>
            </a:r>
          </a:p>
          <a:p>
            <a:pPr marL="0" indent="0">
              <a:buNone/>
            </a:pPr>
            <a:endParaRPr lang="ru-RU" sz="2400" b="1" dirty="0" smtClean="0">
              <a:latin typeface="Times New Roman" panose="02020603050405020304" pitchFamily="18" charset="0"/>
              <a:cs typeface="Times New Roman" panose="02020603050405020304" pitchFamily="18" charset="0"/>
            </a:endParaRPr>
          </a:p>
          <a:p>
            <a:pPr marL="0" indent="0">
              <a:buNone/>
            </a:pPr>
            <a:r>
              <a:rPr lang="ru-RU" sz="2400" dirty="0" smtClean="0">
                <a:latin typeface="Times New Roman" panose="02020603050405020304" pitchFamily="18" charset="0"/>
                <a:cs typeface="Times New Roman" panose="02020603050405020304" pitchFamily="18" charset="0"/>
              </a:rPr>
              <a:t>1</a:t>
            </a:r>
            <a:r>
              <a:rPr lang="ru-RU" sz="2400" dirty="0">
                <a:latin typeface="Times New Roman" panose="02020603050405020304" pitchFamily="18" charset="0"/>
                <a:cs typeface="Times New Roman" panose="02020603050405020304" pitchFamily="18" charset="0"/>
              </a:rPr>
              <a:t>. Когда валенки стоят дороже: летом или зимой</a:t>
            </a:r>
            <a:r>
              <a:rPr lang="ru-RU" sz="2400" dirty="0" smtClean="0">
                <a:latin typeface="Times New Roman" panose="02020603050405020304" pitchFamily="18" charset="0"/>
                <a:cs typeface="Times New Roman" panose="02020603050405020304" pitchFamily="18" charset="0"/>
              </a:rPr>
              <a:t>?</a:t>
            </a:r>
            <a:endParaRPr lang="ru-RU" sz="2400" dirty="0">
              <a:latin typeface="Times New Roman" panose="02020603050405020304" pitchFamily="18" charset="0"/>
              <a:cs typeface="Times New Roman" panose="02020603050405020304" pitchFamily="18" charset="0"/>
            </a:endParaRPr>
          </a:p>
          <a:p>
            <a:pPr marL="0" indent="0">
              <a:buNone/>
            </a:pPr>
            <a:r>
              <a:rPr lang="ru-RU" sz="2400" dirty="0">
                <a:latin typeface="Times New Roman" panose="02020603050405020304" pitchFamily="18" charset="0"/>
                <a:cs typeface="Times New Roman" panose="02020603050405020304" pitchFamily="18" charset="0"/>
              </a:rPr>
              <a:t>2. Какие яблоки можно продать при одинаковой цене быстрее: свежие или подгнившие</a:t>
            </a:r>
            <a:r>
              <a:rPr lang="ru-RU" sz="2400" dirty="0" smtClean="0">
                <a:latin typeface="Times New Roman" panose="02020603050405020304" pitchFamily="18" charset="0"/>
                <a:cs typeface="Times New Roman" panose="02020603050405020304" pitchFamily="18" charset="0"/>
              </a:rPr>
              <a:t>?</a:t>
            </a:r>
            <a:endParaRPr lang="ru-RU" sz="2400" dirty="0">
              <a:latin typeface="Times New Roman" panose="02020603050405020304" pitchFamily="18" charset="0"/>
              <a:cs typeface="Times New Roman" panose="02020603050405020304" pitchFamily="18" charset="0"/>
            </a:endParaRPr>
          </a:p>
          <a:p>
            <a:pPr marL="0" indent="0">
              <a:buNone/>
            </a:pPr>
            <a:r>
              <a:rPr lang="ru-RU" sz="2400" dirty="0">
                <a:latin typeface="Times New Roman" panose="02020603050405020304" pitchFamily="18" charset="0"/>
                <a:cs typeface="Times New Roman" panose="02020603050405020304" pitchFamily="18" charset="0"/>
              </a:rPr>
              <a:t>3. Где дороже бутылка «Пепси»- в пустыне или на севере</a:t>
            </a:r>
            <a:r>
              <a:rPr lang="ru-RU" sz="2400" dirty="0" smtClean="0">
                <a:latin typeface="Times New Roman" panose="02020603050405020304" pitchFamily="18" charset="0"/>
                <a:cs typeface="Times New Roman" panose="02020603050405020304" pitchFamily="18" charset="0"/>
              </a:rPr>
              <a:t>?</a:t>
            </a:r>
            <a:endParaRPr lang="ru-RU" sz="2400" dirty="0">
              <a:latin typeface="Times New Roman" panose="02020603050405020304" pitchFamily="18" charset="0"/>
              <a:cs typeface="Times New Roman" panose="02020603050405020304" pitchFamily="18" charset="0"/>
            </a:endParaRPr>
          </a:p>
          <a:p>
            <a:pPr marL="0" indent="0">
              <a:buNone/>
            </a:pPr>
            <a:r>
              <a:rPr lang="ru-RU" sz="2400" dirty="0">
                <a:latin typeface="Times New Roman" panose="02020603050405020304" pitchFamily="18" charset="0"/>
                <a:cs typeface="Times New Roman" panose="02020603050405020304" pitchFamily="18" charset="0"/>
              </a:rPr>
              <a:t>4. В двух магазинах продают огурцы: в одном магазине по цене 100 руб. за 1 кг., а в другом по 120 руб. за 1 кг. В каком магазине раскупят огурцы быстрее</a:t>
            </a:r>
            <a:r>
              <a:rPr lang="ru-RU" sz="2400" dirty="0" smtClean="0">
                <a:latin typeface="Times New Roman" panose="02020603050405020304" pitchFamily="18" charset="0"/>
                <a:cs typeface="Times New Roman" panose="02020603050405020304" pitchFamily="18" charset="0"/>
              </a:rPr>
              <a:t>?</a:t>
            </a:r>
            <a:endParaRPr lang="ru-RU" sz="2400" dirty="0">
              <a:latin typeface="Times New Roman" panose="02020603050405020304" pitchFamily="18" charset="0"/>
              <a:cs typeface="Times New Roman" panose="02020603050405020304" pitchFamily="18" charset="0"/>
            </a:endParaRPr>
          </a:p>
          <a:p>
            <a:pPr marL="0" indent="0">
              <a:buNone/>
            </a:pPr>
            <a:r>
              <a:rPr lang="ru-RU" sz="2400" dirty="0">
                <a:latin typeface="Times New Roman" panose="02020603050405020304" pitchFamily="18" charset="0"/>
                <a:cs typeface="Times New Roman" panose="02020603050405020304" pitchFamily="18" charset="0"/>
              </a:rPr>
              <a:t>5. Зайцы целую неделю продавали морковку по 10 руб. за 1 кг. К концу недели она потеряла товарный вид: сморщилась, стала гнить. Никто не покупал. Посоветуйте, что делать Зайцам?</a:t>
            </a:r>
          </a:p>
          <a:p>
            <a:pPr marL="0" indent="0">
              <a:buNone/>
            </a:pPr>
            <a:endParaRPr lang="ru-RU" sz="2400" dirty="0">
              <a:latin typeface="Times New Roman" panose="02020603050405020304" pitchFamily="18" charset="0"/>
              <a:cs typeface="Times New Roman" panose="02020603050405020304" pitchFamily="18" charset="0"/>
            </a:endParaRPr>
          </a:p>
        </p:txBody>
      </p:sp>
      <p:pic>
        <p:nvPicPr>
          <p:cNvPr id="4" name="Picture 2" descr="https://w7.pngwing.com/pngs/529/643/png-transparent-money-bag-material-texture-purse-texture-saving-food.png"/>
          <p:cNvPicPr>
            <a:picLocks noChangeAspect="1" noChangeArrowheads="1"/>
          </p:cNvPicPr>
          <p:nvPr/>
        </p:nvPicPr>
        <p:blipFill>
          <a:blip r:embed="rId2">
            <a:extLst>
              <a:ext uri="{BEBA8EAE-BF5A-486C-A8C5-ECC9F3942E4B}">
                <a14:imgProps xmlns="" xmlns:a14="http://schemas.microsoft.com/office/drawing/2010/main">
                  <a14:imgLayer r:embed="rId3">
                    <a14:imgEffect>
                      <a14:backgroundRemoval t="10000" b="90000" l="10000" r="90000"/>
                    </a14:imgEffect>
                  </a14:imgLayer>
                </a14:imgProps>
              </a:ext>
              <a:ext uri="{28A0092B-C50C-407E-A947-70E740481C1C}">
                <a14:useLocalDpi xmlns="" xmlns:a14="http://schemas.microsoft.com/office/drawing/2010/main" val="0"/>
              </a:ext>
            </a:extLst>
          </a:blip>
          <a:srcRect/>
          <a:stretch>
            <a:fillRect/>
          </a:stretch>
        </p:blipFill>
        <p:spPr bwMode="auto">
          <a:xfrm>
            <a:off x="9492625" y="4615543"/>
            <a:ext cx="2699375" cy="2423569"/>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687959758"/>
      </p:ext>
    </p:extLst>
  </p:cSld>
  <p:clrMapOvr>
    <a:masterClrMapping/>
  </p:clrMapOvr>
  <mc:AlternateContent xmlns:mc="http://schemas.openxmlformats.org/markup-compatibility/2006">
    <mc:Choice xmlns=""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627652"/>
          </a:xfrm>
        </p:spPr>
        <p:txBody>
          <a:bodyPr>
            <a:normAutofit fontScale="90000"/>
          </a:bodyPr>
          <a:lstStyle/>
          <a:p>
            <a:pPr algn="ctr"/>
            <a:r>
              <a:rPr lang="ru-RU" i="1" dirty="0">
                <a:latin typeface="Times New Roman" panose="02020603050405020304" pitchFamily="18" charset="0"/>
                <a:cs typeface="Times New Roman" panose="02020603050405020304" pitchFamily="18" charset="0"/>
              </a:rPr>
              <a:t> </a:t>
            </a:r>
            <a:r>
              <a:rPr lang="ru-RU" b="1" dirty="0">
                <a:latin typeface="Times New Roman" panose="02020603050405020304" pitchFamily="18" charset="0"/>
                <a:cs typeface="Times New Roman" panose="02020603050405020304" pitchFamily="18" charset="0"/>
              </a:rPr>
              <a:t>Дидактические </a:t>
            </a:r>
            <a:r>
              <a:rPr lang="ru-RU" b="1" dirty="0" smtClean="0">
                <a:latin typeface="Times New Roman" panose="02020603050405020304" pitchFamily="18" charset="0"/>
                <a:cs typeface="Times New Roman" panose="02020603050405020304" pitchFamily="18" charset="0"/>
              </a:rPr>
              <a:t>игры</a:t>
            </a:r>
            <a:endParaRPr lang="ru-RU"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611085" y="975362"/>
            <a:ext cx="10354491" cy="5538651"/>
          </a:xfrm>
        </p:spPr>
        <p:txBody>
          <a:bodyPr>
            <a:noAutofit/>
          </a:bodyPr>
          <a:lstStyle/>
          <a:p>
            <a:pPr marL="0" indent="0" algn="ctr">
              <a:buNone/>
            </a:pPr>
            <a:r>
              <a:rPr lang="ru-RU" sz="2200" b="1" dirty="0" smtClean="0">
                <a:latin typeface="Times New Roman" panose="02020603050405020304" pitchFamily="18" charset="0"/>
                <a:cs typeface="Times New Roman" panose="02020603050405020304" pitchFamily="18" charset="0"/>
              </a:rPr>
              <a:t>«Наоборот» </a:t>
            </a:r>
            <a:endParaRPr lang="ru-RU" sz="2200" b="1" dirty="0">
              <a:latin typeface="Times New Roman" panose="02020603050405020304" pitchFamily="18" charset="0"/>
              <a:cs typeface="Times New Roman" panose="02020603050405020304" pitchFamily="18" charset="0"/>
            </a:endParaRPr>
          </a:p>
          <a:p>
            <a:pPr marL="0" indent="0">
              <a:buNone/>
            </a:pPr>
            <a:r>
              <a:rPr lang="ru-RU" sz="2200" dirty="0">
                <a:latin typeface="Times New Roman" panose="02020603050405020304" pitchFamily="18" charset="0"/>
                <a:cs typeface="Times New Roman" panose="02020603050405020304" pitchFamily="18" charset="0"/>
              </a:rPr>
              <a:t>Цель:  научить самостоятельно, находить (</a:t>
            </a:r>
            <a:r>
              <a:rPr lang="ru-RU" sz="2200" dirty="0" smtClean="0">
                <a:latin typeface="Times New Roman" panose="02020603050405020304" pitchFamily="18" charset="0"/>
                <a:cs typeface="Times New Roman" panose="02020603050405020304" pitchFamily="18" charset="0"/>
              </a:rPr>
              <a:t>подбирать</a:t>
            </a:r>
            <a:r>
              <a:rPr lang="ru-RU" sz="2200" dirty="0">
                <a:latin typeface="Times New Roman" panose="02020603050405020304" pitchFamily="18" charset="0"/>
                <a:cs typeface="Times New Roman" panose="02020603050405020304" pitchFamily="18" charset="0"/>
              </a:rPr>
              <a:t>) противоположные по смыслу слова.</a:t>
            </a:r>
          </a:p>
          <a:p>
            <a:pPr marL="0" indent="0">
              <a:buNone/>
            </a:pPr>
            <a:r>
              <a:rPr lang="ru-RU" sz="2200" dirty="0">
                <a:latin typeface="Times New Roman" panose="02020603050405020304" pitchFamily="18" charset="0"/>
                <a:cs typeface="Times New Roman" panose="02020603050405020304" pitchFamily="18" charset="0"/>
              </a:rPr>
              <a:t>Материал: подбор слов (дорого – дешево, ленивый – трудолюбивый, работа – отдых, богатый – бедный,  экспорт – импорт, много – мало, покупатель – продавец и т. д.)</a:t>
            </a:r>
          </a:p>
          <a:p>
            <a:pPr marL="0" indent="0">
              <a:buNone/>
            </a:pPr>
            <a:r>
              <a:rPr lang="ru-RU" sz="2200" dirty="0">
                <a:latin typeface="Times New Roman" panose="02020603050405020304" pitchFamily="18" charset="0"/>
                <a:cs typeface="Times New Roman" panose="02020603050405020304" pitchFamily="18" charset="0"/>
              </a:rPr>
              <a:t>Содержание:  воспитатель называет слово, а ребята называют противоположное. Выигрывает тот, кто быстро и правильно находит нужное слово. Затем ведущим становится ребенок.</a:t>
            </a:r>
          </a:p>
          <a:p>
            <a:pPr marL="0" indent="0" algn="ctr">
              <a:buNone/>
            </a:pPr>
            <a:r>
              <a:rPr lang="ru-RU" sz="2200" b="1" dirty="0" smtClean="0">
                <a:latin typeface="Times New Roman" panose="02020603050405020304" pitchFamily="18" charset="0"/>
                <a:cs typeface="Times New Roman" panose="02020603050405020304" pitchFamily="18" charset="0"/>
              </a:rPr>
              <a:t>«</a:t>
            </a:r>
            <a:r>
              <a:rPr lang="ru-RU" sz="2200" b="1" dirty="0">
                <a:latin typeface="Times New Roman" panose="02020603050405020304" pitchFamily="18" charset="0"/>
                <a:cs typeface="Times New Roman" panose="02020603050405020304" pitchFamily="18" charset="0"/>
              </a:rPr>
              <a:t>Кому что подарим?»</a:t>
            </a:r>
          </a:p>
          <a:p>
            <a:pPr marL="0" indent="0">
              <a:buNone/>
            </a:pPr>
            <a:r>
              <a:rPr lang="ru-RU" sz="2200" dirty="0">
                <a:latin typeface="Times New Roman" panose="02020603050405020304" pitchFamily="18" charset="0"/>
                <a:cs typeface="Times New Roman" panose="02020603050405020304" pitchFamily="18" charset="0"/>
              </a:rPr>
              <a:t>Цель: развить умение правильно подбирать подарок, обосновывая свой выбор.</a:t>
            </a:r>
          </a:p>
          <a:p>
            <a:pPr marL="0" indent="0">
              <a:buNone/>
            </a:pPr>
            <a:r>
              <a:rPr lang="ru-RU" sz="2200" dirty="0">
                <a:latin typeface="Times New Roman" panose="02020603050405020304" pitchFamily="18" charset="0"/>
                <a:cs typeface="Times New Roman" panose="02020603050405020304" pitchFamily="18" charset="0"/>
              </a:rPr>
              <a:t>Материал: карточки - картинки  на которых изображены предметы-подарки</a:t>
            </a:r>
          </a:p>
          <a:p>
            <a:pPr marL="0" indent="0">
              <a:buNone/>
            </a:pPr>
            <a:r>
              <a:rPr lang="ru-RU" sz="2200" dirty="0">
                <a:latin typeface="Times New Roman" panose="02020603050405020304" pitchFamily="18" charset="0"/>
                <a:cs typeface="Times New Roman" panose="02020603050405020304" pitchFamily="18" charset="0"/>
              </a:rPr>
              <a:t>Содержание:  дети дарят подарки героям мультфильмов, сказок. (Буратино, </a:t>
            </a:r>
            <a:r>
              <a:rPr lang="ru-RU" sz="2200" dirty="0" err="1">
                <a:latin typeface="Times New Roman" panose="02020603050405020304" pitchFamily="18" charset="0"/>
                <a:cs typeface="Times New Roman" panose="02020603050405020304" pitchFamily="18" charset="0"/>
              </a:rPr>
              <a:t>Карлсон</a:t>
            </a:r>
            <a:r>
              <a:rPr lang="ru-RU" sz="2200" dirty="0">
                <a:latin typeface="Times New Roman" panose="02020603050405020304" pitchFamily="18" charset="0"/>
                <a:cs typeface="Times New Roman" panose="02020603050405020304" pitchFamily="18" charset="0"/>
              </a:rPr>
              <a:t>, Медведь из сказки «Маша и медведь»). Обсуждается, какой подарок практичнее и нужнее для каждого героя.</a:t>
            </a:r>
          </a:p>
          <a:p>
            <a:pPr marL="0" indent="0">
              <a:buNone/>
            </a:pPr>
            <a:r>
              <a:rPr lang="ru-RU" sz="2200" dirty="0">
                <a:latin typeface="Times New Roman" panose="02020603050405020304" pitchFamily="18" charset="0"/>
                <a:cs typeface="Times New Roman" panose="02020603050405020304" pitchFamily="18" charset="0"/>
              </a:rPr>
              <a:t>                                               </a:t>
            </a:r>
          </a:p>
        </p:txBody>
      </p:sp>
    </p:spTree>
    <p:extLst>
      <p:ext uri="{BB962C8B-B14F-4D97-AF65-F5344CB8AC3E}">
        <p14:creationId xmlns="" xmlns:p14="http://schemas.microsoft.com/office/powerpoint/2010/main" val="831270191"/>
      </p:ext>
    </p:extLst>
  </p:cSld>
  <p:clrMapOvr>
    <a:masterClrMapping/>
  </p:clrMapOvr>
  <mc:AlternateContent xmlns:mc="http://schemas.openxmlformats.org/markup-compatibility/2006">
    <mc:Choice xmlns=""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627652"/>
          </a:xfrm>
        </p:spPr>
        <p:txBody>
          <a:bodyPr>
            <a:normAutofit fontScale="90000"/>
          </a:bodyPr>
          <a:lstStyle/>
          <a:p>
            <a:pPr algn="ctr"/>
            <a:r>
              <a:rPr lang="ru-RU" i="1" dirty="0">
                <a:latin typeface="Times New Roman" panose="02020603050405020304" pitchFamily="18" charset="0"/>
                <a:cs typeface="Times New Roman" panose="02020603050405020304" pitchFamily="18" charset="0"/>
              </a:rPr>
              <a:t> </a:t>
            </a:r>
            <a:r>
              <a:rPr lang="ru-RU" b="1" dirty="0">
                <a:latin typeface="Times New Roman" panose="02020603050405020304" pitchFamily="18" charset="0"/>
                <a:cs typeface="Times New Roman" panose="02020603050405020304" pitchFamily="18" charset="0"/>
              </a:rPr>
              <a:t>Дидактические </a:t>
            </a:r>
            <a:r>
              <a:rPr lang="ru-RU" b="1" dirty="0" smtClean="0">
                <a:latin typeface="Times New Roman" panose="02020603050405020304" pitchFamily="18" charset="0"/>
                <a:cs typeface="Times New Roman" panose="02020603050405020304" pitchFamily="18" charset="0"/>
              </a:rPr>
              <a:t>игры</a:t>
            </a:r>
            <a:endParaRPr lang="ru-RU"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680753" y="992778"/>
            <a:ext cx="10284824" cy="5468981"/>
          </a:xfrm>
        </p:spPr>
        <p:txBody>
          <a:bodyPr>
            <a:normAutofit fontScale="92500" lnSpcReduction="20000"/>
          </a:bodyPr>
          <a:lstStyle/>
          <a:p>
            <a:pPr marL="0" indent="0" algn="ctr">
              <a:buNone/>
            </a:pPr>
            <a:r>
              <a:rPr lang="ru-RU" sz="2400" b="1" dirty="0" smtClean="0">
                <a:latin typeface="Times New Roman" panose="02020603050405020304" pitchFamily="18" charset="0"/>
                <a:cs typeface="Times New Roman" panose="02020603050405020304" pitchFamily="18" charset="0"/>
              </a:rPr>
              <a:t>«Хочу и надо»</a:t>
            </a:r>
          </a:p>
          <a:p>
            <a:pPr marL="0" indent="0">
              <a:buNone/>
            </a:pPr>
            <a:r>
              <a:rPr lang="ru-RU" sz="2400" dirty="0" smtClean="0">
                <a:latin typeface="Times New Roman" panose="02020603050405020304" pitchFamily="18" charset="0"/>
                <a:cs typeface="Times New Roman" panose="02020603050405020304" pitchFamily="18" charset="0"/>
              </a:rPr>
              <a:t>Цель</a:t>
            </a:r>
            <a:r>
              <a:rPr lang="ru-RU" sz="2400" dirty="0">
                <a:latin typeface="Times New Roman" panose="02020603050405020304" pitchFamily="18" charset="0"/>
                <a:cs typeface="Times New Roman" panose="02020603050405020304" pitchFamily="18" charset="0"/>
              </a:rPr>
              <a:t>: познакомить детей с многообразием потребностей и ограниченными возможностями. Научить определять разницу между «хочу» и «надо».</a:t>
            </a:r>
          </a:p>
          <a:p>
            <a:pPr marL="0" indent="0">
              <a:buNone/>
            </a:pPr>
            <a:r>
              <a:rPr lang="ru-RU" sz="2400" dirty="0">
                <a:latin typeface="Times New Roman" panose="02020603050405020304" pitchFamily="18" charset="0"/>
                <a:cs typeface="Times New Roman" panose="02020603050405020304" pitchFamily="18" charset="0"/>
              </a:rPr>
              <a:t>Материал: карточки, на которых изображены дом, одежда, продукты питания, вода, кошка, собака, велосипед, сладости, мороженое, автомобиль, кукла, компьютер, телевизор, цветы и т.п.; игровое поле.</a:t>
            </a:r>
          </a:p>
          <a:p>
            <a:pPr marL="0" indent="0">
              <a:buNone/>
            </a:pPr>
            <a:r>
              <a:rPr lang="ru-RU" sz="2400" dirty="0">
                <a:latin typeface="Times New Roman" panose="02020603050405020304" pitchFamily="18" charset="0"/>
                <a:cs typeface="Times New Roman" panose="02020603050405020304" pitchFamily="18" charset="0"/>
              </a:rPr>
              <a:t>Содержание: определить, к какому понятию — «хочу» или «надо», — относится изображенный на картонке предмет, и приклеить картинку на </a:t>
            </a:r>
            <a:r>
              <a:rPr lang="ru-RU" sz="2400" dirty="0" smtClean="0">
                <a:latin typeface="Times New Roman" panose="02020603050405020304" pitchFamily="18" charset="0"/>
                <a:cs typeface="Times New Roman" panose="02020603050405020304" pitchFamily="18" charset="0"/>
              </a:rPr>
              <a:t>соответствующее панно.</a:t>
            </a:r>
          </a:p>
          <a:p>
            <a:pPr marL="0" indent="0" algn="ctr">
              <a:buNone/>
            </a:pPr>
            <a:r>
              <a:rPr lang="ru-RU" sz="2400" b="1" dirty="0" smtClean="0">
                <a:latin typeface="Times New Roman" panose="02020603050405020304" pitchFamily="18" charset="0"/>
                <a:cs typeface="Times New Roman" panose="02020603050405020304" pitchFamily="18" charset="0"/>
              </a:rPr>
              <a:t>     «Сигнальщики» (товар или услуга)</a:t>
            </a:r>
          </a:p>
          <a:p>
            <a:pPr marL="0" indent="0">
              <a:buNone/>
            </a:pPr>
            <a:r>
              <a:rPr lang="ru-RU" sz="2400" dirty="0" smtClean="0">
                <a:latin typeface="Times New Roman" panose="02020603050405020304" pitchFamily="18" charset="0"/>
                <a:cs typeface="Times New Roman" panose="02020603050405020304" pitchFamily="18" charset="0"/>
              </a:rPr>
              <a:t>Цель</a:t>
            </a:r>
            <a:r>
              <a:rPr lang="ru-RU" sz="2400" dirty="0">
                <a:latin typeface="Times New Roman" panose="02020603050405020304" pitchFamily="18" charset="0"/>
                <a:cs typeface="Times New Roman" panose="02020603050405020304" pitchFamily="18" charset="0"/>
              </a:rPr>
              <a:t>: закреплять представления о содержании деятельности людей некоторых профессий, о результате их труда. Учить различать понятия «товар» и «услуга».</a:t>
            </a:r>
          </a:p>
          <a:p>
            <a:pPr marL="0" indent="0">
              <a:buNone/>
            </a:pPr>
            <a:r>
              <a:rPr lang="ru-RU" sz="2400" dirty="0">
                <a:latin typeface="Times New Roman" panose="02020603050405020304" pitchFamily="18" charset="0"/>
                <a:cs typeface="Times New Roman" panose="02020603050405020304" pitchFamily="18" charset="0"/>
              </a:rPr>
              <a:t>Материал: два цвета карточек: красные и синие.</a:t>
            </a:r>
          </a:p>
          <a:p>
            <a:pPr marL="0" indent="0">
              <a:buNone/>
            </a:pPr>
            <a:r>
              <a:rPr lang="ru-RU" sz="2400" dirty="0">
                <a:latin typeface="Times New Roman" panose="02020603050405020304" pitchFamily="18" charset="0"/>
                <a:cs typeface="Times New Roman" panose="02020603050405020304" pitchFamily="18" charset="0"/>
              </a:rPr>
              <a:t>Содержание: если воспитатель называет товар – поднимают красную карточку, а если услугу – синюю. </a:t>
            </a:r>
            <a:r>
              <a:rPr lang="ru-RU" sz="2400" dirty="0" smtClean="0">
                <a:latin typeface="Times New Roman" panose="02020603050405020304" pitchFamily="18" charset="0"/>
                <a:cs typeface="Times New Roman" panose="02020603050405020304" pitchFamily="18" charset="0"/>
              </a:rPr>
              <a:t>(Парикмахерская </a:t>
            </a:r>
            <a:r>
              <a:rPr lang="ru-RU" sz="2400" dirty="0">
                <a:latin typeface="Times New Roman" panose="02020603050405020304" pitchFamily="18" charset="0"/>
                <a:cs typeface="Times New Roman" panose="02020603050405020304" pitchFamily="18" charset="0"/>
              </a:rPr>
              <a:t>(стрижка, покраска) – услуга; одежда – товар; почта (пересылка писем, открыток, посылок, разноска газет и журналов)– услуга; кукла – товар; мастерская по ремонту (ремонт одежды, обуви, бытовой техники) – услуга; краски, карандаши – товар).</a:t>
            </a:r>
          </a:p>
          <a:p>
            <a:pPr marL="0" indent="0">
              <a:buNone/>
            </a:pP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2684576401"/>
      </p:ext>
    </p:extLst>
  </p:cSld>
  <p:clrMapOvr>
    <a:masterClrMapping/>
  </p:clrMapOvr>
  <mc:AlternateContent xmlns:mc="http://schemas.openxmlformats.org/markup-compatibility/2006">
    <mc:Choice xmlns=""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7206" y="278040"/>
            <a:ext cx="10515600" cy="923744"/>
          </a:xfrm>
        </p:spPr>
        <p:txBody>
          <a:bodyPr/>
          <a:lstStyle/>
          <a:p>
            <a:r>
              <a:rPr lang="ru-RU" b="1" dirty="0" smtClean="0">
                <a:latin typeface="Times New Roman" panose="02020603050405020304" pitchFamily="18" charset="0"/>
                <a:cs typeface="Times New Roman" panose="02020603050405020304" pitchFamily="18" charset="0"/>
              </a:rPr>
              <a:t>Эффективность</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733005" y="1149534"/>
            <a:ext cx="10040983" cy="5259976"/>
          </a:xfrm>
        </p:spPr>
        <p:txBody>
          <a:bodyPr>
            <a:normAutofit fontScale="85000" lnSpcReduction="20000"/>
          </a:bodyPr>
          <a:lstStyle/>
          <a:p>
            <a:pPr marL="0" indent="0">
              <a:buNone/>
            </a:pPr>
            <a:r>
              <a:rPr lang="ru-RU" b="1" dirty="0">
                <a:latin typeface="Times New Roman" panose="02020603050405020304" pitchFamily="18" charset="0"/>
                <a:cs typeface="Times New Roman" panose="02020603050405020304" pitchFamily="18" charset="0"/>
              </a:rPr>
              <a:t>Для детей:</a:t>
            </a:r>
          </a:p>
          <a:p>
            <a:pPr marL="0" indent="0">
              <a:buNone/>
            </a:pPr>
            <a:r>
              <a:rPr lang="ru-RU" dirty="0">
                <a:latin typeface="Times New Roman" panose="02020603050405020304" pitchFamily="18" charset="0"/>
                <a:cs typeface="Times New Roman" panose="02020603050405020304" pitchFamily="18" charset="0"/>
              </a:rPr>
              <a:t>- приобретение новых знаний социально-экономического характера;</a:t>
            </a:r>
          </a:p>
          <a:p>
            <a:pPr marL="0" indent="0">
              <a:buNone/>
            </a:pPr>
            <a:r>
              <a:rPr lang="ru-RU" dirty="0">
                <a:latin typeface="Times New Roman" panose="02020603050405020304" pitchFamily="18" charset="0"/>
                <a:cs typeface="Times New Roman" panose="02020603050405020304" pitchFamily="18" charset="0"/>
              </a:rPr>
              <a:t>- приобретение первичных навыков рационального распределения доходов </a:t>
            </a:r>
            <a:r>
              <a:rPr lang="ru-RU" dirty="0" smtClean="0">
                <a:latin typeface="Times New Roman" panose="02020603050405020304" pitchFamily="18" charset="0"/>
                <a:cs typeface="Times New Roman" panose="02020603050405020304" pitchFamily="18" charset="0"/>
              </a:rPr>
              <a:t>семьи;</a:t>
            </a:r>
            <a:endParaRPr lang="ru-RU" dirty="0">
              <a:latin typeface="Times New Roman" panose="02020603050405020304" pitchFamily="18" charset="0"/>
              <a:cs typeface="Times New Roman" panose="02020603050405020304" pitchFamily="18" charset="0"/>
            </a:endParaRPr>
          </a:p>
          <a:p>
            <a:pPr marL="0" indent="0">
              <a:buNone/>
            </a:pPr>
            <a:r>
              <a:rPr lang="ru-RU" dirty="0">
                <a:latin typeface="Times New Roman" panose="02020603050405020304" pitchFamily="18" charset="0"/>
                <a:cs typeface="Times New Roman" panose="02020603050405020304" pitchFamily="18" charset="0"/>
              </a:rPr>
              <a:t>- усвоение следующих вопросов: как сберегаются деньги, как научиться принимать правильные финансовые решения;</a:t>
            </a:r>
          </a:p>
          <a:p>
            <a:pPr marL="0" indent="0">
              <a:buNone/>
            </a:pPr>
            <a:r>
              <a:rPr lang="ru-RU" dirty="0">
                <a:latin typeface="Times New Roman" panose="02020603050405020304" pitchFamily="18" charset="0"/>
                <a:cs typeface="Times New Roman" panose="02020603050405020304" pitchFamily="18" charset="0"/>
              </a:rPr>
              <a:t>- получение навыков ответственного отношения к финансовым обязательствам;</a:t>
            </a:r>
          </a:p>
          <a:p>
            <a:pPr marL="0" indent="0">
              <a:buNone/>
            </a:pPr>
            <a:r>
              <a:rPr lang="ru-RU" dirty="0">
                <a:latin typeface="Times New Roman" panose="02020603050405020304" pitchFamily="18" charset="0"/>
                <a:cs typeface="Times New Roman" panose="02020603050405020304" pitchFamily="18" charset="0"/>
              </a:rPr>
              <a:t>- развитие внимания и воображения, способности искать и находить новые решения, новые подходы к рассмотрению предлагаемой ситуации;</a:t>
            </a:r>
          </a:p>
          <a:p>
            <a:pPr marL="0" indent="0">
              <a:buNone/>
            </a:pPr>
            <a:r>
              <a:rPr lang="ru-RU" dirty="0">
                <a:latin typeface="Times New Roman" panose="02020603050405020304" pitchFamily="18" charset="0"/>
                <a:cs typeface="Times New Roman" panose="02020603050405020304" pitchFamily="18" charset="0"/>
              </a:rPr>
              <a:t>- развитие мышления через умение анализировать, сравнивать, синтезировать, обобщать, выделять главное, доказывать, опровергать;</a:t>
            </a:r>
          </a:p>
          <a:p>
            <a:pPr marL="0" indent="0">
              <a:buNone/>
            </a:pPr>
            <a:r>
              <a:rPr lang="ru-RU" dirty="0">
                <a:latin typeface="Times New Roman" panose="02020603050405020304" pitchFamily="18" charset="0"/>
                <a:cs typeface="Times New Roman" panose="02020603050405020304" pitchFamily="18" charset="0"/>
              </a:rPr>
              <a:t>- развитие навыков сотрудничества со взрослыми и сверстниками;</a:t>
            </a:r>
          </a:p>
          <a:p>
            <a:pPr marL="0" indent="0">
              <a:buNone/>
            </a:pPr>
            <a:r>
              <a:rPr lang="ru-RU" dirty="0">
                <a:latin typeface="Times New Roman" panose="02020603050405020304" pitchFamily="18" charset="0"/>
                <a:cs typeface="Times New Roman" panose="02020603050405020304" pitchFamily="18" charset="0"/>
              </a:rPr>
              <a:t>- развитие самостоятельности и личной ответственности за свои поступки; </a:t>
            </a:r>
          </a:p>
          <a:p>
            <a:pPr marL="0" indent="0">
              <a:buNone/>
            </a:pPr>
            <a:r>
              <a:rPr lang="ru-RU" dirty="0">
                <a:latin typeface="Times New Roman" panose="02020603050405020304" pitchFamily="18" charset="0"/>
                <a:cs typeface="Times New Roman" panose="02020603050405020304" pitchFamily="18" charset="0"/>
              </a:rPr>
              <a:t>- осознавать и соизмерять свои потребности и возможности.</a:t>
            </a:r>
          </a:p>
          <a:p>
            <a:pPr marL="0" indent="0">
              <a:buNone/>
            </a:pP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79846869"/>
      </p:ext>
    </p:extLst>
  </p:cSld>
  <p:clrMapOvr>
    <a:masterClrMapping/>
  </p:clrMapOvr>
  <mc:AlternateContent xmlns:mc="http://schemas.openxmlformats.org/markup-compatibility/2006">
    <mc:Choice xmlns=""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7206" y="278040"/>
            <a:ext cx="10515600" cy="923744"/>
          </a:xfrm>
        </p:spPr>
        <p:txBody>
          <a:bodyPr/>
          <a:lstStyle/>
          <a:p>
            <a:r>
              <a:rPr lang="ru-RU" b="1" dirty="0" smtClean="0">
                <a:latin typeface="Times New Roman" panose="02020603050405020304" pitchFamily="18" charset="0"/>
                <a:cs typeface="Times New Roman" panose="02020603050405020304" pitchFamily="18" charset="0"/>
              </a:rPr>
              <a:t>Эффективность</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733005" y="1149534"/>
            <a:ext cx="10040983" cy="5259976"/>
          </a:xfrm>
        </p:spPr>
        <p:txBody>
          <a:bodyPr>
            <a:normAutofit/>
          </a:bodyPr>
          <a:lstStyle/>
          <a:p>
            <a:pPr marL="0" indent="0">
              <a:buNone/>
            </a:pPr>
            <a:r>
              <a:rPr lang="ru-RU" sz="2400" b="1" dirty="0">
                <a:latin typeface="Times New Roman" panose="02020603050405020304" pitchFamily="18" charset="0"/>
                <a:cs typeface="Times New Roman" panose="02020603050405020304" pitchFamily="18" charset="0"/>
              </a:rPr>
              <a:t>Для родителей:</a:t>
            </a:r>
          </a:p>
          <a:p>
            <a:pPr marL="0" indent="0">
              <a:buNone/>
            </a:pPr>
            <a:r>
              <a:rPr lang="ru-RU" sz="2400" dirty="0" smtClean="0">
                <a:latin typeface="Times New Roman" panose="02020603050405020304" pitchFamily="18" charset="0"/>
                <a:cs typeface="Times New Roman" panose="02020603050405020304" pitchFamily="18" charset="0"/>
              </a:rPr>
              <a:t>- участие </a:t>
            </a:r>
            <a:r>
              <a:rPr lang="ru-RU" sz="2400" dirty="0">
                <a:latin typeface="Times New Roman" panose="02020603050405020304" pitchFamily="18" charset="0"/>
                <a:cs typeface="Times New Roman" panose="02020603050405020304" pitchFamily="18" charset="0"/>
              </a:rPr>
              <a:t>родителей в совместной продуктивной </a:t>
            </a:r>
            <a:r>
              <a:rPr lang="ru-RU" sz="2400" dirty="0" smtClean="0">
                <a:latin typeface="Times New Roman" panose="02020603050405020304" pitchFamily="18" charset="0"/>
                <a:cs typeface="Times New Roman" panose="02020603050405020304" pitchFamily="18" charset="0"/>
              </a:rPr>
              <a:t>деятельности;</a:t>
            </a:r>
            <a:endParaRPr lang="ru-RU" sz="2400" dirty="0">
              <a:latin typeface="Times New Roman" panose="02020603050405020304" pitchFamily="18" charset="0"/>
              <a:cs typeface="Times New Roman" panose="02020603050405020304" pitchFamily="18" charset="0"/>
            </a:endParaRPr>
          </a:p>
          <a:p>
            <a:pPr marL="0" indent="0">
              <a:buNone/>
            </a:pPr>
            <a:r>
              <a:rPr lang="ru-RU" sz="2400" dirty="0" smtClean="0">
                <a:latin typeface="Times New Roman" panose="02020603050405020304" pitchFamily="18" charset="0"/>
                <a:cs typeface="Times New Roman" panose="02020603050405020304" pitchFamily="18" charset="0"/>
              </a:rPr>
              <a:t>- повышение </a:t>
            </a:r>
            <a:r>
              <a:rPr lang="ru-RU" sz="2400" dirty="0">
                <a:latin typeface="Times New Roman" panose="02020603050405020304" pitchFamily="18" charset="0"/>
                <a:cs typeface="Times New Roman" panose="02020603050405020304" pitchFamily="18" charset="0"/>
              </a:rPr>
              <a:t>педагогической культуры родителей в проблеме взаимодействия с детьми по экономическим вопросам.</a:t>
            </a:r>
          </a:p>
          <a:p>
            <a:pPr marL="0" indent="0">
              <a:buNone/>
            </a:pPr>
            <a:r>
              <a:rPr lang="ru-RU" sz="2400" b="1" dirty="0">
                <a:latin typeface="Times New Roman" panose="02020603050405020304" pitchFamily="18" charset="0"/>
                <a:cs typeface="Times New Roman" panose="02020603050405020304" pitchFamily="18" charset="0"/>
              </a:rPr>
              <a:t>Для педагогов:</a:t>
            </a:r>
          </a:p>
          <a:p>
            <a:pPr marL="0" indent="0">
              <a:buNone/>
            </a:pPr>
            <a:r>
              <a:rPr lang="ru-RU" sz="2400" dirty="0" smtClean="0">
                <a:latin typeface="Times New Roman" panose="02020603050405020304" pitchFamily="18" charset="0"/>
                <a:cs typeface="Times New Roman" panose="02020603050405020304" pitchFamily="18" charset="0"/>
              </a:rPr>
              <a:t>- повышение </a:t>
            </a:r>
            <a:r>
              <a:rPr lang="ru-RU" sz="2400" dirty="0">
                <a:latin typeface="Times New Roman" panose="02020603050405020304" pitchFamily="18" charset="0"/>
                <a:cs typeface="Times New Roman" panose="02020603050405020304" pitchFamily="18" charset="0"/>
              </a:rPr>
              <a:t>квалификации в вопросах формирования и развития финансовой грамотности у </a:t>
            </a:r>
            <a:r>
              <a:rPr lang="ru-RU" sz="2400" dirty="0" smtClean="0">
                <a:latin typeface="Times New Roman" panose="02020603050405020304" pitchFamily="18" charset="0"/>
                <a:cs typeface="Times New Roman" panose="02020603050405020304" pitchFamily="18" charset="0"/>
              </a:rPr>
              <a:t>дошкольников;</a:t>
            </a:r>
            <a:endParaRPr lang="ru-RU" sz="2400" dirty="0">
              <a:latin typeface="Times New Roman" panose="02020603050405020304" pitchFamily="18" charset="0"/>
              <a:cs typeface="Times New Roman" panose="02020603050405020304" pitchFamily="18" charset="0"/>
            </a:endParaRPr>
          </a:p>
          <a:p>
            <a:pPr marL="0" indent="0">
              <a:buNone/>
            </a:pPr>
            <a:r>
              <a:rPr lang="ru-RU" sz="2400" dirty="0" smtClean="0">
                <a:latin typeface="Times New Roman" panose="02020603050405020304" pitchFamily="18" charset="0"/>
                <a:cs typeface="Times New Roman" panose="02020603050405020304" pitchFamily="18" charset="0"/>
              </a:rPr>
              <a:t>- повышение </a:t>
            </a:r>
            <a:r>
              <a:rPr lang="ru-RU" sz="2400" dirty="0">
                <a:latin typeface="Times New Roman" panose="02020603050405020304" pitchFamily="18" charset="0"/>
                <a:cs typeface="Times New Roman" panose="02020603050405020304" pitchFamily="18" charset="0"/>
              </a:rPr>
              <a:t>уровня взаимодействия в педагогическом коллективе.</a:t>
            </a:r>
          </a:p>
          <a:p>
            <a:pPr marL="0" indent="0">
              <a:buNone/>
            </a:pP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2326745329"/>
      </p:ext>
    </p:extLst>
  </p:cSld>
  <p:clrMapOvr>
    <a:masterClrMapping/>
  </p:clrMapOvr>
  <mc:AlternateContent xmlns:mc="http://schemas.openxmlformats.org/markup-compatibility/2006">
    <mc:Choice xmlns=""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0823" y="2307136"/>
            <a:ext cx="9681754" cy="1325563"/>
          </a:xfrm>
        </p:spPr>
        <p:txBody>
          <a:bodyPr>
            <a:normAutofit/>
          </a:bodyPr>
          <a:lstStyle/>
          <a:p>
            <a:pPr algn="ctr"/>
            <a:r>
              <a:rPr lang="ru-RU" sz="6000" dirty="0" smtClean="0">
                <a:latin typeface="Times New Roman" panose="02020603050405020304" pitchFamily="18" charset="0"/>
                <a:cs typeface="Times New Roman" panose="02020603050405020304" pitchFamily="18" charset="0"/>
              </a:rPr>
              <a:t>Спасибо за внимание!</a:t>
            </a:r>
            <a:endParaRPr lang="ru-RU" sz="6000" dirty="0">
              <a:latin typeface="Times New Roman" panose="02020603050405020304" pitchFamily="18" charset="0"/>
              <a:cs typeface="Times New Roman" panose="02020603050405020304" pitchFamily="18" charset="0"/>
            </a:endParaRPr>
          </a:p>
        </p:txBody>
      </p:sp>
      <p:pic>
        <p:nvPicPr>
          <p:cNvPr id="6148" name="Picture 4" descr="https://kartinkin.net/uploads/posts/2022-02/1645136931_30-kartinkin-net-p-finansovaya-gramotnost-kartinki-36.png"/>
          <p:cNvPicPr>
            <a:picLocks noChangeAspect="1" noChangeArrowheads="1"/>
          </p:cNvPicPr>
          <p:nvPr/>
        </p:nvPicPr>
        <p:blipFill rotWithShape="1">
          <a:blip r:embed="rId2">
            <a:extLst>
              <a:ext uri="{BEBA8EAE-BF5A-486C-A8C5-ECC9F3942E4B}">
                <a14:imgProps xmlns="" xmlns:a14="http://schemas.microsoft.com/office/drawing/2010/main">
                  <a14:imgLayer r:embed="rId3">
                    <a14:imgEffect>
                      <a14:backgroundRemoval t="10000" b="90000" l="55490" r="95054">
                        <a14:foregroundMark x1="80666" y1="18163" x2="80601" y2="48121"/>
                        <a14:foregroundMark x1="68060" y1="56367" x2="68060" y2="56367"/>
                        <a14:foregroundMark x1="78576" y1="53027" x2="78576" y2="53027"/>
                        <a14:foregroundMark x1="70934" y1="45616" x2="72306" y2="59708"/>
                        <a14:foregroundMark x1="72698" y1="46242" x2="73351" y2="49687"/>
                        <a14:foregroundMark x1="79817" y1="77035" x2="79817" y2="77975"/>
                        <a14:foregroundMark x1="83801" y1="77035" x2="83736" y2="79123"/>
                      </a14:backgroundRemoval>
                    </a14:imgEffect>
                  </a14:imgLayer>
                </a14:imgProps>
              </a:ext>
              <a:ext uri="{28A0092B-C50C-407E-A947-70E740481C1C}">
                <a14:useLocalDpi xmlns="" xmlns:a14="http://schemas.microsoft.com/office/drawing/2010/main" val="0"/>
              </a:ext>
            </a:extLst>
          </a:blip>
          <a:srcRect l="50544"/>
          <a:stretch/>
        </p:blipFill>
        <p:spPr bwMode="auto">
          <a:xfrm>
            <a:off x="7916091" y="727062"/>
            <a:ext cx="5129979" cy="649054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05171890"/>
      </p:ext>
    </p:extLst>
  </p:cSld>
  <p:clrMapOvr>
    <a:masterClrMapping/>
  </p:clrMapOvr>
  <mc:AlternateContent xmlns:mc="http://schemas.openxmlformats.org/markup-compatibility/2006">
    <mc:Choice xmlns=""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97576" y="365125"/>
            <a:ext cx="10056223" cy="1325563"/>
          </a:xfrm>
        </p:spPr>
        <p:txBody>
          <a:bodyPr>
            <a:normAutofit fontScale="90000"/>
          </a:bodyPr>
          <a:lstStyle/>
          <a:p>
            <a:r>
              <a:rPr lang="ru-RU" sz="3600" b="1" dirty="0">
                <a:latin typeface="Times New Roman" panose="02020603050405020304" pitchFamily="18" charset="0"/>
                <a:cs typeface="Times New Roman" panose="02020603050405020304" pitchFamily="18" charset="0"/>
              </a:rPr>
              <a:t>Тема  мастер-класса: «Формирование финансовой грамотности у детей дошкольного возраста».</a:t>
            </a:r>
          </a:p>
        </p:txBody>
      </p:sp>
      <p:pic>
        <p:nvPicPr>
          <p:cNvPr id="4" name="Рисунок 3"/>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560320" y="1690688"/>
            <a:ext cx="7352528" cy="4937080"/>
          </a:xfrm>
          <a:prstGeom prst="rect">
            <a:avLst/>
          </a:prstGeom>
          <a:ln>
            <a:noFill/>
          </a:ln>
          <a:effectLst>
            <a:softEdge rad="112500"/>
          </a:effectLst>
        </p:spPr>
      </p:pic>
    </p:spTree>
    <p:extLst>
      <p:ext uri="{BB962C8B-B14F-4D97-AF65-F5344CB8AC3E}">
        <p14:creationId xmlns="" xmlns:p14="http://schemas.microsoft.com/office/powerpoint/2010/main" val="2503854129"/>
      </p:ext>
    </p:extLst>
  </p:cSld>
  <p:clrMapOvr>
    <a:masterClrMapping/>
  </p:clrMapOvr>
  <mc:AlternateContent xmlns:mc="http://schemas.openxmlformats.org/markup-compatibility/2006">
    <mc:Choice xmlns=""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430256" y="461685"/>
            <a:ext cx="9986682" cy="5323523"/>
          </a:xfrm>
        </p:spPr>
        <p:txBody>
          <a:bodyPr>
            <a:noAutofit/>
          </a:bodyPr>
          <a:lstStyle/>
          <a:p>
            <a:pPr marL="0" indent="457200" algn="just">
              <a:buNone/>
            </a:pPr>
            <a:r>
              <a:rPr lang="ru-RU" sz="2400" dirty="0">
                <a:latin typeface="Times New Roman" panose="02020603050405020304" pitchFamily="18" charset="0"/>
                <a:cs typeface="Times New Roman" panose="02020603050405020304" pitchFamily="18" charset="0"/>
              </a:rPr>
              <a:t>«Нажить много денег - храбрость; сохранить их - мудрость,                                                      а умело расходовать – искусство».  </a:t>
            </a:r>
          </a:p>
          <a:p>
            <a:pPr marL="0" indent="457200" algn="r">
              <a:buNone/>
            </a:pPr>
            <a:r>
              <a:rPr lang="ru-RU" sz="2400" dirty="0">
                <a:latin typeface="Times New Roman" panose="02020603050405020304" pitchFamily="18" charset="0"/>
                <a:cs typeface="Times New Roman" panose="02020603050405020304" pitchFamily="18" charset="0"/>
              </a:rPr>
              <a:t> Бертольд </a:t>
            </a:r>
            <a:r>
              <a:rPr lang="ru-RU" sz="2400" dirty="0" smtClean="0">
                <a:latin typeface="Times New Roman" panose="02020603050405020304" pitchFamily="18" charset="0"/>
                <a:cs typeface="Times New Roman" panose="02020603050405020304" pitchFamily="18" charset="0"/>
              </a:rPr>
              <a:t>Авербах</a:t>
            </a:r>
            <a:endParaRPr lang="ru-RU" sz="2400" dirty="0">
              <a:latin typeface="Times New Roman" panose="02020603050405020304" pitchFamily="18" charset="0"/>
              <a:cs typeface="Times New Roman" panose="02020603050405020304" pitchFamily="18" charset="0"/>
            </a:endParaRPr>
          </a:p>
          <a:p>
            <a:pPr marL="0" indent="457200" algn="just">
              <a:buNone/>
            </a:pPr>
            <a:r>
              <a:rPr lang="ru-RU" sz="2400" dirty="0">
                <a:latin typeface="Times New Roman" panose="02020603050405020304" pitchFamily="18" charset="0"/>
                <a:cs typeface="Times New Roman" panose="02020603050405020304" pitchFamily="18" charset="0"/>
              </a:rPr>
              <a:t>«Финансовая грамотность становится навыком, необходимым для каждого человека в двадцать первом веке. Поэтому разработка и внедрение стратегий финансового образования населения является важным направлением государственной политики во многих странах «Группы двадцати», включая Россию» </a:t>
            </a:r>
          </a:p>
          <a:p>
            <a:pPr marL="0" indent="457200" algn="r">
              <a:buNone/>
            </a:pPr>
            <a:r>
              <a:rPr lang="ru-RU" sz="2400" dirty="0">
                <a:latin typeface="Times New Roman" panose="02020603050405020304" pitchFamily="18" charset="0"/>
                <a:cs typeface="Times New Roman" panose="02020603050405020304" pitchFamily="18" charset="0"/>
              </a:rPr>
              <a:t>Антон Германович </a:t>
            </a:r>
            <a:r>
              <a:rPr lang="ru-RU" sz="2400" dirty="0" err="1">
                <a:latin typeface="Times New Roman" panose="02020603050405020304" pitchFamily="18" charset="0"/>
                <a:cs typeface="Times New Roman" panose="02020603050405020304" pitchFamily="18" charset="0"/>
              </a:rPr>
              <a:t>Силуанов</a:t>
            </a:r>
            <a:endParaRPr lang="ru-RU" sz="2400" dirty="0">
              <a:latin typeface="Times New Roman" panose="02020603050405020304" pitchFamily="18" charset="0"/>
              <a:cs typeface="Times New Roman" panose="02020603050405020304" pitchFamily="18" charset="0"/>
            </a:endParaRPr>
          </a:p>
          <a:p>
            <a:pPr marL="0" indent="457200" algn="r">
              <a:buNone/>
            </a:pPr>
            <a:r>
              <a:rPr lang="ru-RU" sz="2400" dirty="0">
                <a:latin typeface="Times New Roman" panose="02020603050405020304" pitchFamily="18" charset="0"/>
                <a:cs typeface="Times New Roman" panose="02020603050405020304" pitchFamily="18" charset="0"/>
              </a:rPr>
              <a:t>министр финансов РФ</a:t>
            </a:r>
          </a:p>
          <a:p>
            <a:pPr marL="0" indent="0">
              <a:buNone/>
            </a:pPr>
            <a:endParaRPr lang="ru-RU" sz="2400" dirty="0">
              <a:latin typeface="Times New Roman" panose="02020603050405020304" pitchFamily="18" charset="0"/>
              <a:cs typeface="Times New Roman" panose="02020603050405020304" pitchFamily="18" charset="0"/>
            </a:endParaRPr>
          </a:p>
        </p:txBody>
      </p:sp>
      <p:pic>
        <p:nvPicPr>
          <p:cNvPr id="10248" name="Picture 8" descr="https://s1.stc.all.kpcdn.net/putevoditel/projectid_406014/images/tild6537-6363-4832-b731-663830653463__2458319ebbk.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1882588" y="3515718"/>
            <a:ext cx="5520777" cy="3229569"/>
          </a:xfrm>
          <a:prstGeom prst="rect">
            <a:avLst/>
          </a:prstGeom>
          <a:ln>
            <a:noFill/>
          </a:ln>
          <a:effectLst>
            <a:softEdge rad="112500"/>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555427682"/>
      </p:ext>
    </p:extLst>
  </p:cSld>
  <p:clrMapOvr>
    <a:masterClrMapping/>
  </p:clrMapOvr>
  <mc:AlternateContent xmlns:mc="http://schemas.openxmlformats.org/markup-compatibility/2006">
    <mc:Choice xmlns=""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51708" y="0"/>
            <a:ext cx="10515600" cy="819240"/>
          </a:xfrm>
        </p:spPr>
        <p:txBody>
          <a:bodyPr>
            <a:normAutofit/>
          </a:bodyPr>
          <a:lstStyle/>
          <a:p>
            <a:pPr algn="ctr"/>
            <a:r>
              <a:rPr lang="ru-RU" b="1" dirty="0" smtClean="0">
                <a:latin typeface="Times New Roman" panose="02020603050405020304" pitchFamily="18" charset="0"/>
                <a:cs typeface="Times New Roman" panose="02020603050405020304" pitchFamily="18" charset="0"/>
              </a:rPr>
              <a:t>Актуальность</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593669" y="819240"/>
            <a:ext cx="10241280" cy="5912485"/>
          </a:xfrm>
        </p:spPr>
        <p:txBody>
          <a:bodyPr>
            <a:noAutofit/>
          </a:bodyPr>
          <a:lstStyle/>
          <a:p>
            <a:pPr marL="0" indent="457200" algn="just">
              <a:buNone/>
            </a:pPr>
            <a:r>
              <a:rPr lang="ru-RU" sz="2000" dirty="0">
                <a:latin typeface="Times New Roman" panose="02020603050405020304" pitchFamily="18" charset="0"/>
                <a:cs typeface="Times New Roman" panose="02020603050405020304" pitchFamily="18" charset="0"/>
              </a:rPr>
              <a:t>Проблема низкой </a:t>
            </a:r>
            <a:r>
              <a:rPr lang="ru-RU" sz="2000" b="1" dirty="0">
                <a:latin typeface="Times New Roman" panose="02020603050405020304" pitchFamily="18" charset="0"/>
                <a:cs typeface="Times New Roman" panose="02020603050405020304" pitchFamily="18" charset="0"/>
              </a:rPr>
              <a:t>финансовой грамотности</a:t>
            </a:r>
            <a:r>
              <a:rPr lang="ru-RU" sz="2000" dirty="0">
                <a:latin typeface="Times New Roman" panose="02020603050405020304" pitchFamily="18" charset="0"/>
                <a:cs typeface="Times New Roman" panose="02020603050405020304" pitchFamily="18" charset="0"/>
              </a:rPr>
              <a:t> в стране диктует необходимость интенсивной просветительской работы по </a:t>
            </a:r>
            <a:r>
              <a:rPr lang="ru-RU" sz="2000" b="1" dirty="0">
                <a:latin typeface="Times New Roman" panose="02020603050405020304" pitchFamily="18" charset="0"/>
                <a:cs typeface="Times New Roman" panose="02020603050405020304" pitchFamily="18" charset="0"/>
              </a:rPr>
              <a:t>формированию</a:t>
            </a:r>
            <a:r>
              <a:rPr lang="ru-RU" sz="2000" dirty="0">
                <a:latin typeface="Times New Roman" panose="02020603050405020304" pitchFamily="18" charset="0"/>
                <a:cs typeface="Times New Roman" panose="02020603050405020304" pitchFamily="18" charset="0"/>
              </a:rPr>
              <a:t> у населения экономического сознания, культуры сбережения.                                                      </a:t>
            </a:r>
          </a:p>
          <a:p>
            <a:pPr marL="0" indent="457200" algn="just">
              <a:buNone/>
            </a:pPr>
            <a:r>
              <a:rPr lang="ru-RU" sz="2000" dirty="0">
                <a:latin typeface="Times New Roman" panose="02020603050405020304" pitchFamily="18" charset="0"/>
                <a:cs typeface="Times New Roman" panose="02020603050405020304" pitchFamily="18" charset="0"/>
              </a:rPr>
              <a:t>Эта работа должна начинаться в детском саду – первом звене системы непрерывного образования. В этот период закладывается позитивное отношение к </a:t>
            </a:r>
            <a:r>
              <a:rPr lang="ru-RU" sz="2000" i="1" dirty="0">
                <a:latin typeface="Times New Roman" panose="02020603050405020304" pitchFamily="18" charset="0"/>
                <a:cs typeface="Times New Roman" panose="02020603050405020304" pitchFamily="18" charset="0"/>
              </a:rPr>
              <a:t>«рукотворному миру»</a:t>
            </a:r>
            <a:r>
              <a:rPr lang="ru-RU" sz="2000" dirty="0">
                <a:latin typeface="Times New Roman" panose="02020603050405020304" pitchFamily="18" charset="0"/>
                <a:cs typeface="Times New Roman" panose="02020603050405020304" pitchFamily="18" charset="0"/>
              </a:rPr>
              <a:t>, к себе и к окружающим людям.                                                      </a:t>
            </a:r>
          </a:p>
          <a:p>
            <a:pPr marL="0" indent="457200" algn="just">
              <a:buNone/>
            </a:pPr>
            <a:r>
              <a:rPr lang="ru-RU" sz="2000" dirty="0">
                <a:latin typeface="Times New Roman" panose="02020603050405020304" pitchFamily="18" charset="0"/>
                <a:cs typeface="Times New Roman" panose="02020603050405020304" pitchFamily="18" charset="0"/>
              </a:rPr>
              <a:t>К сожалению, </a:t>
            </a:r>
            <a:r>
              <a:rPr lang="ru-RU" sz="2000" b="1" dirty="0">
                <a:latin typeface="Times New Roman" panose="02020603050405020304" pitchFamily="18" charset="0"/>
                <a:cs typeface="Times New Roman" panose="02020603050405020304" pitchFamily="18" charset="0"/>
              </a:rPr>
              <a:t>финансовой грамотности</a:t>
            </a:r>
            <a:r>
              <a:rPr lang="ru-RU" sz="2000" dirty="0">
                <a:latin typeface="Times New Roman" panose="02020603050405020304" pitchFamily="18" charset="0"/>
                <a:cs typeface="Times New Roman" panose="02020603050405020304" pitchFamily="18" charset="0"/>
              </a:rPr>
              <a:t> почти не обучают в детских садах. А </a:t>
            </a:r>
            <a:r>
              <a:rPr lang="ru-RU" sz="2000" b="1" dirty="0">
                <a:latin typeface="Times New Roman" panose="02020603050405020304" pitchFamily="18" charset="0"/>
                <a:cs typeface="Times New Roman" panose="02020603050405020304" pitchFamily="18" charset="0"/>
              </a:rPr>
              <a:t>грамотное</a:t>
            </a:r>
            <a:r>
              <a:rPr lang="ru-RU" sz="2000" dirty="0">
                <a:latin typeface="Times New Roman" panose="02020603050405020304" pitchFamily="18" charset="0"/>
                <a:cs typeface="Times New Roman" panose="02020603050405020304" pitchFamily="18" charset="0"/>
              </a:rPr>
              <a:t> отношение к собственным деньгам и опыт пользования </a:t>
            </a:r>
            <a:r>
              <a:rPr lang="ru-RU" sz="2000" b="1" dirty="0">
                <a:latin typeface="Times New Roman" panose="02020603050405020304" pitchFamily="18" charset="0"/>
                <a:cs typeface="Times New Roman" panose="02020603050405020304" pitchFamily="18" charset="0"/>
              </a:rPr>
              <a:t>финансовыми</a:t>
            </a:r>
            <a:r>
              <a:rPr lang="ru-RU" sz="2000" dirty="0">
                <a:latin typeface="Times New Roman" panose="02020603050405020304" pitchFamily="18" charset="0"/>
                <a:cs typeface="Times New Roman" panose="02020603050405020304" pitchFamily="18" charset="0"/>
              </a:rPr>
              <a:t> продуктами в раннем возрасте открывает хорошие возможности и способствует </a:t>
            </a:r>
            <a:r>
              <a:rPr lang="ru-RU" sz="2000" b="1" dirty="0">
                <a:latin typeface="Times New Roman" panose="02020603050405020304" pitchFamily="18" charset="0"/>
                <a:cs typeface="Times New Roman" panose="02020603050405020304" pitchFamily="18" charset="0"/>
              </a:rPr>
              <a:t>финансовому благополучию детей</a:t>
            </a:r>
            <a:r>
              <a:rPr lang="ru-RU" sz="2000" dirty="0">
                <a:latin typeface="Times New Roman" panose="02020603050405020304" pitchFamily="18" charset="0"/>
                <a:cs typeface="Times New Roman" panose="02020603050405020304" pitchFamily="18" charset="0"/>
              </a:rPr>
              <a:t>, когда они вырастают. Современные дети участвуют в покупках в магазине, в 4-7 лет детям могут разрешить иметь карманные деньги. При этом многие родители жалуются на то, что дети не знают цену деньгам, ждут дорогих подарков или не ценят новые игрушки, и родители ищут помощи педагогов в решении этих </a:t>
            </a:r>
            <a:r>
              <a:rPr lang="ru-RU" sz="2000" dirty="0" smtClean="0">
                <a:latin typeface="Times New Roman" panose="02020603050405020304" pitchFamily="18" charset="0"/>
                <a:cs typeface="Times New Roman" panose="02020603050405020304" pitchFamily="18" charset="0"/>
              </a:rPr>
              <a:t>проблем. Поэтому </a:t>
            </a:r>
            <a:r>
              <a:rPr lang="ru-RU" sz="2000" dirty="0">
                <a:latin typeface="Times New Roman" panose="02020603050405020304" pitchFamily="18" charset="0"/>
                <a:cs typeface="Times New Roman" panose="02020603050405020304" pitchFamily="18" charset="0"/>
              </a:rPr>
              <a:t>столь важным является организация работы с детьми по формированию экономической грамотности. Необходимо помочь детям дошкольного возраста сформировать представления об экономических понятиях: </a:t>
            </a:r>
            <a:r>
              <a:rPr lang="ru-RU" sz="2000" b="1" i="1" dirty="0">
                <a:latin typeface="Times New Roman" panose="02020603050405020304" pitchFamily="18" charset="0"/>
                <a:cs typeface="Times New Roman" panose="02020603050405020304" pitchFamily="18" charset="0"/>
              </a:rPr>
              <a:t>экономика</a:t>
            </a:r>
            <a:r>
              <a:rPr lang="ru-RU" sz="2000" i="1" dirty="0">
                <a:latin typeface="Times New Roman" panose="02020603050405020304" pitchFamily="18" charset="0"/>
                <a:cs typeface="Times New Roman" panose="02020603050405020304" pitchFamily="18" charset="0"/>
              </a:rPr>
              <a:t>, </a:t>
            </a:r>
            <a:r>
              <a:rPr lang="ru-RU" sz="2000" b="1" i="1" dirty="0">
                <a:latin typeface="Times New Roman" panose="02020603050405020304" pitchFamily="18" charset="0"/>
                <a:cs typeface="Times New Roman" panose="02020603050405020304" pitchFamily="18" charset="0"/>
              </a:rPr>
              <a:t>потребности</a:t>
            </a:r>
            <a:r>
              <a:rPr lang="ru-RU" sz="2000" i="1" dirty="0">
                <a:latin typeface="Times New Roman" panose="02020603050405020304" pitchFamily="18" charset="0"/>
                <a:cs typeface="Times New Roman" panose="02020603050405020304" pitchFamily="18" charset="0"/>
              </a:rPr>
              <a:t>, </a:t>
            </a:r>
            <a:r>
              <a:rPr lang="ru-RU" sz="2000" b="1" i="1" dirty="0">
                <a:latin typeface="Times New Roman" panose="02020603050405020304" pitchFamily="18" charset="0"/>
                <a:cs typeface="Times New Roman" panose="02020603050405020304" pitchFamily="18" charset="0"/>
              </a:rPr>
              <a:t>нормы жизни</a:t>
            </a:r>
            <a:r>
              <a:rPr lang="ru-RU" sz="2000" i="1" dirty="0">
                <a:latin typeface="Times New Roman" panose="02020603050405020304" pitchFamily="18" charset="0"/>
                <a:cs typeface="Times New Roman" panose="02020603050405020304" pitchFamily="18" charset="0"/>
              </a:rPr>
              <a:t>, </a:t>
            </a:r>
            <a:r>
              <a:rPr lang="ru-RU" sz="2000" b="1" i="1" dirty="0">
                <a:latin typeface="Times New Roman" panose="02020603050405020304" pitchFamily="18" charset="0"/>
                <a:cs typeface="Times New Roman" panose="02020603050405020304" pitchFamily="18" charset="0"/>
              </a:rPr>
              <a:t>деньги</a:t>
            </a:r>
            <a:r>
              <a:rPr lang="ru-RU" sz="2000" i="1" dirty="0">
                <a:latin typeface="Times New Roman" panose="02020603050405020304" pitchFamily="18" charset="0"/>
                <a:cs typeface="Times New Roman" panose="02020603050405020304" pitchFamily="18" charset="0"/>
              </a:rPr>
              <a:t>, </a:t>
            </a:r>
            <a:r>
              <a:rPr lang="ru-RU" sz="2000" b="1" i="1" dirty="0">
                <a:latin typeface="Times New Roman" panose="02020603050405020304" pitchFamily="18" charset="0"/>
                <a:cs typeface="Times New Roman" panose="02020603050405020304" pitchFamily="18" charset="0"/>
              </a:rPr>
              <a:t>товар</a:t>
            </a:r>
            <a:r>
              <a:rPr lang="ru-RU" sz="2000" i="1" dirty="0">
                <a:latin typeface="Times New Roman" panose="02020603050405020304" pitchFamily="18" charset="0"/>
                <a:cs typeface="Times New Roman" panose="02020603050405020304" pitchFamily="18" charset="0"/>
              </a:rPr>
              <a:t>, </a:t>
            </a:r>
            <a:r>
              <a:rPr lang="ru-RU" sz="2000" b="1" i="1" dirty="0">
                <a:latin typeface="Times New Roman" panose="02020603050405020304" pitchFamily="18" charset="0"/>
                <a:cs typeface="Times New Roman" panose="02020603050405020304" pitchFamily="18" charset="0"/>
              </a:rPr>
              <a:t>цена</a:t>
            </a:r>
            <a:r>
              <a:rPr lang="ru-RU" sz="2000" b="1" dirty="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в соответствии с их возрастными особенностями.          </a:t>
            </a:r>
          </a:p>
          <a:p>
            <a:pPr marL="0" indent="457200" algn="just">
              <a:buNone/>
            </a:pPr>
            <a:r>
              <a:rPr lang="ru-RU" sz="2000" dirty="0" smtClean="0">
                <a:latin typeface="Times New Roman" panose="02020603050405020304" pitchFamily="18" charset="0"/>
                <a:cs typeface="Times New Roman" panose="02020603050405020304" pitchFamily="18" charset="0"/>
              </a:rPr>
              <a:t>Чем </a:t>
            </a:r>
            <a:r>
              <a:rPr lang="ru-RU" sz="2000" dirty="0">
                <a:latin typeface="Times New Roman" panose="02020603050405020304" pitchFamily="18" charset="0"/>
                <a:cs typeface="Times New Roman" panose="02020603050405020304" pitchFamily="18" charset="0"/>
              </a:rPr>
              <a:t>раньше дети узнают о роли денег в частной, семейной и общественной жизни, тем раньше могут быть </a:t>
            </a:r>
            <a:r>
              <a:rPr lang="ru-RU" sz="2000" b="1" dirty="0">
                <a:latin typeface="Times New Roman" panose="02020603050405020304" pitchFamily="18" charset="0"/>
                <a:cs typeface="Times New Roman" panose="02020603050405020304" pitchFamily="18" charset="0"/>
              </a:rPr>
              <a:t>сформированы полезные финансовые привычки</a:t>
            </a:r>
            <a:r>
              <a:rPr lang="ru-RU" sz="2000" dirty="0">
                <a:latin typeface="Times New Roman" panose="02020603050405020304" pitchFamily="18" charset="0"/>
                <a:cs typeface="Times New Roman" panose="02020603050405020304" pitchFamily="18" charset="0"/>
              </a:rPr>
              <a:t>.</a:t>
            </a:r>
          </a:p>
          <a:p>
            <a:pPr marL="0" indent="0" algn="just">
              <a:buNone/>
            </a:pP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3513838534"/>
      </p:ext>
    </p:extLst>
  </p:cSld>
  <p:clrMapOvr>
    <a:masterClrMapping/>
  </p:clrMapOvr>
  <mc:AlternateContent xmlns:mc="http://schemas.openxmlformats.org/markup-compatibility/2006">
    <mc:Choice xmlns=""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663336" y="714102"/>
            <a:ext cx="10189030" cy="5904411"/>
          </a:xfrm>
        </p:spPr>
        <p:txBody>
          <a:bodyPr>
            <a:normAutofit/>
          </a:bodyPr>
          <a:lstStyle/>
          <a:p>
            <a:pPr marL="0" indent="457200" algn="just">
              <a:buNone/>
            </a:pPr>
            <a:r>
              <a:rPr lang="ru-RU" sz="2400" b="1" dirty="0" smtClean="0">
                <a:latin typeface="Times New Roman" panose="02020603050405020304" pitchFamily="18" charset="0"/>
                <a:cs typeface="Times New Roman" panose="02020603050405020304" pitchFamily="18" charset="0"/>
              </a:rPr>
              <a:t>Впервые</a:t>
            </a: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экономическое воспитание в дошкольном периоде включил в свою программу материнской школы </a:t>
            </a:r>
            <a:r>
              <a:rPr lang="ru-RU" sz="2400" b="1" dirty="0">
                <a:latin typeface="Times New Roman" panose="02020603050405020304" pitchFamily="18" charset="0"/>
                <a:cs typeface="Times New Roman" panose="02020603050405020304" pitchFamily="18" charset="0"/>
              </a:rPr>
              <a:t>Ян </a:t>
            </a:r>
            <a:r>
              <a:rPr lang="ru-RU" sz="2400" b="1" dirty="0" err="1">
                <a:latin typeface="Times New Roman" panose="02020603050405020304" pitchFamily="18" charset="0"/>
                <a:cs typeface="Times New Roman" panose="02020603050405020304" pitchFamily="18" charset="0"/>
              </a:rPr>
              <a:t>Амос</a:t>
            </a:r>
            <a:r>
              <a:rPr lang="ru-RU" sz="2400" b="1" dirty="0">
                <a:latin typeface="Times New Roman" panose="02020603050405020304" pitchFamily="18" charset="0"/>
                <a:cs typeface="Times New Roman" panose="02020603050405020304" pitchFamily="18" charset="0"/>
              </a:rPr>
              <a:t> Коменский</a:t>
            </a:r>
            <a:r>
              <a:rPr lang="ru-RU" sz="2400" dirty="0">
                <a:latin typeface="Times New Roman" panose="02020603050405020304" pitchFamily="18" charset="0"/>
                <a:cs typeface="Times New Roman" panose="02020603050405020304" pitchFamily="18" charset="0"/>
              </a:rPr>
              <a:t>, родоначальник научной педагогики. В своей книге «Материнская школа»  Коменский предлагает давать детям «экономические познания», понимание управления домашним хозяйством: дети должны знать свою одежду для будней и праздников, беречь и не пачкать ее. Детям рассказывают, для чего людям нужны сундуки, шкафы, кладовые, подвалы, замки, ключи. Дети должны узнавать суть вещей для жизни, «постепенно открывать глаза на маленькие вещи, чтобы не остались слепыми для </a:t>
            </a:r>
            <a:r>
              <a:rPr lang="ru-RU" sz="2400" dirty="0" smtClean="0">
                <a:latin typeface="Times New Roman" panose="02020603050405020304" pitchFamily="18" charset="0"/>
                <a:cs typeface="Times New Roman" panose="02020603050405020304" pitchFamily="18" charset="0"/>
              </a:rPr>
              <a:t>больших».</a:t>
            </a:r>
          </a:p>
          <a:p>
            <a:pPr marL="0" indent="457200" algn="just">
              <a:buNone/>
            </a:pPr>
            <a:r>
              <a:rPr lang="ru-RU" sz="2400" dirty="0" smtClean="0">
                <a:latin typeface="Times New Roman" panose="02020603050405020304" pitchFamily="18" charset="0"/>
                <a:cs typeface="Times New Roman" panose="02020603050405020304" pitchFamily="18" charset="0"/>
              </a:rPr>
              <a:t>Огромную </a:t>
            </a:r>
            <a:r>
              <a:rPr lang="ru-RU" sz="2400" dirty="0">
                <a:latin typeface="Times New Roman" panose="02020603050405020304" pitchFamily="18" charset="0"/>
                <a:cs typeface="Times New Roman" panose="02020603050405020304" pitchFamily="18" charset="0"/>
              </a:rPr>
              <a:t>роль он отводит труду, чтобы дети с самого рождения привыкли «избегать ленивого досуга».</a:t>
            </a:r>
          </a:p>
          <a:p>
            <a:pPr marL="0" indent="0">
              <a:buNone/>
            </a:pPr>
            <a:endParaRPr lang="ru-RU" sz="2400" dirty="0">
              <a:latin typeface="Times New Roman" panose="02020603050405020304" pitchFamily="18" charset="0"/>
              <a:cs typeface="Times New Roman" panose="02020603050405020304" pitchFamily="18" charset="0"/>
            </a:endParaRPr>
          </a:p>
        </p:txBody>
      </p:sp>
      <p:pic>
        <p:nvPicPr>
          <p:cNvPr id="4" name="Picture 2" descr="https://w7.pngwing.com/pngs/529/643/png-transparent-money-bag-material-texture-purse-texture-saving-food.png"/>
          <p:cNvPicPr>
            <a:picLocks noChangeAspect="1" noChangeArrowheads="1"/>
          </p:cNvPicPr>
          <p:nvPr/>
        </p:nvPicPr>
        <p:blipFill>
          <a:blip r:embed="rId2">
            <a:extLst>
              <a:ext uri="{BEBA8EAE-BF5A-486C-A8C5-ECC9F3942E4B}">
                <a14:imgProps xmlns="" xmlns:a14="http://schemas.microsoft.com/office/drawing/2010/main">
                  <a14:imgLayer r:embed="rId3">
                    <a14:imgEffect>
                      <a14:backgroundRemoval t="10000" b="90000" l="10000" r="90000"/>
                    </a14:imgEffect>
                  </a14:imgLayer>
                </a14:imgProps>
              </a:ext>
              <a:ext uri="{28A0092B-C50C-407E-A947-70E740481C1C}">
                <a14:useLocalDpi xmlns="" xmlns:a14="http://schemas.microsoft.com/office/drawing/2010/main" val="0"/>
              </a:ext>
            </a:extLst>
          </a:blip>
          <a:srcRect/>
          <a:stretch>
            <a:fillRect/>
          </a:stretch>
        </p:blipFill>
        <p:spPr bwMode="auto">
          <a:xfrm>
            <a:off x="9152709" y="4310358"/>
            <a:ext cx="3039291" cy="2728754"/>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20481598"/>
      </p:ext>
    </p:extLst>
  </p:cSld>
  <p:clrMapOvr>
    <a:masterClrMapping/>
  </p:clrMapOvr>
  <mc:AlternateContent xmlns:mc="http://schemas.openxmlformats.org/markup-compatibility/2006">
    <mc:Choice xmlns=""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s://kartinkin.net/uploads/posts/2022-02/1645390563_7-kartinkin-net-p-kartinki-po-finansovoi-gramotnosti-dlya-do-8.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2919050" y="2055096"/>
            <a:ext cx="6700066" cy="4645379"/>
          </a:xfrm>
          <a:prstGeom prst="rect">
            <a:avLst/>
          </a:prstGeom>
          <a:noFill/>
          <a:extLst>
            <a:ext uri="{909E8E84-426E-40DD-AFC4-6F175D3DCCD1}">
              <a14:hiddenFill xmlns="" xmlns:a14="http://schemas.microsoft.com/office/drawing/2010/main">
                <a:solidFill>
                  <a:srgbClr val="FFFFFF"/>
                </a:solidFill>
              </a14:hiddenFill>
            </a:ext>
          </a:extLst>
        </p:spPr>
      </p:pic>
      <p:sp>
        <p:nvSpPr>
          <p:cNvPr id="3" name="Объект 2"/>
          <p:cNvSpPr>
            <a:spLocks noGrp="1"/>
          </p:cNvSpPr>
          <p:nvPr>
            <p:ph idx="1"/>
          </p:nvPr>
        </p:nvSpPr>
        <p:spPr>
          <a:xfrm>
            <a:off x="1245326" y="731520"/>
            <a:ext cx="10047514" cy="2037806"/>
          </a:xfrm>
        </p:spPr>
        <p:txBody>
          <a:bodyPr>
            <a:normAutofit/>
          </a:bodyPr>
          <a:lstStyle/>
          <a:p>
            <a:pPr marL="0" indent="457200" algn="just">
              <a:buNone/>
            </a:pPr>
            <a:r>
              <a:rPr lang="ru-RU" sz="2400" b="1" dirty="0">
                <a:latin typeface="Times New Roman" panose="02020603050405020304" pitchFamily="18" charset="0"/>
                <a:cs typeface="Times New Roman" panose="02020603050405020304" pitchFamily="18" charset="0"/>
              </a:rPr>
              <a:t>Цель мастер класса: </a:t>
            </a:r>
            <a:r>
              <a:rPr lang="ru-RU" sz="2400" dirty="0">
                <a:latin typeface="Times New Roman" panose="02020603050405020304" pitchFamily="18" charset="0"/>
                <a:cs typeface="Times New Roman" panose="02020603050405020304" pitchFamily="18" charset="0"/>
              </a:rPr>
              <a:t>п</a:t>
            </a:r>
            <a:r>
              <a:rPr lang="ru-RU" sz="2400" dirty="0" smtClean="0">
                <a:latin typeface="Times New Roman" panose="02020603050405020304" pitchFamily="18" charset="0"/>
                <a:cs typeface="Times New Roman" panose="02020603050405020304" pitchFamily="18" charset="0"/>
              </a:rPr>
              <a:t>овышение </a:t>
            </a:r>
            <a:r>
              <a:rPr lang="ru-RU" sz="2400" dirty="0">
                <a:latin typeface="Times New Roman" panose="02020603050405020304" pitchFamily="18" charset="0"/>
                <a:cs typeface="Times New Roman" panose="02020603050405020304" pitchFamily="18" charset="0"/>
              </a:rPr>
              <a:t>профессионального мастерства педагогов – участников мастер-класса в  использовании современных форм и методов работы по формированию финансовой грамотности  дошкольников в условиях ДОУ. </a:t>
            </a:r>
            <a:endParaRPr lang="ru-RU" sz="2400" dirty="0" smtClean="0">
              <a:latin typeface="Times New Roman" panose="02020603050405020304" pitchFamily="18" charset="0"/>
              <a:cs typeface="Times New Roman" panose="02020603050405020304" pitchFamily="18" charset="0"/>
            </a:endParaRPr>
          </a:p>
          <a:p>
            <a:pPr marL="0" indent="0">
              <a:buNone/>
            </a:pPr>
            <a:endParaRPr lang="ru-RU" sz="2400" dirty="0"/>
          </a:p>
        </p:txBody>
      </p:sp>
    </p:spTree>
    <p:extLst>
      <p:ext uri="{BB962C8B-B14F-4D97-AF65-F5344CB8AC3E}">
        <p14:creationId xmlns="" xmlns:p14="http://schemas.microsoft.com/office/powerpoint/2010/main" val="2058241895"/>
      </p:ext>
    </p:extLst>
  </p:cSld>
  <p:clrMapOvr>
    <a:masterClrMapping/>
  </p:clrMapOvr>
  <mc:AlternateContent xmlns:mc="http://schemas.openxmlformats.org/markup-compatibility/2006">
    <mc:Choice xmlns=""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689463" y="496389"/>
            <a:ext cx="9945187" cy="5680574"/>
          </a:xfrm>
        </p:spPr>
        <p:txBody>
          <a:bodyPr>
            <a:normAutofit/>
          </a:bodyPr>
          <a:lstStyle/>
          <a:p>
            <a:pPr marL="0" indent="457200" algn="just">
              <a:buNone/>
            </a:pPr>
            <a:r>
              <a:rPr lang="ru-RU" sz="2400" b="1" dirty="0">
                <a:latin typeface="Times New Roman" panose="02020603050405020304" pitchFamily="18" charset="0"/>
                <a:cs typeface="Times New Roman" panose="02020603050405020304" pitchFamily="18" charset="0"/>
              </a:rPr>
              <a:t>Задачи: </a:t>
            </a:r>
          </a:p>
          <a:p>
            <a:pPr marL="0" indent="457200" algn="just">
              <a:buNone/>
            </a:pPr>
            <a:r>
              <a:rPr lang="ru-RU" sz="2400" dirty="0">
                <a:latin typeface="Times New Roman" panose="02020603050405020304" pitchFamily="18" charset="0"/>
                <a:cs typeface="Times New Roman" panose="02020603050405020304" pitchFamily="18" charset="0"/>
              </a:rPr>
              <a:t>- познакомить педагогов с необходимостью экономического воспитания, его возможностями;</a:t>
            </a:r>
          </a:p>
          <a:p>
            <a:pPr marL="0" indent="457200" algn="just">
              <a:buNone/>
            </a:pPr>
            <a:r>
              <a:rPr lang="ru-RU" sz="2400" dirty="0">
                <a:latin typeface="Times New Roman" panose="02020603050405020304" pitchFamily="18" charset="0"/>
                <a:cs typeface="Times New Roman" panose="02020603050405020304" pitchFamily="18" charset="0"/>
              </a:rPr>
              <a:t>- способствовать развитию интереса к играм экономического содержания и введению их в практическую деятельность педагогов ДОУ;</a:t>
            </a:r>
          </a:p>
          <a:p>
            <a:pPr marL="0" indent="457200" algn="just">
              <a:buNone/>
            </a:pPr>
            <a:r>
              <a:rPr lang="ru-RU" sz="2400" dirty="0">
                <a:latin typeface="Times New Roman" panose="02020603050405020304" pitchFamily="18" charset="0"/>
                <a:cs typeface="Times New Roman" panose="02020603050405020304" pitchFamily="18" charset="0"/>
              </a:rPr>
              <a:t>- побудить участников мастер-класса к широкому использованию современных форм и методов работы по формированию финансовой грамотности  дошкольников в условиях ДОУ. </a:t>
            </a:r>
          </a:p>
          <a:p>
            <a:pPr marL="0" indent="457200" algn="just">
              <a:buNone/>
            </a:pPr>
            <a:r>
              <a:rPr lang="ru-RU" sz="2400" b="1" dirty="0">
                <a:latin typeface="Times New Roman" panose="02020603050405020304" pitchFamily="18" charset="0"/>
                <a:cs typeface="Times New Roman" panose="02020603050405020304" pitchFamily="18" charset="0"/>
              </a:rPr>
              <a:t>Форма проведения мастер-класса: </a:t>
            </a:r>
            <a:r>
              <a:rPr lang="ru-RU" sz="2400" dirty="0">
                <a:latin typeface="Times New Roman" panose="02020603050405020304" pitchFamily="18" charset="0"/>
                <a:cs typeface="Times New Roman" panose="02020603050405020304" pitchFamily="18" charset="0"/>
              </a:rPr>
              <a:t>интегрированное (лекционно-практическое) занятие</a:t>
            </a:r>
            <a:r>
              <a:rPr lang="ru-RU" sz="2400" dirty="0" smtClean="0">
                <a:latin typeface="Times New Roman" panose="02020603050405020304" pitchFamily="18" charset="0"/>
                <a:cs typeface="Times New Roman" panose="02020603050405020304" pitchFamily="18" charset="0"/>
              </a:rPr>
              <a:t>.</a:t>
            </a:r>
            <a:endParaRPr lang="ru-RU" sz="2400" dirty="0">
              <a:latin typeface="Times New Roman" panose="02020603050405020304" pitchFamily="18" charset="0"/>
              <a:cs typeface="Times New Roman" panose="02020603050405020304" pitchFamily="18" charset="0"/>
            </a:endParaRPr>
          </a:p>
          <a:p>
            <a:pPr marL="0" indent="457200" algn="just">
              <a:buNone/>
            </a:pPr>
            <a:r>
              <a:rPr lang="ru-RU" sz="2400" b="1" dirty="0">
                <a:latin typeface="Times New Roman" panose="02020603050405020304" pitchFamily="18" charset="0"/>
                <a:cs typeface="Times New Roman" panose="02020603050405020304" pitchFamily="18" charset="0"/>
              </a:rPr>
              <a:t>Ожидаемые результаты: </a:t>
            </a:r>
            <a:r>
              <a:rPr lang="ru-RU" sz="2400" dirty="0">
                <a:latin typeface="Times New Roman" panose="02020603050405020304" pitchFamily="18" charset="0"/>
                <a:cs typeface="Times New Roman" panose="02020603050405020304" pitchFamily="18" charset="0"/>
              </a:rPr>
              <a:t>участники мастер-класса будут погружены в процесс знакомства и применения современных форм и методов работы по формированию финансовой грамотности  дошкольников в условиях ДОУ.</a:t>
            </a:r>
          </a:p>
          <a:p>
            <a:pPr marL="0" indent="0">
              <a:buNone/>
            </a:pPr>
            <a:endParaRPr lang="ru-RU" sz="2400" dirty="0"/>
          </a:p>
        </p:txBody>
      </p:sp>
    </p:spTree>
    <p:extLst>
      <p:ext uri="{BB962C8B-B14F-4D97-AF65-F5344CB8AC3E}">
        <p14:creationId xmlns="" xmlns:p14="http://schemas.microsoft.com/office/powerpoint/2010/main" val="2065659060"/>
      </p:ext>
    </p:extLst>
  </p:cSld>
  <p:clrMapOvr>
    <a:masterClrMapping/>
  </p:clrMapOvr>
  <mc:AlternateContent xmlns:mc="http://schemas.openxmlformats.org/markup-compatibility/2006">
    <mc:Choice xmlns=""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640540" y="531223"/>
            <a:ext cx="10076331" cy="5645740"/>
          </a:xfrm>
        </p:spPr>
        <p:txBody>
          <a:bodyPr>
            <a:normAutofit/>
          </a:bodyPr>
          <a:lstStyle/>
          <a:p>
            <a:pPr marL="0" indent="457200" algn="just">
              <a:buNone/>
            </a:pPr>
            <a:r>
              <a:rPr lang="ru-RU" sz="2400" dirty="0">
                <a:latin typeface="Times New Roman" panose="02020603050405020304" pitchFamily="18" charset="0"/>
                <a:cs typeface="Times New Roman" panose="02020603050405020304" pitchFamily="18" charset="0"/>
              </a:rPr>
              <a:t>С 1 сентября 2018 года детские сады могут использовать образовательную программу "Экономическое воспитание дошкольников: формирование предпосылок финансовой </a:t>
            </a:r>
            <a:r>
              <a:rPr lang="ru-RU" sz="2400" dirty="0" smtClean="0">
                <a:latin typeface="Times New Roman" panose="02020603050405020304" pitchFamily="18" charset="0"/>
                <a:cs typeface="Times New Roman" panose="02020603050405020304" pitchFamily="18" charset="0"/>
              </a:rPr>
              <a:t>грамотности. Примерная парциальная образовательная программа дошкольного образования для детей 5–7 лет»  М., 2018. : Банк России, Министерство образования и науки Российской Федерации, которая состоит из четырех блоков (разделов, связанных между собой задачами и содержанием:                                                                     </a:t>
            </a:r>
          </a:p>
          <a:p>
            <a:pPr marL="0" indent="457200" algn="just">
              <a:buNone/>
            </a:pPr>
            <a:r>
              <a:rPr lang="ru-RU" sz="2400" dirty="0" smtClean="0">
                <a:latin typeface="Times New Roman" panose="02020603050405020304" pitchFamily="18" charset="0"/>
                <a:cs typeface="Times New Roman" panose="02020603050405020304" pitchFamily="18" charset="0"/>
              </a:rPr>
              <a:t>«</a:t>
            </a:r>
            <a:r>
              <a:rPr lang="ru-RU" sz="2400" i="1" dirty="0">
                <a:latin typeface="Times New Roman" panose="02020603050405020304" pitchFamily="18" charset="0"/>
                <a:cs typeface="Times New Roman" panose="02020603050405020304" pitchFamily="18" charset="0"/>
              </a:rPr>
              <a:t>Труд и продукт (товар)» </a:t>
            </a:r>
            <a:endParaRPr lang="ru-RU" sz="2400" i="1" dirty="0" smtClean="0">
              <a:latin typeface="Times New Roman" panose="02020603050405020304" pitchFamily="18" charset="0"/>
              <a:cs typeface="Times New Roman" panose="02020603050405020304" pitchFamily="18" charset="0"/>
            </a:endParaRPr>
          </a:p>
          <a:p>
            <a:pPr marL="0" indent="457200" algn="just">
              <a:buNone/>
            </a:pPr>
            <a:r>
              <a:rPr lang="ru-RU" sz="2400" i="1" dirty="0" smtClean="0">
                <a:latin typeface="Times New Roman" panose="02020603050405020304" pitchFamily="18" charset="0"/>
                <a:cs typeface="Times New Roman" panose="02020603050405020304" pitchFamily="18" charset="0"/>
              </a:rPr>
              <a:t>«</a:t>
            </a:r>
            <a:r>
              <a:rPr lang="ru-RU" sz="2400" i="1" dirty="0">
                <a:latin typeface="Times New Roman" panose="02020603050405020304" pitchFamily="18" charset="0"/>
                <a:cs typeface="Times New Roman" panose="02020603050405020304" pitchFamily="18" charset="0"/>
              </a:rPr>
              <a:t>Деньги и цена (стоимость)» </a:t>
            </a:r>
          </a:p>
          <a:p>
            <a:pPr marL="0" indent="457200" algn="just">
              <a:buNone/>
            </a:pPr>
            <a:r>
              <a:rPr lang="ru-RU" sz="2400" i="1" dirty="0">
                <a:latin typeface="Times New Roman" panose="02020603050405020304" pitchFamily="18" charset="0"/>
                <a:cs typeface="Times New Roman" panose="02020603050405020304" pitchFamily="18" charset="0"/>
              </a:rPr>
              <a:t>«Реклама: правда и ложь, разум и чувства, желания и возможности» </a:t>
            </a:r>
          </a:p>
          <a:p>
            <a:pPr marL="0" indent="457200" algn="just">
              <a:buNone/>
            </a:pPr>
            <a:r>
              <a:rPr lang="ru-RU" sz="2400" i="1" dirty="0">
                <a:latin typeface="Times New Roman" panose="02020603050405020304" pitchFamily="18" charset="0"/>
                <a:cs typeface="Times New Roman" panose="02020603050405020304" pitchFamily="18" charset="0"/>
              </a:rPr>
              <a:t>«Полезные экономические навыки и привычки в быту»</a:t>
            </a:r>
          </a:p>
          <a:p>
            <a:pPr marL="0" indent="0">
              <a:buNone/>
            </a:pPr>
            <a:endParaRPr lang="ru-RU" sz="2400" dirty="0"/>
          </a:p>
        </p:txBody>
      </p:sp>
      <p:pic>
        <p:nvPicPr>
          <p:cNvPr id="4" name="Picture 2" descr="https://w7.pngwing.com/pngs/529/643/png-transparent-money-bag-material-texture-purse-texture-saving-food.png"/>
          <p:cNvPicPr>
            <a:picLocks noChangeAspect="1" noChangeArrowheads="1"/>
          </p:cNvPicPr>
          <p:nvPr/>
        </p:nvPicPr>
        <p:blipFill>
          <a:blip r:embed="rId2">
            <a:extLst>
              <a:ext uri="{BEBA8EAE-BF5A-486C-A8C5-ECC9F3942E4B}">
                <a14:imgProps xmlns="" xmlns:a14="http://schemas.microsoft.com/office/drawing/2010/main">
                  <a14:imgLayer r:embed="rId3">
                    <a14:imgEffect>
                      <a14:backgroundRemoval t="10000" b="90000" l="10000" r="90000"/>
                    </a14:imgEffect>
                  </a14:imgLayer>
                </a14:imgProps>
              </a:ext>
              <a:ext uri="{28A0092B-C50C-407E-A947-70E740481C1C}">
                <a14:useLocalDpi xmlns="" xmlns:a14="http://schemas.microsoft.com/office/drawing/2010/main" val="0"/>
              </a:ext>
            </a:extLst>
          </a:blip>
          <a:srcRect/>
          <a:stretch>
            <a:fillRect/>
          </a:stretch>
        </p:blipFill>
        <p:spPr bwMode="auto">
          <a:xfrm>
            <a:off x="9361714" y="4498008"/>
            <a:ext cx="2830286" cy="2541104"/>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044686444"/>
      </p:ext>
    </p:extLst>
  </p:cSld>
  <p:clrMapOvr>
    <a:masterClrMapping/>
  </p:clrMapOvr>
  <mc:AlternateContent xmlns:mc="http://schemas.openxmlformats.org/markup-compatibility/2006">
    <mc:Choice xmlns=""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323702" y="539931"/>
            <a:ext cx="10458995" cy="5637032"/>
          </a:xfrm>
        </p:spPr>
        <p:txBody>
          <a:bodyPr>
            <a:normAutofit/>
          </a:bodyPr>
          <a:lstStyle/>
          <a:p>
            <a:pPr marL="0" indent="457200" algn="just">
              <a:buNone/>
            </a:pPr>
            <a:r>
              <a:rPr lang="ru-RU" sz="2400" b="1" dirty="0">
                <a:latin typeface="Times New Roman" panose="02020603050405020304" pitchFamily="18" charset="0"/>
                <a:cs typeface="Times New Roman" panose="02020603050405020304" pitchFamily="18" charset="0"/>
              </a:rPr>
              <a:t>Экономическое воспитание дошкольников </a:t>
            </a:r>
            <a:r>
              <a:rPr lang="ru-RU" sz="2400" dirty="0">
                <a:latin typeface="Times New Roman" panose="02020603050405020304" pitchFamily="18" charset="0"/>
                <a:cs typeface="Times New Roman" panose="02020603050405020304" pitchFamily="18" charset="0"/>
              </a:rPr>
              <a:t>— экономическая педагогическая деятельность, специально продуманная система работы, направленная на формирование у дошкольников элементарных экономических знаний и экономического сознания. </a:t>
            </a:r>
          </a:p>
          <a:p>
            <a:pPr marL="0" indent="457200" algn="just">
              <a:buNone/>
            </a:pPr>
            <a:r>
              <a:rPr lang="ru-RU" sz="2400" b="1" dirty="0">
                <a:latin typeface="Times New Roman" panose="02020603050405020304" pitchFamily="18" charset="0"/>
                <a:cs typeface="Times New Roman" panose="02020603050405020304" pitchFamily="18" charset="0"/>
              </a:rPr>
              <a:t>Финансовая грамотность </a:t>
            </a:r>
            <a:r>
              <a:rPr lang="ru-RU" sz="2400" dirty="0">
                <a:latin typeface="Times New Roman" panose="02020603050405020304" pitchFamily="18" charset="0"/>
                <a:cs typeface="Times New Roman" panose="02020603050405020304" pitchFamily="18" charset="0"/>
              </a:rPr>
              <a:t>– это психологическое качество человека, показывающее степень его осведомленности в финансовых вопросах, умение зарабатывать и управлять деньгами.</a:t>
            </a:r>
          </a:p>
          <a:p>
            <a:pPr marL="0" indent="457200" algn="just">
              <a:buNone/>
            </a:pPr>
            <a:r>
              <a:rPr lang="ru-RU" sz="2400" dirty="0">
                <a:latin typeface="Times New Roman" panose="02020603050405020304" pitchFamily="18" charset="0"/>
                <a:cs typeface="Times New Roman" panose="02020603050405020304" pitchFamily="18" charset="0"/>
              </a:rPr>
              <a:t>Экономическое воспитание понимается как результат экономического просвещения, способствующего формированию хозяйственного отношения к материальным и духовным ценностям и становлению начал ценностных ориентаций. </a:t>
            </a:r>
          </a:p>
          <a:p>
            <a:pPr marL="0" indent="0">
              <a:buNone/>
            </a:pPr>
            <a:endParaRPr lang="ru-RU" sz="2400" dirty="0">
              <a:latin typeface="Times New Roman" panose="02020603050405020304" pitchFamily="18" charset="0"/>
              <a:cs typeface="Times New Roman" panose="02020603050405020304" pitchFamily="18" charset="0"/>
            </a:endParaRPr>
          </a:p>
        </p:txBody>
      </p:sp>
      <p:pic>
        <p:nvPicPr>
          <p:cNvPr id="6" name="Picture 2" descr="https://w7.pngwing.com/pngs/529/643/png-transparent-money-bag-material-texture-purse-texture-saving-food.png"/>
          <p:cNvPicPr>
            <a:picLocks noChangeAspect="1" noChangeArrowheads="1"/>
          </p:cNvPicPr>
          <p:nvPr/>
        </p:nvPicPr>
        <p:blipFill>
          <a:blip r:embed="rId2">
            <a:extLst>
              <a:ext uri="{BEBA8EAE-BF5A-486C-A8C5-ECC9F3942E4B}">
                <a14:imgProps xmlns="" xmlns:a14="http://schemas.microsoft.com/office/drawing/2010/main">
                  <a14:imgLayer r:embed="rId3">
                    <a14:imgEffect>
                      <a14:backgroundRemoval t="10000" b="90000" l="10000" r="90000"/>
                    </a14:imgEffect>
                  </a14:imgLayer>
                </a14:imgProps>
              </a:ext>
              <a:ext uri="{28A0092B-C50C-407E-A947-70E740481C1C}">
                <a14:useLocalDpi xmlns="" xmlns:a14="http://schemas.microsoft.com/office/drawing/2010/main" val="0"/>
              </a:ext>
            </a:extLst>
          </a:blip>
          <a:srcRect/>
          <a:stretch>
            <a:fillRect/>
          </a:stretch>
        </p:blipFill>
        <p:spPr bwMode="auto">
          <a:xfrm>
            <a:off x="9361714" y="4498008"/>
            <a:ext cx="2830286" cy="2541104"/>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132077825"/>
      </p:ext>
    </p:extLst>
  </p:cSld>
  <p:clrMapOvr>
    <a:masterClrMapping/>
  </p:clrMapOvr>
  <mc:AlternateContent xmlns:mc="http://schemas.openxmlformats.org/markup-compatibility/2006">
    <mc:Choice xmlns=""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Тема8">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a:noFill/>
        </a:ln>
      </a:spPr>
      <a:bodyPr/>
      <a:lstStyle/>
      <a:style>
        <a:lnRef idx="0">
          <a:scrgbClr r="0" g="0" b="0"/>
        </a:lnRef>
        <a:fillRef idx="0">
          <a:scrgbClr r="0" g="0" b="0"/>
        </a:fillRef>
        <a:effectRef idx="0">
          <a:scrgbClr r="0" g="0" b="0"/>
        </a:effectRef>
        <a:fontRef idx="minor">
          <a:schemeClr val="dk1"/>
        </a:fontRef>
      </a:style>
    </a:spDef>
  </a:objectDefaults>
  <a:extraClrSchemeLst/>
  <a:extLst>
    <a:ext uri="{05A4C25C-085E-4340-85A3-A5531E510DB2}">
      <thm15:themeFamily xmlns="" xmlns:thm15="http://schemas.microsoft.com/office/thememl/2012/main" name="Тема8" id="{9666041D-4C37-442C-B2E0-3EDBDD9E9C90}" vid="{2D57CB5C-A370-4A46-9E07-744779CEF5AF}"/>
    </a:ext>
  </a:extLst>
</a:theme>
</file>

<file path=docProps/app.xml><?xml version="1.0" encoding="utf-8"?>
<Properties xmlns="http://schemas.openxmlformats.org/officeDocument/2006/extended-properties" xmlns:vt="http://schemas.openxmlformats.org/officeDocument/2006/docPropsVTypes">
  <Template>Тема8</Template>
  <TotalTime>110</TotalTime>
  <Words>1549</Words>
  <Application>Microsoft Office PowerPoint</Application>
  <PresentationFormat>Произвольный</PresentationFormat>
  <Paragraphs>142</Paragraphs>
  <Slides>19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Тема8</vt:lpstr>
      <vt:lpstr> Муниципальное бюджетное дошкольное образовательное учреждение «Детский сад общеразвивающего вида № 54»     Мастер-класс  для педагогов ДОУ «Формирование финансовой грамотности  у детей дошкольного возраста»</vt:lpstr>
      <vt:lpstr>Тема  мастер-класса: «Формирование финансовой грамотности у детей дошкольного возраста».</vt:lpstr>
      <vt:lpstr>Слайд 3</vt:lpstr>
      <vt:lpstr>Актуальность</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 Дидактические игры</vt:lpstr>
      <vt:lpstr> Дидактические игры</vt:lpstr>
      <vt:lpstr>Эффективность</vt:lpstr>
      <vt:lpstr>Эффективность</vt:lpstr>
      <vt:lpstr>Спасибо за внимание!</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Муниципальное бюджетное дошкольное образовательное учреждение «Детский сад общеразвивающего вида № 54»     Мастер-класс  для педагогов ДОУ «Формирование финансовой грамотности  у детей дошкольного возраста»</dc:title>
  <dc:creator>User</dc:creator>
  <cp:lastModifiedBy>Windows User</cp:lastModifiedBy>
  <cp:revision>21</cp:revision>
  <dcterms:created xsi:type="dcterms:W3CDTF">2022-10-18T16:32:19Z</dcterms:created>
  <dcterms:modified xsi:type="dcterms:W3CDTF">2022-10-23T11:52:52Z</dcterms:modified>
</cp:coreProperties>
</file>