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41720-B976-474A-8846-05FF7CCB056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3DD5A-1DC6-4DF2-A548-50F0FC5DBE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F5101E0-19F6-4E56-81E3-D84B4575D386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A2EB36-8845-4DF2-947E-415DE044340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ssion.ru/dosug/ekskursionnye-tury/16-luchshih-mest-londona-75045.htm" TargetMode="External"/><Relationship Id="rId2" Type="http://schemas.openxmlformats.org/officeDocument/2006/relationships/hyperlink" Target="https://www.passion.ru/dosug/ekskursionnye-tury/18-luchshih-mest-francii-74920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-klmn.ru/suzdal-kuda-pojjti-s-rebenkom/" TargetMode="External"/><Relationship Id="rId2" Type="http://schemas.openxmlformats.org/officeDocument/2006/relationships/hyperlink" Target="http://yo-klmn.ru/zolotoe-kolco-2016-vladimir-kuda-pojjti-i-chto-posmotr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-klmn.ru/vladimiro-suzdalskaya-arkhitektura-dmitrievskijj-sobor-foto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14054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Игра</a:t>
            </a:r>
            <a:r>
              <a:rPr lang="ru-RU" dirty="0" smtClean="0"/>
              <a:t> пентагон.</a:t>
            </a:r>
            <a:br>
              <a:rPr lang="ru-RU" dirty="0" smtClean="0"/>
            </a:br>
            <a:r>
              <a:rPr lang="ru-RU" dirty="0" smtClean="0"/>
              <a:t>Тема «Золотое кольцо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071942"/>
            <a:ext cx="5410208" cy="1428760"/>
          </a:xfrm>
        </p:spPr>
        <p:txBody>
          <a:bodyPr/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Епифанова Е.П.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Он является одним из самых древних городов России. Дата его основания — 1337 год.</a:t>
            </a:r>
          </a:p>
          <a:p>
            <a:r>
              <a:rPr lang="ru-RU" dirty="0" smtClean="0"/>
              <a:t>Русский царь Иван Грозный был крещён именно </a:t>
            </a:r>
            <a:r>
              <a:rPr lang="ru-RU" dirty="0" smtClean="0"/>
              <a:t>в этом городе.</a:t>
            </a:r>
            <a:endParaRPr lang="ru-RU" dirty="0" smtClean="0"/>
          </a:p>
          <a:p>
            <a:r>
              <a:rPr lang="ru-RU" dirty="0" smtClean="0"/>
              <a:t>Именно </a:t>
            </a:r>
            <a:r>
              <a:rPr lang="ru-RU" dirty="0" smtClean="0"/>
              <a:t>здесь </a:t>
            </a:r>
            <a:r>
              <a:rPr lang="ru-RU" dirty="0" smtClean="0"/>
              <a:t>находится самый большой в России действующий колокол. Он весит около 72 тонн.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музее </a:t>
            </a:r>
            <a:r>
              <a:rPr lang="ru-RU" dirty="0" smtClean="0"/>
              <a:t>игрушки </a:t>
            </a:r>
            <a:r>
              <a:rPr lang="ru-RU" dirty="0" smtClean="0"/>
              <a:t>, который находится в этом городе представлено </a:t>
            </a:r>
            <a:r>
              <a:rPr lang="ru-RU" dirty="0" smtClean="0"/>
              <a:t>более 30.000 </a:t>
            </a:r>
            <a:r>
              <a:rPr lang="ru-RU" dirty="0" smtClean="0"/>
              <a:t>экспонатов.  А еще говорят, что первая матрёшка появилась именно здесь.</a:t>
            </a:r>
            <a:endParaRPr lang="ru-RU" dirty="0" smtClean="0"/>
          </a:p>
          <a:p>
            <a:r>
              <a:rPr lang="ru-RU" dirty="0" smtClean="0"/>
              <a:t>О</a:t>
            </a:r>
            <a:r>
              <a:rPr lang="ru-RU" dirty="0" smtClean="0"/>
              <a:t>дин </a:t>
            </a:r>
            <a:r>
              <a:rPr lang="ru-RU" dirty="0" smtClean="0"/>
              <a:t>из центров русского Православия. В городе находится памятник культуры и искусства, занесенный в список Всемирного наследия ЮНЕСКО — Троице-Сергиева Лавра; 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Сергиев - Посад</a:t>
            </a:r>
            <a:endParaRPr lang="ru-RU" dirty="0"/>
          </a:p>
        </p:txBody>
      </p:sp>
      <p:pic>
        <p:nvPicPr>
          <p:cNvPr id="4" name="Содержимое 3" descr="6ce52b9423d9eb85abcb87fc48a7665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312" y="1447800"/>
            <a:ext cx="7795814" cy="51959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Название, </a:t>
            </a:r>
            <a:r>
              <a:rPr lang="ru-RU" dirty="0" smtClean="0"/>
              <a:t>согласно общепринятой гипотезе, происходит от </a:t>
            </a:r>
            <a:r>
              <a:rPr lang="ru-RU" dirty="0" err="1" smtClean="0"/>
              <a:t>существительной</a:t>
            </a:r>
            <a:r>
              <a:rPr lang="ru-RU" dirty="0" smtClean="0"/>
              <a:t> формы глагола «</a:t>
            </a:r>
            <a:r>
              <a:rPr lang="ru-RU" dirty="0" err="1" smtClean="0"/>
              <a:t>зижду</a:t>
            </a:r>
            <a:r>
              <a:rPr lang="ru-RU" dirty="0" smtClean="0"/>
              <a:t>», что означает «строю». Возможно также, что своим названием город обязан глаголу «</a:t>
            </a:r>
            <a:r>
              <a:rPr lang="ru-RU" dirty="0" err="1" smtClean="0"/>
              <a:t>съзьдати</a:t>
            </a:r>
            <a:r>
              <a:rPr lang="ru-RU" dirty="0" smtClean="0"/>
              <a:t>», в переводе со старославянского означающий, в частности, «лепить из глины».</a:t>
            </a:r>
          </a:p>
          <a:p>
            <a:pPr fontAlgn="base"/>
            <a:r>
              <a:rPr lang="ru-RU" dirty="0" smtClean="0"/>
              <a:t>В середине XVII века половина </a:t>
            </a:r>
            <a:r>
              <a:rPr lang="ru-RU" dirty="0" smtClean="0"/>
              <a:t>жителей </a:t>
            </a:r>
            <a:r>
              <a:rPr lang="ru-RU" dirty="0" smtClean="0"/>
              <a:t>погибла от чумы.</a:t>
            </a:r>
          </a:p>
          <a:p>
            <a:pPr fontAlgn="base"/>
            <a:r>
              <a:rPr lang="ru-RU" dirty="0" smtClean="0"/>
              <a:t>Здесь </a:t>
            </a:r>
            <a:r>
              <a:rPr lang="ru-RU" dirty="0" smtClean="0"/>
              <a:t>нет ни одного здания выше двух этажей.</a:t>
            </a:r>
          </a:p>
          <a:p>
            <a:pPr fontAlgn="base"/>
            <a:r>
              <a:rPr lang="ru-RU" dirty="0" err="1" smtClean="0"/>
              <a:t>Спасо-Евфимиев</a:t>
            </a:r>
            <a:r>
              <a:rPr lang="ru-RU" dirty="0" smtClean="0"/>
              <a:t> монастырь </a:t>
            </a:r>
            <a:r>
              <a:rPr lang="ru-RU" dirty="0" smtClean="0"/>
              <a:t>был </a:t>
            </a:r>
            <a:r>
              <a:rPr lang="ru-RU" dirty="0" smtClean="0"/>
              <a:t>основан в середине XIV века как крепость для защиты от внешних врагов. В наши дни монастырь славится своим удивительным колокольным звоном.</a:t>
            </a:r>
          </a:p>
          <a:p>
            <a:pPr fontAlgn="base"/>
            <a:r>
              <a:rPr lang="ru-RU" dirty="0" smtClean="0"/>
              <a:t>Одно из интереснейших мест </a:t>
            </a:r>
            <a:r>
              <a:rPr lang="ru-RU" dirty="0" smtClean="0"/>
              <a:t>– </a:t>
            </a:r>
            <a:r>
              <a:rPr lang="ru-RU" dirty="0" smtClean="0"/>
              <a:t>Музей деревянного зодчества, куда были свезены постройки XVII-XIX веков со всей Владимирской губернии. Это настоящая старинная деревня внутри современного города, заставляющая верить в существование машины времени.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Суздаль</a:t>
            </a:r>
            <a:endParaRPr lang="ru-RU" dirty="0"/>
          </a:p>
        </p:txBody>
      </p:sp>
      <p:pic>
        <p:nvPicPr>
          <p:cNvPr id="4" name="Содержимое 3" descr="Летний-Суздаль-от-Антона-Горл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4902" y="1569306"/>
            <a:ext cx="7437627" cy="500296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dirty="0" smtClean="0"/>
              <a:t>Этот город стал </a:t>
            </a:r>
            <a:r>
              <a:rPr lang="ru-RU" dirty="0" smtClean="0"/>
              <a:t>первым российским городом, у которого появился герб – это произошло в 1767 году. На гербе увековечена галера «Тверь», на которой сюда приплыла государыня Екатерина II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Здесь </a:t>
            </a:r>
            <a:r>
              <a:rPr lang="ru-RU" dirty="0" smtClean="0"/>
              <a:t>есть терем Снегурочки с живописным подворьем, которое можно посетить в любое время года – именно этот город считается родным для внучки Деда Мороза.</a:t>
            </a:r>
          </a:p>
          <a:p>
            <a:pPr fontAlgn="base"/>
            <a:r>
              <a:rPr lang="ru-RU" dirty="0" smtClean="0"/>
              <a:t>В </a:t>
            </a:r>
            <a:r>
              <a:rPr lang="ru-RU" dirty="0" smtClean="0"/>
              <a:t>нем </a:t>
            </a:r>
            <a:r>
              <a:rPr lang="ru-RU" dirty="0" smtClean="0"/>
              <a:t>живет и работает треть всех российских ювелиров.</a:t>
            </a:r>
          </a:p>
          <a:p>
            <a:pPr fontAlgn="base"/>
            <a:r>
              <a:rPr lang="ru-RU" dirty="0" smtClean="0"/>
              <a:t>Одна из важнейших достопримечательностей 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Ипатьевский</a:t>
            </a:r>
            <a:r>
              <a:rPr lang="ru-RU" dirty="0" smtClean="0"/>
              <a:t> монастырь. В местном Троицком соборе был призван на царство Михаил Романов, положивший начало новой династии.</a:t>
            </a:r>
          </a:p>
          <a:p>
            <a:pPr fontAlgn="base"/>
            <a:r>
              <a:rPr lang="ru-RU" dirty="0" smtClean="0"/>
              <a:t>Старое русло реки Костромы приспособили под ход для различных судов, по которому можно попасть на местный судоремонтный завод. Новое искусственное русло реки располагается в 12 километрах от старого.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Кострома</a:t>
            </a:r>
            <a:endParaRPr lang="ru-RU" dirty="0"/>
          </a:p>
        </p:txBody>
      </p:sp>
      <p:pic>
        <p:nvPicPr>
          <p:cNvPr id="4" name="Содержимое 3" descr="костром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5" y="1645300"/>
            <a:ext cx="6500859" cy="442309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Если </a:t>
            </a:r>
            <a:r>
              <a:rPr lang="ru-RU" dirty="0" smtClean="0"/>
              <a:t>сложить все улицы города, то их протяженность составит около 4350 километров. Пешеходу, идущему со скоростью 5 километров в час без остановок, понадобится больше месяца, чтобы преодолеть этот путь.</a:t>
            </a:r>
          </a:p>
          <a:p>
            <a:r>
              <a:rPr lang="ru-RU" dirty="0" smtClean="0"/>
              <a:t> В этом городе </a:t>
            </a:r>
            <a:r>
              <a:rPr lang="ru-RU" dirty="0" smtClean="0"/>
              <a:t>837 православных храмов и часовен, причем Успенский собор – самое старое здание </a:t>
            </a:r>
            <a:r>
              <a:rPr lang="ru-RU" dirty="0" smtClean="0"/>
              <a:t>(</a:t>
            </a:r>
            <a:r>
              <a:rPr lang="ru-RU" dirty="0" smtClean="0"/>
              <a:t>1475-1479), сохранившееся до наших дней.</a:t>
            </a:r>
          </a:p>
          <a:p>
            <a:r>
              <a:rPr lang="ru-RU" dirty="0" smtClean="0"/>
              <a:t>Многие города мира могут позавидовать по количеству парков. Старейший из них – Александровский сад – обустроен в XVIII веке.</a:t>
            </a:r>
          </a:p>
          <a:p>
            <a:r>
              <a:rPr lang="ru-RU" dirty="0" smtClean="0"/>
              <a:t> Самой высокой телебашней </a:t>
            </a:r>
            <a:r>
              <a:rPr lang="ru-RU" u="sng" dirty="0" smtClean="0">
                <a:hlinkClick r:id="rId2"/>
              </a:rPr>
              <a:t>в </a:t>
            </a:r>
            <a:r>
              <a:rPr lang="ru-RU" u="sng" dirty="0" smtClean="0">
                <a:hlinkClick r:id="rId2"/>
              </a:rPr>
              <a:t>Европе</a:t>
            </a:r>
            <a:r>
              <a:rPr lang="ru-RU" dirty="0" smtClean="0"/>
              <a:t> является Останкинская, а по высоте строений она на 8-м месте в мире. Высота башни – 540 метров.</a:t>
            </a:r>
          </a:p>
          <a:p>
            <a:r>
              <a:rPr lang="ru-RU" dirty="0" smtClean="0"/>
              <a:t>В России и Европе это самый </a:t>
            </a:r>
            <a:r>
              <a:rPr lang="ru-RU" u="sng" dirty="0" smtClean="0">
                <a:hlinkClick r:id="rId3"/>
              </a:rPr>
              <a:t>крупный город</a:t>
            </a:r>
            <a:r>
              <a:rPr lang="ru-RU" dirty="0" smtClean="0"/>
              <a:t> по численности населения. Здесь проживает более 12 миллионов человек. Этот город входит в десятку самых крупных мегаполисов мира.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  <p:pic>
        <p:nvPicPr>
          <p:cNvPr id="4" name="Содержимое 3" descr="moscow-rivers-bridge-mosk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8715" y="1447800"/>
            <a:ext cx="7557533" cy="49815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dirty="0" smtClean="0"/>
              <a:t>Местные жители называют объездную дорогу вокруг этого города, являющуюся частью трассы М-7, «</a:t>
            </a:r>
            <a:r>
              <a:rPr lang="ru-RU" dirty="0" err="1" smtClean="0"/>
              <a:t>Пекинкой</a:t>
            </a:r>
            <a:r>
              <a:rPr lang="ru-RU" dirty="0" smtClean="0"/>
              <a:t>». Считается, что магистраль предполагалось достроить до Пекина, однако затем дружба между СССР и Китаем ослабла, и проект так и остался на бумаге.</a:t>
            </a:r>
          </a:p>
          <a:p>
            <a:pPr fontAlgn="base"/>
            <a:r>
              <a:rPr lang="ru-RU" dirty="0" smtClean="0"/>
              <a:t>В годы ВОВ в это город были эвакуированы 18 госпиталей, что сделало его одним из важнейших городов в тылу. Местные жители сдали для спасения раненых бойцов около 40 тысяч литров крови.</a:t>
            </a:r>
          </a:p>
          <a:p>
            <a:pPr fontAlgn="base"/>
            <a:r>
              <a:rPr lang="ru-RU" dirty="0" smtClean="0"/>
              <a:t>Знаменитые </a:t>
            </a:r>
            <a:r>
              <a:rPr lang="ru-RU" dirty="0" smtClean="0"/>
              <a:t>Золотые ворота 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единственный </a:t>
            </a:r>
            <a:r>
              <a:rPr lang="ru-RU" dirty="0" smtClean="0"/>
              <a:t>сохранившийся вход в город из семи существовавших. Ворота выполняли не только защитную функцию, но и являлись триумфальной аркой, богато украшенной позолоченной медью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В этом городе сохранилось </a:t>
            </a:r>
            <a:r>
              <a:rPr lang="ru-RU" dirty="0" smtClean="0"/>
              <a:t>три памятника архитектуры, построенных до монголо-татарского завоевания: Золотые ворота, Успенский и Дмитриевский соборы. Всего в городе 239 здания, охраняемых государством – большинство из них было построено в XVIII—XIX </a:t>
            </a:r>
            <a:r>
              <a:rPr lang="ru-RU" dirty="0" smtClean="0"/>
              <a:t>веках.</a:t>
            </a:r>
            <a:br>
              <a:rPr lang="ru-RU" dirty="0" smtClean="0"/>
            </a:br>
            <a:endParaRPr lang="ru-RU" dirty="0" smtClean="0"/>
          </a:p>
          <a:p>
            <a:pPr fontAlgn="base"/>
            <a:r>
              <a:rPr lang="ru-RU" dirty="0" smtClean="0"/>
              <a:t>Один из князей  с прозвищем </a:t>
            </a:r>
            <a:r>
              <a:rPr lang="ru-RU" dirty="0" err="1" smtClean="0"/>
              <a:t>Маномах</a:t>
            </a:r>
            <a:r>
              <a:rPr lang="ru-RU" dirty="0" smtClean="0"/>
              <a:t>  основал этот город, названный в его честь, примерно в 1100 году. Согласно еще одной распространенной версии, город значительно древнее, и был заложен ещё в 990 году.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Владимир.</a:t>
            </a:r>
            <a:endParaRPr lang="ru-RU" dirty="0"/>
          </a:p>
        </p:txBody>
      </p:sp>
      <p:pic>
        <p:nvPicPr>
          <p:cNvPr id="4" name="Содержимое 3" descr="interesnie-fakti-o-vladimire-e15047017799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7" y="1367634"/>
            <a:ext cx="6885398" cy="524542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В </a:t>
            </a:r>
            <a:r>
              <a:rPr lang="ru-RU" dirty="0" smtClean="0"/>
              <a:t>этом городе </a:t>
            </a:r>
            <a:r>
              <a:rPr lang="ru-RU" dirty="0" smtClean="0"/>
              <a:t>ежегодно проводится перепись соловьев – например, в 2010 </a:t>
            </a:r>
            <a:r>
              <a:rPr lang="ru-RU" dirty="0" smtClean="0"/>
              <a:t>году </a:t>
            </a:r>
            <a:r>
              <a:rPr lang="ru-RU" dirty="0" smtClean="0"/>
              <a:t>на территории города гнездились свыше 900 пар этих певчих птиц.</a:t>
            </a:r>
          </a:p>
          <a:p>
            <a:pPr fontAlgn="base"/>
            <a:r>
              <a:rPr lang="ru-RU" dirty="0" smtClean="0"/>
              <a:t>Английский писатель Даниель Дефо упоминает </a:t>
            </a:r>
            <a:r>
              <a:rPr lang="ru-RU" dirty="0" smtClean="0"/>
              <a:t>этот город во </a:t>
            </a:r>
            <a:r>
              <a:rPr lang="ru-RU" dirty="0" smtClean="0"/>
              <a:t>второй части своего знаменитого романа «Робинзон Крузо</a:t>
            </a:r>
            <a:r>
              <a:rPr lang="ru-RU" dirty="0" smtClean="0"/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fontAlgn="base"/>
            <a:r>
              <a:rPr lang="ru-RU" dirty="0" smtClean="0"/>
              <a:t>Герб  </a:t>
            </a:r>
            <a:r>
              <a:rPr lang="ru-RU" dirty="0" smtClean="0"/>
              <a:t>– это щит, на котором изображен черный медведь на задних лапах. Он держит секиру из золота, а венчает щит шапка Мономаха. Этот герб был принят в 1995 году, однако прообразом для него послужила исторически существовавшая символика города.</a:t>
            </a:r>
          </a:p>
          <a:p>
            <a:pPr fontAlgn="base"/>
            <a:r>
              <a:rPr lang="ru-RU" dirty="0" smtClean="0"/>
              <a:t>Это город </a:t>
            </a:r>
            <a:r>
              <a:rPr lang="ru-RU" dirty="0" smtClean="0"/>
              <a:t>изображен на российской банкноте номиналом в 1000 рублей.</a:t>
            </a:r>
          </a:p>
          <a:p>
            <a:pPr fontAlgn="base"/>
            <a:r>
              <a:rPr lang="ru-RU" dirty="0" smtClean="0"/>
              <a:t>Этот город </a:t>
            </a:r>
            <a:r>
              <a:rPr lang="ru-RU" dirty="0" smtClean="0"/>
              <a:t>– один из наиболее древних российских городов и самый старый из существующих поселений на Волге. Он был основан в 1100 году князем  </a:t>
            </a:r>
            <a:r>
              <a:rPr lang="ru-RU" dirty="0" smtClean="0"/>
              <a:t>с прозвищем  Мудрый </a:t>
            </a:r>
            <a:r>
              <a:rPr lang="ru-RU" dirty="0" smtClean="0"/>
              <a:t>и достиг зенита своей славы в XVII веке.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Ярославль</a:t>
            </a:r>
            <a:endParaRPr lang="ru-RU" dirty="0"/>
          </a:p>
        </p:txBody>
      </p:sp>
      <p:pic>
        <p:nvPicPr>
          <p:cNvPr id="4" name="Содержимое 3" descr="interesnie-fakti-o-yaroslavle-e15047013973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2228" y="1517650"/>
            <a:ext cx="7575047" cy="505462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dirty="0" smtClean="0"/>
              <a:t>Уже почти 20 лет в </a:t>
            </a:r>
            <a:r>
              <a:rPr lang="ru-RU" dirty="0" smtClean="0"/>
              <a:t>этом городе </a:t>
            </a:r>
            <a:r>
              <a:rPr lang="ru-RU" dirty="0" smtClean="0"/>
              <a:t>ежегодно проходит акция «Цветок доброты» — весной на городские улицы выходят нарядные девушки с розами, которые вручают по одному цветку каждому прохожему. Затем «посланницы добра» собираются для общей фотографии.</a:t>
            </a:r>
          </a:p>
          <a:p>
            <a:pPr fontAlgn="base"/>
            <a:r>
              <a:rPr lang="ru-RU" dirty="0" smtClean="0"/>
              <a:t>Самым </a:t>
            </a:r>
            <a:r>
              <a:rPr lang="ru-RU" sz="2900" dirty="0" smtClean="0"/>
              <a:t>популярным</a:t>
            </a:r>
            <a:r>
              <a:rPr lang="ru-RU" dirty="0" smtClean="0"/>
              <a:t> элементом памятника Аркадию Северову в находящемуся в этом городе является такса из бронзы – с ней массово фотографируются взрослые, а каждый ребенок норовит погладить собачку и усесться ей на спину.</a:t>
            </a:r>
          </a:p>
          <a:p>
            <a:pPr fontAlgn="base"/>
            <a:r>
              <a:rPr lang="ru-RU" dirty="0" smtClean="0"/>
              <a:t>Здесь сохранилось </a:t>
            </a:r>
            <a:r>
              <a:rPr lang="ru-RU" dirty="0" smtClean="0"/>
              <a:t>множество памятников архитектуры – по количеству уникальных зданий советского периода город уступает только Москве.</a:t>
            </a:r>
          </a:p>
          <a:p>
            <a:pPr fontAlgn="base"/>
            <a:r>
              <a:rPr lang="ru-RU" dirty="0" smtClean="0"/>
              <a:t>На площадке между тремя </a:t>
            </a:r>
            <a:r>
              <a:rPr lang="ru-RU" dirty="0" smtClean="0"/>
              <a:t>университетскими корпусами в этом городе высится трехметровая «хрустальная туфелька», символизирующая городских невест. Зимой металлический каркас украшают светящимися гирляндами, а летом – цветущими растениями.</a:t>
            </a:r>
          </a:p>
          <a:p>
            <a:pPr fontAlgn="base"/>
            <a:r>
              <a:rPr lang="ru-RU" dirty="0" smtClean="0"/>
              <a:t>На гербе мы видим девушку с прялкой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Иваново</a:t>
            </a:r>
            <a:endParaRPr lang="ru-RU" dirty="0"/>
          </a:p>
        </p:txBody>
      </p:sp>
      <p:pic>
        <p:nvPicPr>
          <p:cNvPr id="6" name="Содержимое 5" descr="1024px-Ivanovo_asv2018-08_img58_aerial_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4702" y="1504552"/>
            <a:ext cx="7879748" cy="492484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Угадайте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 первые </a:t>
            </a:r>
            <a:r>
              <a:rPr lang="ru-RU" dirty="0" smtClean="0"/>
              <a:t>века своего существования </a:t>
            </a:r>
            <a:r>
              <a:rPr lang="ru-RU" dirty="0" smtClean="0"/>
              <a:t>этот город </a:t>
            </a:r>
            <a:r>
              <a:rPr lang="ru-RU" dirty="0" smtClean="0"/>
              <a:t>был мощной крепостью, защищавший в период междоусобицы стольные грады </a:t>
            </a:r>
            <a:r>
              <a:rPr lang="ru-RU" dirty="0" smtClean="0">
                <a:hlinkClick r:id="rId2"/>
              </a:rPr>
              <a:t>Владимир</a:t>
            </a:r>
            <a:r>
              <a:rPr lang="ru-RU" dirty="0" smtClean="0"/>
              <a:t> и </a:t>
            </a:r>
            <a:r>
              <a:rPr lang="ru-RU" dirty="0" smtClean="0">
                <a:hlinkClick r:id="rId3"/>
              </a:rPr>
              <a:t>Суздаль</a:t>
            </a:r>
            <a:r>
              <a:rPr lang="ru-RU" dirty="0" smtClean="0"/>
              <a:t> от набегов волжских булгар;</a:t>
            </a:r>
          </a:p>
          <a:p>
            <a:r>
              <a:rPr lang="ru-RU" b="1" dirty="0" err="1" smtClean="0"/>
              <a:t>Спасо-Преображенский</a:t>
            </a:r>
            <a:r>
              <a:rPr lang="ru-RU" b="1" dirty="0" smtClean="0"/>
              <a:t> храм</a:t>
            </a:r>
            <a:r>
              <a:rPr lang="ru-RU" dirty="0" smtClean="0"/>
              <a:t> на Красной площади был заложен Юрием Долгоруким в год основания города – 1152-м, а закончен через пять лет его сыном Андреем </a:t>
            </a:r>
            <a:r>
              <a:rPr lang="ru-RU" dirty="0" err="1" smtClean="0"/>
              <a:t>Боголюбским</a:t>
            </a:r>
            <a:r>
              <a:rPr lang="ru-RU" dirty="0" smtClean="0"/>
              <a:t>. По мнению нынешних ученых, именно здесь были заложены традиции церковной архитектуры, которые получили развитие во </a:t>
            </a:r>
            <a:r>
              <a:rPr lang="ru-RU" dirty="0" smtClean="0">
                <a:hlinkClick r:id="rId4"/>
              </a:rPr>
              <a:t>Владимиро-Суздальских землях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1220 </a:t>
            </a:r>
            <a:r>
              <a:rPr lang="ru-RU" dirty="0" smtClean="0"/>
              <a:t>году в  </a:t>
            </a:r>
            <a:r>
              <a:rPr lang="ru-RU" dirty="0" smtClean="0"/>
              <a:t>этом городе родился </a:t>
            </a:r>
            <a:r>
              <a:rPr lang="ru-RU" dirty="0" smtClean="0"/>
              <a:t>и провел детство </a:t>
            </a:r>
            <a:r>
              <a:rPr lang="ru-RU" b="1" dirty="0" smtClean="0"/>
              <a:t>Александр Невский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селе </a:t>
            </a:r>
            <a:r>
              <a:rPr lang="ru-RU" b="1" dirty="0" err="1" smtClean="0"/>
              <a:t>Веськово</a:t>
            </a:r>
            <a:r>
              <a:rPr lang="ru-RU" dirty="0" smtClean="0"/>
              <a:t>, что находится в трех км от </a:t>
            </a:r>
            <a:r>
              <a:rPr lang="ru-RU" dirty="0" smtClean="0"/>
              <a:t>этого города, </a:t>
            </a:r>
            <a:r>
              <a:rPr lang="ru-RU" dirty="0" smtClean="0"/>
              <a:t>в конце XVII века царь </a:t>
            </a:r>
            <a:r>
              <a:rPr lang="ru-RU" b="1" dirty="0" smtClean="0"/>
              <a:t>Петр I</a:t>
            </a:r>
            <a:r>
              <a:rPr lang="ru-RU" dirty="0" smtClean="0"/>
              <a:t> с помощью голландских мастеров строил </a:t>
            </a:r>
            <a:r>
              <a:rPr lang="ru-RU" b="1" dirty="0" smtClean="0"/>
              <a:t>потешный флот</a:t>
            </a:r>
            <a:r>
              <a:rPr lang="ru-RU" dirty="0" smtClean="0"/>
              <a:t> (корабли, галеры, яхты), тем самым заложив основы русского </a:t>
            </a:r>
            <a:r>
              <a:rPr lang="ru-RU" dirty="0" smtClean="0"/>
              <a:t>кораблестроения;</a:t>
            </a:r>
          </a:p>
          <a:p>
            <a:r>
              <a:rPr lang="ru-RU" dirty="0" smtClean="0"/>
              <a:t>Этот город  </a:t>
            </a:r>
            <a:r>
              <a:rPr lang="ru-RU" dirty="0" smtClean="0"/>
              <a:t>стоит на северном берегу озера </a:t>
            </a:r>
            <a:r>
              <a:rPr lang="ru-RU" dirty="0" err="1" smtClean="0"/>
              <a:t>Плещеево</a:t>
            </a:r>
            <a:r>
              <a:rPr lang="ru-RU" dirty="0" smtClean="0"/>
              <a:t> – одно из крупнейших в Верхнем Поволжье. Самой знаменитой обитательницей </a:t>
            </a:r>
            <a:r>
              <a:rPr lang="ru-RU" dirty="0" smtClean="0"/>
              <a:t> </a:t>
            </a:r>
            <a:r>
              <a:rPr lang="ru-RU" dirty="0" smtClean="0"/>
              <a:t>озера по праву считается редкая пресноводная селедка – </a:t>
            </a:r>
            <a:r>
              <a:rPr lang="ru-RU" b="1" dirty="0" smtClean="0"/>
              <a:t>ряпушка</a:t>
            </a:r>
            <a:r>
              <a:rPr lang="ru-RU" dirty="0" smtClean="0"/>
              <a:t>, которая особенно хороша в копченом </a:t>
            </a:r>
            <a:r>
              <a:rPr lang="ru-RU" dirty="0" smtClean="0"/>
              <a:t>виде. И изображена на флаге и гербе.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Переяславль</a:t>
            </a:r>
            <a:r>
              <a:rPr lang="ru-RU" dirty="0" smtClean="0"/>
              <a:t> - Залесский</a:t>
            </a:r>
            <a:endParaRPr lang="ru-RU" dirty="0"/>
          </a:p>
        </p:txBody>
      </p:sp>
      <p:pic>
        <p:nvPicPr>
          <p:cNvPr id="4" name="Содержимое 3" descr="DSC_08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1" y="1500174"/>
            <a:ext cx="7581945" cy="483348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128</TotalTime>
  <Words>801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Игра пентагон. Тема «Золотое кольцо России»</vt:lpstr>
      <vt:lpstr>Угадайте город…</vt:lpstr>
      <vt:lpstr>Владимир.</vt:lpstr>
      <vt:lpstr>Угадайте город.</vt:lpstr>
      <vt:lpstr>Ярославль</vt:lpstr>
      <vt:lpstr>Угадайте город</vt:lpstr>
      <vt:lpstr>Иваново</vt:lpstr>
      <vt:lpstr>Угадайте город</vt:lpstr>
      <vt:lpstr>Переяславль - Залесский</vt:lpstr>
      <vt:lpstr>Угадайте город</vt:lpstr>
      <vt:lpstr>Сергиев - Посад</vt:lpstr>
      <vt:lpstr>Угадайте город</vt:lpstr>
      <vt:lpstr>Суздаль</vt:lpstr>
      <vt:lpstr>Узнайте город</vt:lpstr>
      <vt:lpstr>Кострома</vt:lpstr>
      <vt:lpstr>Узнайте город</vt:lpstr>
      <vt:lpstr>Москва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пентагон. Тема «Золотое кольцо России»</dc:title>
  <dc:creator>user</dc:creator>
  <cp:lastModifiedBy>user</cp:lastModifiedBy>
  <cp:revision>13</cp:revision>
  <dcterms:created xsi:type="dcterms:W3CDTF">2019-04-27T09:07:50Z</dcterms:created>
  <dcterms:modified xsi:type="dcterms:W3CDTF">2019-04-27T11:15:59Z</dcterms:modified>
</cp:coreProperties>
</file>