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baseline="0" dirty="0" smtClean="0"/>
              <a:t> </a:t>
            </a:r>
            <a:endParaRPr lang="ru-RU" dirty="0"/>
          </a:p>
        </c:rich>
      </c:tx>
      <c:overlay val="0"/>
    </c:title>
    <c:autoTitleDeleted val="0"/>
    <c:view3D>
      <c:rotX val="15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Русские</c:v>
                </c:pt>
                <c:pt idx="1">
                  <c:v>Армяне </c:v>
                </c:pt>
                <c:pt idx="2">
                  <c:v>Украинцы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97.5</c:v>
                </c:pt>
                <c:pt idx="1">
                  <c:v>1.8</c:v>
                </c:pt>
                <c:pt idx="2">
                  <c:v>0.70000000000000007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F2-4446-AE82-6BBAE3B550C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Русские</c:v>
                </c:pt>
                <c:pt idx="1">
                  <c:v>Армяне </c:v>
                </c:pt>
                <c:pt idx="2">
                  <c:v>Украинцы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9EF2-4446-AE82-6BBAE3B550C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Русские</c:v>
                </c:pt>
                <c:pt idx="1">
                  <c:v>Армяне </c:v>
                </c:pt>
                <c:pt idx="2">
                  <c:v>Украинцы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2-9EF2-4446-AE82-6BBAE3B550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Уровень толерантности учащихся </a:t>
            </a:r>
            <a:r>
              <a:rPr lang="ru-RU" sz="3600" dirty="0" err="1" smtClean="0">
                <a:solidFill>
                  <a:srgbClr val="FF0000"/>
                </a:solidFill>
                <a:latin typeface="Monotype Corsiva" pitchFamily="66" charset="0"/>
              </a:rPr>
              <a:t>Туркинской</a:t>
            </a: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 средней общеобразовательной школы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Исследовательская работа</a:t>
            </a:r>
          </a:p>
          <a:p>
            <a:pPr marL="0" indent="0" algn="ctr">
              <a:buNone/>
            </a:pP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  <a:p>
            <a:pPr marL="0" indent="0" algn="r">
              <a:buNone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Выполнили: </a:t>
            </a:r>
            <a:r>
              <a:rPr lang="ru-RU" sz="2400" dirty="0" err="1" smtClean="0">
                <a:solidFill>
                  <a:srgbClr val="002060"/>
                </a:solidFill>
                <a:latin typeface="Monotype Corsiva" pitchFamily="66" charset="0"/>
              </a:rPr>
              <a:t>Бутько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 Артём, </a:t>
            </a:r>
          </a:p>
          <a:p>
            <a:pPr marL="0" indent="0" algn="r">
              <a:buNone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Солдатов Александр, </a:t>
            </a:r>
          </a:p>
          <a:p>
            <a:pPr marL="0" indent="0" algn="r">
              <a:buNone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учащиеся 5 «Б» 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класса</a:t>
            </a:r>
          </a:p>
          <a:p>
            <a:pPr marL="0" indent="0" algn="r">
              <a:buNone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Руководитель: </a:t>
            </a:r>
            <a:r>
              <a:rPr lang="ru-RU" sz="2400" dirty="0" err="1" smtClean="0">
                <a:solidFill>
                  <a:srgbClr val="002060"/>
                </a:solidFill>
                <a:latin typeface="Monotype Corsiva" pitchFamily="66" charset="0"/>
              </a:rPr>
              <a:t>Ихинова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 Светлана Валериановна,</a:t>
            </a:r>
          </a:p>
          <a:p>
            <a:pPr marL="0" indent="0" algn="r">
              <a:buNone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Учитель русского языка </a:t>
            </a:r>
            <a:r>
              <a:rPr lang="ru-RU" sz="2400" smtClean="0">
                <a:solidFill>
                  <a:srgbClr val="002060"/>
                </a:solidFill>
                <a:latin typeface="Monotype Corsiva" pitchFamily="66" charset="0"/>
              </a:rPr>
              <a:t>и литературы</a:t>
            </a:r>
            <a:endParaRPr lang="ru-RU" sz="2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825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27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Monotype Corsiva" pitchFamily="66" charset="0"/>
              </a:rPr>
              <a:t>Толерантность  </a:t>
            </a:r>
            <a:r>
              <a:rPr lang="ru-RU" sz="2700" b="1" dirty="0">
                <a:solidFill>
                  <a:srgbClr val="FF0000"/>
                </a:solidFill>
                <a:latin typeface="Monotype Corsiva" pitchFamily="66" charset="0"/>
              </a:rPr>
              <a:t>учащихся </a:t>
            </a:r>
            <a:r>
              <a:rPr lang="ru-RU" sz="2700" b="1" dirty="0" err="1" smtClean="0">
                <a:solidFill>
                  <a:srgbClr val="FF0000"/>
                </a:solidFill>
                <a:latin typeface="Monotype Corsiva" pitchFamily="66" charset="0"/>
              </a:rPr>
              <a:t>Туркинской</a:t>
            </a:r>
            <a:r>
              <a:rPr lang="ru-RU" sz="27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2700" b="1" dirty="0">
                <a:solidFill>
                  <a:srgbClr val="FF0000"/>
                </a:solidFill>
                <a:latin typeface="Monotype Corsiva" pitchFamily="66" charset="0"/>
              </a:rPr>
              <a:t>средней общеобразовательной школы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7520940" cy="35798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 целью  изучения уровня толерантности учащихся  </a:t>
            </a:r>
            <a:r>
              <a:rPr lang="ru-RU" sz="2400" b="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нами был </a:t>
            </a:r>
            <a:r>
              <a:rPr lang="ru-RU" sz="2400" b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проведен опрос </a:t>
            </a:r>
            <a:r>
              <a:rPr lang="ru-RU" sz="2400" b="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среди 5-х,  </a:t>
            </a:r>
            <a:r>
              <a:rPr lang="ru-RU" sz="2400" b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6-х, 8-х, </a:t>
            </a:r>
            <a:r>
              <a:rPr lang="ru-RU" sz="2400" b="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9-11-х </a:t>
            </a:r>
            <a:r>
              <a:rPr lang="ru-RU" sz="2400" b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классов </a:t>
            </a:r>
            <a:r>
              <a:rPr lang="ru-RU" sz="2400" b="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нашей школы</a:t>
            </a:r>
            <a:r>
              <a:rPr lang="ru-RU" sz="2400" b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Данный опрос  проведен с помощью опросника  Бойко В.В </a:t>
            </a:r>
          </a:p>
        </p:txBody>
      </p:sp>
    </p:spTree>
    <p:extLst>
      <p:ext uri="{BB962C8B-B14F-4D97-AF65-F5344CB8AC3E}">
        <p14:creationId xmlns:p14="http://schemas.microsoft.com/office/powerpoint/2010/main" val="27026401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620688"/>
            <a:ext cx="7520940" cy="792088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Результаты опроса:</a:t>
            </a:r>
            <a:b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  <a:t>Степень нетерпимости к окружающим</a:t>
            </a:r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2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372021"/>
              </p:ext>
            </p:extLst>
          </p:nvPr>
        </p:nvGraphicFramePr>
        <p:xfrm>
          <a:off x="683568" y="1403381"/>
          <a:ext cx="7848871" cy="461790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856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78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39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56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5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312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 Классы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Шкала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5 –е классы (количество</a:t>
                      </a:r>
                      <a:r>
                        <a:rPr lang="ru-RU" sz="1200" baseline="0" dirty="0" smtClean="0">
                          <a:effectLst/>
                          <a:latin typeface="Times New Roman"/>
                          <a:ea typeface="Times New Roman"/>
                        </a:rPr>
                        <a:t>  баллов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6-е классы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(количество</a:t>
                      </a:r>
                      <a:r>
                        <a:rPr lang="ru-RU" sz="1200" baseline="0" dirty="0" smtClean="0">
                          <a:effectLst/>
                          <a:latin typeface="Times New Roman"/>
                          <a:ea typeface="Times New Roman"/>
                        </a:rPr>
                        <a:t>  баллов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8-е классы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(количество</a:t>
                      </a:r>
                      <a:r>
                        <a:rPr lang="ru-RU" sz="1200" baseline="0" dirty="0" smtClean="0">
                          <a:effectLst/>
                          <a:latin typeface="Times New Roman"/>
                          <a:ea typeface="Times New Roman"/>
                        </a:rPr>
                        <a:t>  баллов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9-11-е </a:t>
                      </a:r>
                      <a:r>
                        <a:rPr lang="ru-RU" sz="1200" dirty="0">
                          <a:effectLst/>
                        </a:rPr>
                        <a:t>классы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(количество</a:t>
                      </a:r>
                      <a:r>
                        <a:rPr lang="ru-RU" sz="1200" baseline="0" dirty="0" smtClean="0">
                          <a:effectLst/>
                          <a:latin typeface="Times New Roman"/>
                          <a:ea typeface="Times New Roman"/>
                        </a:rPr>
                        <a:t>  баллов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70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82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71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75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135</a:t>
                      </a:r>
                      <a:endParaRPr lang="ru-RU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70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75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61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97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160</a:t>
                      </a:r>
                      <a:endParaRPr lang="ru-RU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70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91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63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103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143</a:t>
                      </a:r>
                      <a:endParaRPr lang="ru-RU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70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80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64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83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118</a:t>
                      </a:r>
                      <a:endParaRPr lang="ru-RU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70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107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65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91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</a:t>
                      </a:r>
                      <a:endParaRPr lang="ru-RU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133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Итого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Средний балл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21,8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32,4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28.0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29.4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43043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4923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Из таблицы видно, что количество набранных баллов, характеризующих степень нетерпимости к окружающим,  составляет от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21,8 до 32,4 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из возможных 75 баллов. </a:t>
            </a:r>
            <a:r>
              <a:rPr lang="ru-RU" sz="2400" b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 результатам опроса можно сделать вывод, что уровень толерантности у </a:t>
            </a:r>
            <a:r>
              <a:rPr lang="ru-RU" sz="2400" b="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шестых классов и старшеклассников </a:t>
            </a:r>
            <a:r>
              <a:rPr lang="ru-RU" sz="2400" b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ниже, чем у учащихся  средних </a:t>
            </a:r>
            <a:r>
              <a:rPr lang="ru-RU" sz="2400" b="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классов(5,8кл</a:t>
            </a:r>
            <a:r>
              <a:rPr lang="ru-RU" sz="2400" b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).  </a:t>
            </a:r>
            <a:endParaRPr lang="ru-RU" sz="2400" b="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Проведенный опрос выявил хорошие показатели уровня толерантности среди школьников (</a:t>
            </a:r>
            <a:r>
              <a:rPr lang="ru-RU" sz="2400" b="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интолерантность</a:t>
            </a:r>
            <a:r>
              <a:rPr lang="ru-RU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от 33,8%  до 38,8%)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931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305342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школах  и во всех других учреждениях образования, дома и на работе необходимо укреплять дух толерантности и формировать отношения открытости, внимания, терпимости  друг к другу. </a:t>
            </a:r>
          </a:p>
          <a:p>
            <a:r>
              <a:rPr lang="ru-RU" sz="2400" dirty="0"/>
              <a:t>      Сегодня толерантность признается как важнейший элемент культуры общества, проявляющийся в процессах единения людей различных верований, культурных традиций, политических убеждений.</a:t>
            </a:r>
          </a:p>
          <a:p>
            <a:r>
              <a:rPr lang="ru-RU" sz="2400" dirty="0">
                <a:solidFill>
                  <a:srgbClr val="FF0000"/>
                </a:solidFill>
              </a:rPr>
              <a:t>     </a:t>
            </a:r>
            <a:r>
              <a:rPr lang="ru-RU" sz="2400" dirty="0" smtClean="0">
                <a:solidFill>
                  <a:srgbClr val="FF0000"/>
                </a:solidFill>
              </a:rPr>
              <a:t>Мы считаем, </a:t>
            </a:r>
            <a:r>
              <a:rPr lang="ru-RU" sz="2400" dirty="0">
                <a:solidFill>
                  <a:srgbClr val="FF0000"/>
                </a:solidFill>
              </a:rPr>
              <a:t>что  уровень культуры, нравственных ценностей, характерных для </a:t>
            </a:r>
            <a:r>
              <a:rPr lang="ru-RU" sz="2400" dirty="0" smtClean="0">
                <a:solidFill>
                  <a:srgbClr val="FF0000"/>
                </a:solidFill>
              </a:rPr>
              <a:t>учащихся нашей школы </a:t>
            </a:r>
            <a:r>
              <a:rPr lang="ru-RU" sz="2400" dirty="0" smtClean="0">
                <a:solidFill>
                  <a:srgbClr val="FFFF00"/>
                </a:solidFill>
              </a:rPr>
              <a:t>соответствуют </a:t>
            </a:r>
            <a:r>
              <a:rPr lang="ru-RU" sz="2400" dirty="0">
                <a:solidFill>
                  <a:srgbClr val="FFFF00"/>
                </a:solidFill>
              </a:rPr>
              <a:t>нормам толерантного сознания и поведения.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206460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Список использованной литературы       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endParaRPr lang="ru-RU" sz="24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84784"/>
            <a:ext cx="78488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i="1" dirty="0" smtClean="0">
                <a:solidFill>
                  <a:srgbClr val="002060"/>
                </a:solidFill>
              </a:rPr>
              <a:t>1. </a:t>
            </a:r>
            <a:r>
              <a:rPr lang="ru-RU" sz="2400" i="1" dirty="0" err="1" smtClean="0">
                <a:solidFill>
                  <a:srgbClr val="002060"/>
                </a:solidFill>
              </a:rPr>
              <a:t>Безюлева</a:t>
            </a:r>
            <a:r>
              <a:rPr lang="ru-RU" sz="2400" i="1" dirty="0" smtClean="0">
                <a:solidFill>
                  <a:srgbClr val="002060"/>
                </a:solidFill>
              </a:rPr>
              <a:t> </a:t>
            </a:r>
            <a:r>
              <a:rPr lang="ru-RU" sz="2400" i="1" dirty="0">
                <a:solidFill>
                  <a:srgbClr val="002060"/>
                </a:solidFill>
              </a:rPr>
              <a:t>Г. В.  Толерантность: взгляд, поиск, решение. – М., «</a:t>
            </a:r>
            <a:r>
              <a:rPr lang="ru-RU" sz="2400" i="1" dirty="0" err="1">
                <a:solidFill>
                  <a:srgbClr val="002060"/>
                </a:solidFill>
              </a:rPr>
              <a:t>Вербум</a:t>
            </a:r>
            <a:r>
              <a:rPr lang="ru-RU" sz="2400" i="1" dirty="0">
                <a:solidFill>
                  <a:srgbClr val="002060"/>
                </a:solidFill>
              </a:rPr>
              <a:t>-М», 2003 – 178 с.</a:t>
            </a:r>
          </a:p>
          <a:p>
            <a:pPr lvl="0"/>
            <a:r>
              <a:rPr lang="ru-RU" sz="2400" i="1" dirty="0" smtClean="0">
                <a:solidFill>
                  <a:srgbClr val="002060"/>
                </a:solidFill>
              </a:rPr>
              <a:t>2. Большой </a:t>
            </a:r>
            <a:r>
              <a:rPr lang="ru-RU" sz="2400" i="1" dirty="0">
                <a:solidFill>
                  <a:srgbClr val="002060"/>
                </a:solidFill>
              </a:rPr>
              <a:t>энциклопедический словарь. В 2 т./ Гл. ред. А.М. Прохоров. – Сов. энциклопедия, 2001.-Т.2</a:t>
            </a:r>
            <a:r>
              <a:rPr lang="ru-RU" sz="2400" i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3. </a:t>
            </a:r>
            <a:r>
              <a:rPr lang="ru-RU" sz="2400" i="1" dirty="0">
                <a:solidFill>
                  <a:srgbClr val="002060"/>
                </a:solidFill>
              </a:rPr>
              <a:t>Ожегов. С.И. Словарь русского языка. - М., 2006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4. </a:t>
            </a:r>
            <a:r>
              <a:rPr lang="ru-RU" sz="2400" i="1" dirty="0">
                <a:solidFill>
                  <a:srgbClr val="002060"/>
                </a:solidFill>
              </a:rPr>
              <a:t>Социология межэтнической толерантности – М.: Изд-во Ин-та социологии РАН,  2003</a:t>
            </a:r>
            <a:r>
              <a:rPr lang="ru-RU" sz="2400" i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400" i="1" dirty="0">
                <a:solidFill>
                  <a:srgbClr val="002060"/>
                </a:solidFill>
              </a:rPr>
              <a:t>5</a:t>
            </a:r>
            <a:r>
              <a:rPr lang="ru-RU" sz="2400" i="1" dirty="0" smtClean="0">
                <a:solidFill>
                  <a:srgbClr val="002060"/>
                </a:solidFill>
              </a:rPr>
              <a:t>. </a:t>
            </a:r>
            <a:r>
              <a:rPr lang="ru-RU" sz="2400" i="1" dirty="0">
                <a:solidFill>
                  <a:srgbClr val="002060"/>
                </a:solidFill>
              </a:rPr>
              <a:t>Диагностика коммуникативной толерантности (В. В. Бойко)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240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Актуальность темы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2807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последнее время одними из наиболее актуальных проблем современности являются толерантные отношения между людьми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. Наличие в любом обществе групп, принадлежащих самым различным культурам, проблемы взаимопонимания народов, населяющих страну, веротерпимость, профилактика различных видов экстремизма, обозначившиеся в последнее время, достаточно остро требуют своего скорейшего разрешения. Насилие и жестокость в отношениях между людьми дополнились еще более зловещими примерами и символами. Все </a:t>
            </a:r>
            <a:r>
              <a:rPr lang="ru-RU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связано с уменьшением уровня терпимости к людям, жесткостью в отношениях, 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неумением тактично и грамотно излагать свою позицию, не задевая интересы других людей.  Сегодня на земле остается все меньше мест, где люди могут чувствовать себя защищенными от насилия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Культуру терпимости необходимо сохранить 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и развить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сделать моральной нормой жизни, народной традицией. 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Исходя из этого, тема </a:t>
            </a:r>
            <a:r>
              <a:rPr lang="ru-RU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исследовательской работы «толерантность в современной этнокультурной среде» является актуальной.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9236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/>
              <a:t> </a:t>
            </a:r>
            <a:r>
              <a:rPr lang="ru-RU" sz="2700" b="1" i="1" dirty="0">
                <a:solidFill>
                  <a:srgbClr val="00B050"/>
                </a:solidFill>
              </a:rPr>
              <a:t>Цель</a:t>
            </a:r>
            <a:r>
              <a:rPr lang="ru-RU" sz="2700" i="1" dirty="0">
                <a:solidFill>
                  <a:srgbClr val="00B050"/>
                </a:solidFill>
              </a:rPr>
              <a:t> исследовательской работы: </a:t>
            </a:r>
            <a:r>
              <a:rPr lang="ru-RU" sz="2700" i="1" dirty="0" smtClean="0">
                <a:solidFill>
                  <a:srgbClr val="00B050"/>
                </a:solidFill>
              </a:rPr>
              <a:t>выявление уровня </a:t>
            </a:r>
            <a:r>
              <a:rPr lang="ru-RU" sz="2700" i="1" dirty="0">
                <a:solidFill>
                  <a:srgbClr val="00B050"/>
                </a:solidFill>
              </a:rPr>
              <a:t>толерантного сознания этнокультурной </a:t>
            </a:r>
            <a:r>
              <a:rPr lang="ru-RU" sz="2700" i="1" dirty="0" smtClean="0">
                <a:solidFill>
                  <a:srgbClr val="00B050"/>
                </a:solidFill>
              </a:rPr>
              <a:t>среды среди учащихся в </a:t>
            </a:r>
            <a:r>
              <a:rPr lang="ru-RU" sz="2700" i="1" dirty="0" err="1" smtClean="0">
                <a:solidFill>
                  <a:srgbClr val="00B050"/>
                </a:solidFill>
              </a:rPr>
              <a:t>Туркинской</a:t>
            </a:r>
            <a:r>
              <a:rPr lang="ru-RU" sz="2700" i="1" dirty="0" smtClean="0">
                <a:solidFill>
                  <a:srgbClr val="00B050"/>
                </a:solidFill>
              </a:rPr>
              <a:t> СОШ</a:t>
            </a:r>
            <a:r>
              <a:rPr lang="ru-RU" sz="2700" i="1" dirty="0"/>
              <a:t/>
            </a:r>
            <a:br>
              <a:rPr lang="ru-RU" sz="2700" i="1" dirty="0"/>
            </a:br>
            <a:r>
              <a:rPr lang="ru-RU" dirty="0"/>
              <a:t> 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8567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 </a:t>
            </a:r>
            <a:endParaRPr lang="ru-RU" dirty="0" smtClean="0"/>
          </a:p>
          <a:p>
            <a:pPr marL="0" indent="0" algn="just">
              <a:buNone/>
            </a:pPr>
            <a:endParaRPr lang="ru-RU" sz="2400" b="1" i="1" dirty="0"/>
          </a:p>
          <a:p>
            <a:pPr marL="0" indent="0" algn="just">
              <a:buNone/>
            </a:pPr>
            <a:r>
              <a:rPr lang="ru-RU" sz="2400" b="1" i="1" dirty="0" smtClean="0"/>
              <a:t>Задачи</a:t>
            </a:r>
            <a:r>
              <a:rPr lang="ru-RU" sz="2400" i="1" dirty="0"/>
              <a:t>: </a:t>
            </a:r>
          </a:p>
          <a:p>
            <a:pPr marL="0" lvl="0" indent="0" algn="just">
              <a:buNone/>
            </a:pPr>
            <a:r>
              <a:rPr lang="ru-RU" i="1" dirty="0" smtClean="0"/>
              <a:t> - </a:t>
            </a:r>
            <a:r>
              <a:rPr lang="ru-RU" sz="2100" i="1" dirty="0" smtClean="0"/>
              <a:t>Изучить </a:t>
            </a:r>
            <a:r>
              <a:rPr lang="ru-RU" sz="2100" i="1" dirty="0"/>
              <a:t>этнокультурную среду </a:t>
            </a:r>
            <a:r>
              <a:rPr lang="ru-RU" sz="2100" i="1" dirty="0" smtClean="0"/>
              <a:t>в школе </a:t>
            </a:r>
            <a:endParaRPr lang="ru-RU" sz="2100" i="1" dirty="0"/>
          </a:p>
          <a:p>
            <a:pPr marL="0" lvl="0" indent="0" algn="just">
              <a:buNone/>
            </a:pPr>
            <a:r>
              <a:rPr lang="ru-RU" sz="2100" i="1" dirty="0" smtClean="0"/>
              <a:t> - Выявить </a:t>
            </a:r>
            <a:r>
              <a:rPr lang="ru-RU" sz="2100" i="1" dirty="0"/>
              <a:t>уровень толерантности учащихся 5-х, </a:t>
            </a:r>
            <a:r>
              <a:rPr lang="ru-RU" sz="2100" i="1" dirty="0" smtClean="0"/>
              <a:t>6-х, 8-х</a:t>
            </a:r>
            <a:r>
              <a:rPr lang="ru-RU" sz="2100" i="1" dirty="0"/>
              <a:t>, </a:t>
            </a:r>
            <a:r>
              <a:rPr lang="ru-RU" sz="2100" i="1" dirty="0" smtClean="0"/>
              <a:t>9-11-х </a:t>
            </a:r>
            <a:r>
              <a:rPr lang="ru-RU" sz="2100" i="1" dirty="0"/>
              <a:t>классов </a:t>
            </a:r>
            <a:r>
              <a:rPr lang="ru-RU" sz="2100" i="1" dirty="0" err="1" smtClean="0"/>
              <a:t>Туркинской</a:t>
            </a:r>
            <a:r>
              <a:rPr lang="ru-RU" sz="2100" i="1" dirty="0" smtClean="0"/>
              <a:t>  </a:t>
            </a:r>
            <a:r>
              <a:rPr lang="ru-RU" sz="2100" i="1" dirty="0"/>
              <a:t>средней школы.</a:t>
            </a:r>
          </a:p>
          <a:p>
            <a:pPr marL="0" indent="0" algn="just">
              <a:buNone/>
            </a:pPr>
            <a:r>
              <a:rPr lang="ru-RU" sz="2100" i="1" dirty="0" smtClean="0"/>
              <a:t>     </a:t>
            </a:r>
            <a:r>
              <a:rPr lang="ru-RU" sz="2100" b="1" i="1" dirty="0"/>
              <a:t>Методы исследования  : </a:t>
            </a:r>
            <a:endParaRPr lang="ru-RU" sz="2100" i="1" dirty="0"/>
          </a:p>
          <a:p>
            <a:pPr lvl="1" algn="just"/>
            <a:r>
              <a:rPr lang="ru-RU" sz="2100" i="1" dirty="0"/>
              <a:t>анализ и изучение научной литературы по теме исследования ; </a:t>
            </a:r>
          </a:p>
          <a:p>
            <a:pPr lvl="1" algn="just"/>
            <a:r>
              <a:rPr lang="ru-RU" sz="2100" i="1" dirty="0"/>
              <a:t>изучение и обобщение различных источников информации;</a:t>
            </a:r>
          </a:p>
          <a:p>
            <a:pPr lvl="1" algn="just"/>
            <a:r>
              <a:rPr lang="ru-RU" sz="2100" i="1" dirty="0"/>
              <a:t>наблюдение</a:t>
            </a:r>
          </a:p>
          <a:p>
            <a:pPr lvl="1" algn="just"/>
            <a:r>
              <a:rPr lang="ru-RU" sz="2100" i="1" dirty="0"/>
              <a:t>опрос </a:t>
            </a:r>
          </a:p>
        </p:txBody>
      </p:sp>
    </p:spTree>
    <p:extLst>
      <p:ext uri="{BB962C8B-B14F-4D97-AF65-F5344CB8AC3E}">
        <p14:creationId xmlns:p14="http://schemas.microsoft.com/office/powerpoint/2010/main" val="3434496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4000" i="1" dirty="0">
                <a:solidFill>
                  <a:srgbClr val="FF0000"/>
                </a:solidFill>
              </a:rPr>
              <a:t>Теоретические подходы к понятию «толерантность»</a:t>
            </a:r>
            <a:br>
              <a:rPr lang="ru-RU" sz="4000" i="1" dirty="0">
                <a:solidFill>
                  <a:srgbClr val="FF0000"/>
                </a:solidFill>
              </a:rPr>
            </a:br>
            <a:endParaRPr lang="ru-RU" sz="4000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7046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Толерантность </a:t>
            </a:r>
            <a:r>
              <a:rPr lang="ru-RU" sz="2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является одной из важных проблем. Ее рассмотрению посвящали работы мыслители разных эпох. В энциклопедическом словаре Волков Ю.Г. и Поликарпов В.С. определяют толерантность как терпимость к "чужим", то есть инакомыслящим, иноверцам, инородцам и др. В кратком словаре современных понятий и терминов Н.Т. </a:t>
            </a:r>
            <a:r>
              <a:rPr lang="ru-RU" sz="2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Бунимовича</a:t>
            </a:r>
            <a:r>
              <a:rPr lang="ru-RU" sz="2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Г.Г. </a:t>
            </a:r>
            <a:r>
              <a:rPr lang="ru-RU" sz="2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Жаркова</a:t>
            </a:r>
            <a:r>
              <a:rPr lang="ru-RU" sz="2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Т.М. Корнилова толерантность понимается как  …снисходительность, терпимость или допущение.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7743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Свой вклад в понятие терпимости как общечеловеческой ценности субъекта, зависящей от его самоопределения и жизненной позиции, при условии наличия равенства прав, уважения других и другими предложила философия Нового времени. </a:t>
            </a:r>
          </a:p>
          <a:p>
            <a:pPr marL="0" indent="0" algn="just">
              <a:buNone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Характеристики толерантности в истории русской мысли выражалась чаще всего в иных понятиях - терпимости, всеединства, ненасилия и др. Русский религиозный мыслитель XVIII века Тихон Задонский терпимость  относит к всепрощению. 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настоящее время популярность слова «толерантность» продолжает расти. </a:t>
            </a:r>
          </a:p>
        </p:txBody>
      </p:sp>
    </p:spTree>
    <p:extLst>
      <p:ext uri="{BB962C8B-B14F-4D97-AF65-F5344CB8AC3E}">
        <p14:creationId xmlns:p14="http://schemas.microsoft.com/office/powerpoint/2010/main" val="103582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/>
          </a:bodyPr>
          <a:lstStyle/>
          <a:p>
            <a:pPr algn="l"/>
            <a:r>
              <a:rPr lang="ru-RU" sz="2400" dirty="0">
                <a:solidFill>
                  <a:srgbClr val="FF0000"/>
                </a:solidFill>
              </a:rPr>
              <a:t>Проявления </a:t>
            </a:r>
            <a:r>
              <a:rPr lang="ru-RU" sz="2400" b="1" dirty="0">
                <a:solidFill>
                  <a:srgbClr val="FF0000"/>
                </a:solidFill>
              </a:rPr>
              <a:t>толерантности</a:t>
            </a:r>
            <a:r>
              <a:rPr lang="ru-RU" sz="2400" dirty="0">
                <a:solidFill>
                  <a:srgbClr val="FF0000"/>
                </a:solidFill>
              </a:rPr>
              <a:t> включают в себя такие качества личности, как: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 - равноправие</a:t>
            </a:r>
            <a:r>
              <a:rPr lang="ru-RU" sz="2400" dirty="0">
                <a:solidFill>
                  <a:srgbClr val="FF0000"/>
                </a:solidFill>
              </a:rPr>
              <a:t>;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 - взаимоуважение</a:t>
            </a:r>
            <a:r>
              <a:rPr lang="ru-RU" sz="2400" dirty="0">
                <a:solidFill>
                  <a:srgbClr val="FF0000"/>
                </a:solidFill>
              </a:rPr>
              <a:t>;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 - доброжелательность</a:t>
            </a:r>
            <a:r>
              <a:rPr lang="ru-RU" sz="2400" dirty="0">
                <a:solidFill>
                  <a:srgbClr val="FF0000"/>
                </a:solidFill>
              </a:rPr>
              <a:t>;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 - доверие</a:t>
            </a:r>
            <a:r>
              <a:rPr lang="ru-RU" sz="2400" dirty="0">
                <a:solidFill>
                  <a:srgbClr val="FF0000"/>
                </a:solidFill>
              </a:rPr>
              <a:t>, гуманизм;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 smtClean="0"/>
              <a:t> - чуткость </a:t>
            </a:r>
            <a:r>
              <a:rPr lang="ru-RU" sz="2400" dirty="0"/>
              <a:t>и снисходительность;                                                                                                                                                                                                            </a:t>
            </a:r>
            <a:br>
              <a:rPr lang="ru-RU" sz="2400" dirty="0"/>
            </a:br>
            <a:r>
              <a:rPr lang="ru-RU" sz="2400" dirty="0" smtClean="0"/>
              <a:t> - понимание </a:t>
            </a:r>
            <a:r>
              <a:rPr lang="ru-RU" sz="2400" dirty="0"/>
              <a:t>и принятие;</a:t>
            </a:r>
            <a:br>
              <a:rPr lang="ru-RU" sz="2400" dirty="0"/>
            </a:br>
            <a:r>
              <a:rPr lang="ru-RU" sz="2400" dirty="0" smtClean="0"/>
              <a:t> - свобода </a:t>
            </a:r>
            <a:r>
              <a:rPr lang="ru-RU" sz="2400" dirty="0"/>
              <a:t>вероисповедания;</a:t>
            </a:r>
            <a:br>
              <a:rPr lang="ru-RU" sz="2400" dirty="0"/>
            </a:br>
            <a:r>
              <a:rPr lang="ru-RU" sz="2400" dirty="0" smtClean="0"/>
              <a:t> - желание </a:t>
            </a:r>
            <a:r>
              <a:rPr lang="ru-RU" sz="2400" dirty="0"/>
              <a:t>что-нибудь делать вместе;</a:t>
            </a:r>
            <a:br>
              <a:rPr lang="ru-RU" sz="2400" dirty="0"/>
            </a:br>
            <a:r>
              <a:rPr lang="ru-RU" sz="2400" dirty="0" smtClean="0"/>
              <a:t> - любознательность</a:t>
            </a:r>
            <a:r>
              <a:rPr lang="ru-RU" sz="2400" dirty="0"/>
              <a:t>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34359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000" dirty="0"/>
              <a:t>Понимание толерантности может быть достигнуто через уяснения проявлений ее противоположности – </a:t>
            </a:r>
            <a:r>
              <a:rPr lang="ru-RU" sz="2000" dirty="0" err="1"/>
              <a:t>интолерантости</a:t>
            </a:r>
            <a:r>
              <a:rPr lang="ru-RU" sz="2000" dirty="0"/>
              <a:t>. </a:t>
            </a:r>
            <a:r>
              <a:rPr lang="ru-RU" sz="2000" dirty="0" err="1"/>
              <a:t>Интолерантность</a:t>
            </a:r>
            <a:r>
              <a:rPr lang="ru-RU" sz="2000" dirty="0"/>
              <a:t> основывается на убеждении, что моя система взглядов, мой образ жизни, группа, к которой принадлежу, стоят выше остальных. Это неприятие другого только за то, что он выглядит, думает, поступает иначе, что он иначе существует. Это и обычная невежливость, и пренебрежительное отношение к окружающим, и умышленное унижение людей. 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B050"/>
                </a:solidFill>
              </a:rPr>
              <a:t>Проявления</a:t>
            </a:r>
            <a:r>
              <a:rPr lang="ru-RU" b="1" dirty="0">
                <a:solidFill>
                  <a:srgbClr val="00B050"/>
                </a:solidFill>
              </a:rPr>
              <a:t> </a:t>
            </a:r>
            <a:r>
              <a:rPr lang="ru-RU" sz="2400" b="1" dirty="0" err="1">
                <a:solidFill>
                  <a:srgbClr val="00B050"/>
                </a:solidFill>
              </a:rPr>
              <a:t>интолерантности</a:t>
            </a:r>
            <a:r>
              <a:rPr lang="ru-RU" sz="2400" dirty="0">
                <a:solidFill>
                  <a:srgbClr val="00B050"/>
                </a:solidFill>
              </a:rPr>
              <a:t> </a:t>
            </a:r>
            <a:r>
              <a:rPr lang="ru-RU" dirty="0">
                <a:solidFill>
                  <a:srgbClr val="00B050"/>
                </a:solidFill>
              </a:rPr>
              <a:t>включают:</a:t>
            </a:r>
          </a:p>
          <a:p>
            <a:pPr lvl="0"/>
            <a:r>
              <a:rPr lang="ru-RU" dirty="0">
                <a:solidFill>
                  <a:srgbClr val="00B050"/>
                </a:solidFill>
              </a:rPr>
              <a:t>оскорбления, насмешки;</a:t>
            </a:r>
          </a:p>
          <a:p>
            <a:pPr lvl="0"/>
            <a:r>
              <a:rPr lang="ru-RU" dirty="0">
                <a:solidFill>
                  <a:srgbClr val="00B050"/>
                </a:solidFill>
              </a:rPr>
              <a:t>игнорирование;</a:t>
            </a:r>
          </a:p>
          <a:p>
            <a:pPr lvl="0"/>
            <a:r>
              <a:rPr lang="ru-RU" dirty="0">
                <a:solidFill>
                  <a:srgbClr val="00B050"/>
                </a:solidFill>
              </a:rPr>
              <a:t>нетерпимость</a:t>
            </a:r>
          </a:p>
          <a:p>
            <a:pPr lvl="0"/>
            <a:r>
              <a:rPr lang="ru-RU" dirty="0"/>
              <a:t>эгоизм </a:t>
            </a:r>
          </a:p>
          <a:p>
            <a:pPr lvl="0"/>
            <a:r>
              <a:rPr lang="ru-RU" dirty="0"/>
              <a:t>пренебрежение;</a:t>
            </a:r>
          </a:p>
          <a:p>
            <a:pPr lvl="0"/>
            <a:r>
              <a:rPr lang="ru-RU" dirty="0"/>
              <a:t>преследование, запугивание, угрозы;</a:t>
            </a:r>
          </a:p>
          <a:p>
            <a:pPr lvl="0"/>
            <a:r>
              <a:rPr lang="ru-RU" dirty="0"/>
              <a:t>непонимание;</a:t>
            </a:r>
          </a:p>
          <a:p>
            <a:pPr lvl="0"/>
            <a:r>
              <a:rPr lang="ru-RU" dirty="0"/>
              <a:t>национализм;</a:t>
            </a:r>
          </a:p>
          <a:p>
            <a:pPr lvl="0"/>
            <a:r>
              <a:rPr lang="ru-RU" dirty="0"/>
              <a:t>агрессивность;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4413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741270" cy="198884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Monotype Corsiva" pitchFamily="66" charset="0"/>
              </a:rPr>
              <a:t>Межкультурное взаимодействие </a:t>
            </a: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этносов в школе</a:t>
            </a:r>
            <a:endParaRPr lang="ru-RU" sz="2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92066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Этническая толерантность является необходимым условием межнациональных отношений в нашем обществе. 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нашей школе обучаются дети разной национальности: русские </a:t>
            </a:r>
            <a:r>
              <a:rPr lang="ru-RU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составляют  </a:t>
            </a:r>
            <a:r>
              <a:rPr lang="ru-RU" sz="24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97,5 %, </a:t>
            </a:r>
            <a:r>
              <a:rPr lang="ru-RU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другие </a:t>
            </a:r>
            <a:r>
              <a:rPr lang="ru-RU" sz="24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национальности </a:t>
            </a:r>
            <a:r>
              <a:rPr lang="ru-RU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2,5%.</a:t>
            </a:r>
          </a:p>
          <a:p>
            <a:pPr marL="0" indent="0" algn="just">
              <a:buNone/>
            </a:pP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Их позитивное взаимодействие показывает высокий уровень толерантности.  Большое внимание уделяется сохранению традиций. Такие традиционные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школьные праздники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как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Золотая осень, </a:t>
            </a:r>
            <a:r>
              <a:rPr lang="ru-RU" sz="2400" b="0" dirty="0" err="1" smtClean="0">
                <a:latin typeface="Times New Roman" pitchFamily="18" charset="0"/>
                <a:cs typeface="Times New Roman" pitchFamily="18" charset="0"/>
              </a:rPr>
              <a:t>Сагаалган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Масленица,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Пасха и 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т.д. завоевали популярность среди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учащихся и их семей, 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независимо от их национальной принадлежности. Они становятся праздниками межнационального общения.</a:t>
            </a:r>
          </a:p>
        </p:txBody>
      </p:sp>
    </p:spTree>
    <p:extLst>
      <p:ext uri="{BB962C8B-B14F-4D97-AF65-F5344CB8AC3E}">
        <p14:creationId xmlns:p14="http://schemas.microsoft.com/office/powerpoint/2010/main" val="1754991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Национальный состав </a:t>
            </a:r>
            <a:r>
              <a:rPr lang="ru-RU" sz="2400" b="1" dirty="0" err="1" smtClean="0">
                <a:solidFill>
                  <a:srgbClr val="FF0000"/>
                </a:solidFill>
              </a:rPr>
              <a:t>Туркинской</a:t>
            </a:r>
            <a:r>
              <a:rPr lang="ru-RU" sz="2400" b="1" dirty="0" smtClean="0">
                <a:solidFill>
                  <a:srgbClr val="FF0000"/>
                </a:solidFill>
              </a:rPr>
              <a:t> СОШ</a:t>
            </a: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8803379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570535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135</TotalTime>
  <Words>935</Words>
  <Application>Microsoft Office PowerPoint</Application>
  <PresentationFormat>Экран (4:3)</PresentationFormat>
  <Paragraphs>105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Franklin Gothic Book</vt:lpstr>
      <vt:lpstr>Franklin Gothic Medium</vt:lpstr>
      <vt:lpstr>Monotype Corsiva</vt:lpstr>
      <vt:lpstr>Times New Roman</vt:lpstr>
      <vt:lpstr>Tunga</vt:lpstr>
      <vt:lpstr>Wingdings</vt:lpstr>
      <vt:lpstr>Углы</vt:lpstr>
      <vt:lpstr>Уровень толерантности учащихся Туркинской средней общеобразовательной школы</vt:lpstr>
      <vt:lpstr>Актуальность темы</vt:lpstr>
      <vt:lpstr> Цель исследовательской работы: выявление уровня толерантного сознания этнокультурной среды среди учащихся в Туркинской СОШ      </vt:lpstr>
      <vt:lpstr>Теоретические подходы к понятию «толерантность» </vt:lpstr>
      <vt:lpstr>Презентация PowerPoint</vt:lpstr>
      <vt:lpstr>Проявления толерантности включают в себя такие качества личности, как:  - равноправие;  - взаимоуважение;  - доброжелательность;  - доверие, гуманизм;  - чуткость и снисходительность;                                                                                                                                                                                                              - понимание и принятие;  - свобода вероисповедания;  - желание что-нибудь делать вместе;  - любознательность. </vt:lpstr>
      <vt:lpstr>Понимание толерантности может быть достигнуто через уяснения проявлений ее противоположности – интолерантости. Интолерантность основывается на убеждении, что моя система взглядов, мой образ жизни, группа, к которой принадлежу, стоят выше остальных. Это неприятие другого только за то, что он выглядит, думает, поступает иначе, что он иначе существует. Это и обычная невежливость, и пренебрежительное отношение к окружающим, и умышленное унижение людей.  </vt:lpstr>
      <vt:lpstr>Межкультурное взаимодействие этносов в школе</vt:lpstr>
      <vt:lpstr>Национальный состав Туркинской СОШ </vt:lpstr>
      <vt:lpstr> Толерантность  учащихся Туркинской средней общеобразовательной школы  </vt:lpstr>
      <vt:lpstr>Результаты опроса: Степень нетерпимости к окружающим </vt:lpstr>
      <vt:lpstr>Презентация PowerPoint</vt:lpstr>
      <vt:lpstr>Заключение</vt:lpstr>
      <vt:lpstr>Список использованной литературы  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Уровень толерантности учащихся Туркинской следней общеобразовательной школы</dc:title>
  <dc:creator>Светлана</dc:creator>
  <cp:lastModifiedBy>Надежда</cp:lastModifiedBy>
  <cp:revision>21</cp:revision>
  <dcterms:created xsi:type="dcterms:W3CDTF">2019-11-19T10:04:09Z</dcterms:created>
  <dcterms:modified xsi:type="dcterms:W3CDTF">2022-10-31T12:34:23Z</dcterms:modified>
</cp:coreProperties>
</file>