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8621" autoAdjust="0"/>
  </p:normalViewPr>
  <p:slideViewPr>
    <p:cSldViewPr>
      <p:cViewPr varScale="1">
        <p:scale>
          <a:sx n="67" d="100"/>
          <a:sy n="67" d="100"/>
        </p:scale>
        <p:origin x="-22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ED5ED-5B48-4F60-A3C6-74FDA3037F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107F1C-B096-4FE6-A949-2F699C6F2A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Если проект масштабнее, чем школьный или местный, то и требуется большие возможности и варианты финансирования.</a:t>
            </a:r>
          </a:p>
          <a:p>
            <a:r>
              <a:rPr lang="ru-RU" dirty="0" smtClean="0"/>
              <a:t>Если инициаторы проекта предлагают разработать новый продукт или услугу, которые могут иметь потребительский(платный) спрос, то проект коммерческий и инновационный( не имеющий аналогов).</a:t>
            </a:r>
          </a:p>
          <a:p>
            <a:r>
              <a:rPr lang="ru-RU" dirty="0" smtClean="0"/>
              <a:t>Для продукта не имеющего новизны в условиях современной конкуренции не найти потребителя, тем более готового платить за новое.</a:t>
            </a:r>
          </a:p>
          <a:p>
            <a:r>
              <a:rPr lang="ru-RU" dirty="0" smtClean="0"/>
              <a:t>Для таких проектов имеются свои источники финансирования, например </a:t>
            </a:r>
            <a:r>
              <a:rPr lang="ru-RU" dirty="0" err="1" smtClean="0"/>
              <a:t>бизнес-ангелы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107F1C-B096-4FE6-A949-2F699C6F2A2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 этой категории относятся физические лица</a:t>
            </a:r>
            <a:r>
              <a:rPr lang="ru-RU" baseline="0" dirty="0" smtClean="0"/>
              <a:t> из сферы бизнеса, использующие свои собственные средства для инвестиций в нечто новое, рискованное(венчурный бизнес). При этом для бизнес-ангела важно чтобы проект реализовался хорошо знакомой ему командой профессионалов, которой он доверяет. </a:t>
            </a:r>
            <a:r>
              <a:rPr lang="ru-RU" baseline="0" dirty="0" err="1" smtClean="0"/>
              <a:t>Бизнес-ангелы</a:t>
            </a:r>
            <a:r>
              <a:rPr lang="ru-RU" baseline="0" dirty="0" smtClean="0"/>
              <a:t> приходят в самый трудный момент когда свои деньги закончились, а доходов еще нет.</a:t>
            </a:r>
          </a:p>
          <a:p>
            <a:r>
              <a:rPr lang="ru-RU" baseline="0" dirty="0" err="1" smtClean="0"/>
              <a:t>Бизнес-ангелы</a:t>
            </a:r>
            <a:r>
              <a:rPr lang="ru-RU" baseline="0" dirty="0" smtClean="0"/>
              <a:t> строго следят за расходованием своих средств, требуют участие в управлении и доли в капитале, при этом помогают своим опытом, связями, привлекают квалифицированные кадры и другие ресурсы.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107F1C-B096-4FE6-A949-2F699C6F2A20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Государство на всех уровнях власти может поддерживать проекты, особенно инновационные.</a:t>
            </a:r>
          </a:p>
          <a:p>
            <a:r>
              <a:rPr lang="ru-RU" dirty="0" smtClean="0"/>
              <a:t> Интерес не случаен</a:t>
            </a:r>
            <a:r>
              <a:rPr lang="ru-RU" baseline="0" dirty="0" smtClean="0"/>
              <a:t> – </a:t>
            </a:r>
          </a:p>
          <a:p>
            <a:pPr marL="228600" indent="-228600">
              <a:buAutoNum type="arabicPeriod"/>
            </a:pPr>
            <a:r>
              <a:rPr lang="ru-RU" baseline="0" dirty="0" smtClean="0"/>
              <a:t>если проект коммерческий, он имеет социальный аспект – новые рабочие места, повышение квалификации занятых. </a:t>
            </a:r>
          </a:p>
          <a:p>
            <a:pPr marL="228600" indent="-228600">
              <a:buNone/>
            </a:pPr>
            <a:r>
              <a:rPr lang="ru-RU" baseline="0" dirty="0" smtClean="0"/>
              <a:t>2. государство поддерживает те проекты , которые создают новые продукты – технику, технологию. </a:t>
            </a:r>
          </a:p>
          <a:p>
            <a:pPr marL="228600" indent="-228600">
              <a:buNone/>
            </a:pPr>
            <a:r>
              <a:rPr lang="ru-RU" baseline="0" dirty="0" smtClean="0"/>
              <a:t>3. Увеличение общего объема производства увеличивает поступление налогов в казну.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107F1C-B096-4FE6-A949-2F699C6F2A2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Чтобы воспользоваться кредитование нужен бизнес-план. Задача этих документов: наглядно показать, что проект принесет в определенные сроки доход на уровне, позволяющем покрыть все издержки, погасить кредит, выплатить проценты по нему, налоги и обеспечить получение чистой прибыли.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107F1C-B096-4FE6-A949-2F699C6F2A20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 поиске источников финансирования проекта можно воспользоваться акционированием.</a:t>
            </a:r>
          </a:p>
          <a:p>
            <a:r>
              <a:rPr lang="ru-RU" dirty="0" smtClean="0"/>
              <a:t>По мере реализации проекта его собственники могут выпускать дополнительные акции, которые продаются-покупаются на рынке ценных бумаг (фондовая биржа)</a:t>
            </a:r>
          </a:p>
          <a:p>
            <a:r>
              <a:rPr lang="ru-RU" dirty="0" smtClean="0"/>
              <a:t>При удачной</a:t>
            </a:r>
            <a:r>
              <a:rPr lang="ru-RU" baseline="0" dirty="0" smtClean="0"/>
              <a:t> реализации проекта спрос на акции растет, их цена выше становиться, значит каждая акция привлекает больший капитал, чем выпущенная ранее.</a:t>
            </a:r>
          </a:p>
          <a:p>
            <a:r>
              <a:rPr lang="ru-RU" baseline="0" dirty="0" smtClean="0"/>
              <a:t>При неудачном развитии событий собственники проекта подвергаются риску потерять свои инвестиции, потому что при отсутствии прибыли нет и </a:t>
            </a:r>
            <a:r>
              <a:rPr lang="ru-RU" baseline="0" dirty="0" err="1" smtClean="0"/>
              <a:t>дивидентов</a:t>
            </a:r>
            <a:r>
              <a:rPr lang="ru-RU" baseline="0" dirty="0" smtClean="0"/>
              <a:t>. На рынке интерес к таким акциям падает, а число продающих растет, и цена акции снижается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107F1C-B096-4FE6-A949-2F699C6F2A20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8BC43-70D3-45C2-A140-D26374F47928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DBC83-3E42-4160-8662-7CB8F08B1E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8BC43-70D3-45C2-A140-D26374F47928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DBC83-3E42-4160-8662-7CB8F08B1E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8BC43-70D3-45C2-A140-D26374F47928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DBC83-3E42-4160-8662-7CB8F08B1E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8BC43-70D3-45C2-A140-D26374F47928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DBC83-3E42-4160-8662-7CB8F08B1E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8BC43-70D3-45C2-A140-D26374F47928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DBC83-3E42-4160-8662-7CB8F08B1E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8BC43-70D3-45C2-A140-D26374F47928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DBC83-3E42-4160-8662-7CB8F08B1E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8BC43-70D3-45C2-A140-D26374F47928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DBC83-3E42-4160-8662-7CB8F08B1E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8BC43-70D3-45C2-A140-D26374F47928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DBC83-3E42-4160-8662-7CB8F08B1E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8BC43-70D3-45C2-A140-D26374F47928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DBC83-3E42-4160-8662-7CB8F08B1E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8BC43-70D3-45C2-A140-D26374F47928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DBC83-3E42-4160-8662-7CB8F08B1E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8BC43-70D3-45C2-A140-D26374F47928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DBC83-3E42-4160-8662-7CB8F08B1E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8BC43-70D3-45C2-A140-D26374F47928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5DBC83-3E42-4160-8662-7CB8F08B1E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Источники финансирования проекта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pPr algn="r"/>
            <a:r>
              <a:rPr lang="ru-RU" dirty="0" smtClean="0"/>
              <a:t>«Индивидуальный проект</a:t>
            </a:r>
            <a:r>
              <a:rPr lang="ru-RU" smtClean="0"/>
              <a:t>», урок 11</a:t>
            </a:r>
            <a:endParaRPr lang="ru-RU" dirty="0" smtClean="0"/>
          </a:p>
          <a:p>
            <a:pPr algn="r"/>
            <a:r>
              <a:rPr lang="ru-RU" dirty="0" smtClean="0"/>
              <a:t>Матвеева С.В.</a:t>
            </a:r>
          </a:p>
          <a:p>
            <a:pPr algn="r"/>
            <a:r>
              <a:rPr lang="ru-RU" dirty="0" smtClean="0"/>
              <a:t>МБОУСОШ№4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err="1" smtClean="0"/>
              <a:t>Половкова</a:t>
            </a:r>
            <a:r>
              <a:rPr lang="ru-RU" dirty="0" smtClean="0"/>
              <a:t> М.В. Учебник «Индивидуальный проект»,М, «Просвещение, 2020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683568" y="332656"/>
            <a:ext cx="4680520" cy="1368152"/>
            <a:chOff x="683568" y="332656"/>
            <a:chExt cx="4680520" cy="1368152"/>
          </a:xfrm>
        </p:grpSpPr>
        <p:sp>
          <p:nvSpPr>
            <p:cNvPr id="4" name="Овал 3"/>
            <p:cNvSpPr/>
            <p:nvPr/>
          </p:nvSpPr>
          <p:spPr>
            <a:xfrm>
              <a:off x="683568" y="332656"/>
              <a:ext cx="4680520" cy="136815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899592" y="764704"/>
              <a:ext cx="43924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i="1" dirty="0" smtClean="0">
                  <a:latin typeface="Arial Black" pitchFamily="34" charset="0"/>
                </a:rPr>
                <a:t>Новый продукт, услуга</a:t>
              </a:r>
              <a:endParaRPr lang="ru-RU" sz="2400" b="1" i="1" dirty="0">
                <a:latin typeface="Arial Black" pitchFamily="34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275856" y="3573016"/>
            <a:ext cx="3384376" cy="369332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Проект коммерческий</a:t>
            </a:r>
            <a:endParaRPr lang="ru-RU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44008" y="4509120"/>
            <a:ext cx="4176464" cy="95410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Arial Black" pitchFamily="34" charset="0"/>
              </a:rPr>
              <a:t>и</a:t>
            </a:r>
            <a:r>
              <a:rPr lang="ru-RU" sz="2800" b="1" dirty="0" smtClean="0">
                <a:latin typeface="Arial Black" pitchFamily="34" charset="0"/>
              </a:rPr>
              <a:t>нновационный проект</a:t>
            </a:r>
            <a:endParaRPr lang="ru-RU" sz="2800" b="1" dirty="0">
              <a:latin typeface="Arial Black" pitchFamily="34" charset="0"/>
            </a:endParaRPr>
          </a:p>
        </p:txBody>
      </p:sp>
      <p:cxnSp>
        <p:nvCxnSpPr>
          <p:cNvPr id="11" name="Прямая со стрелкой 10"/>
          <p:cNvCxnSpPr>
            <a:stCxn id="4" idx="4"/>
          </p:cNvCxnSpPr>
          <p:nvPr/>
        </p:nvCxnSpPr>
        <p:spPr>
          <a:xfrm>
            <a:off x="3023828" y="1700808"/>
            <a:ext cx="900100" cy="5760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endCxn id="9" idx="0"/>
          </p:cNvCxnSpPr>
          <p:nvPr/>
        </p:nvCxnSpPr>
        <p:spPr>
          <a:xfrm>
            <a:off x="5508104" y="3933056"/>
            <a:ext cx="1224136" cy="5760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403648" y="2348880"/>
            <a:ext cx="4968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Потребительский спрос</a:t>
            </a:r>
            <a:endParaRPr lang="ru-RU" sz="2400" dirty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</p:txBody>
      </p:sp>
      <p:cxnSp>
        <p:nvCxnSpPr>
          <p:cNvPr id="16" name="Прямая со стрелкой 15"/>
          <p:cNvCxnSpPr>
            <a:stCxn id="14" idx="2"/>
          </p:cNvCxnSpPr>
          <p:nvPr/>
        </p:nvCxnSpPr>
        <p:spPr>
          <a:xfrm>
            <a:off x="3887924" y="2810545"/>
            <a:ext cx="972108" cy="69046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6707088" cy="1143000"/>
          </a:xfrm>
        </p:spPr>
        <p:txBody>
          <a:bodyPr/>
          <a:lstStyle/>
          <a:p>
            <a:pPr algn="l"/>
            <a:r>
              <a:rPr lang="ru-RU" dirty="0" smtClean="0">
                <a:latin typeface="Arial Black" pitchFamily="34" charset="0"/>
              </a:rPr>
              <a:t>«</a:t>
            </a:r>
            <a:r>
              <a:rPr lang="ru-RU" dirty="0" err="1" smtClean="0">
                <a:latin typeface="Arial Black" pitchFamily="34" charset="0"/>
              </a:rPr>
              <a:t>Бизнес-ангелы</a:t>
            </a:r>
            <a:r>
              <a:rPr lang="ru-RU" dirty="0" smtClean="0">
                <a:latin typeface="Arial Black" pitchFamily="34" charset="0"/>
              </a:rPr>
              <a:t>»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1844824"/>
            <a:ext cx="396044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Физические лица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(специалисты, предприниматели,</a:t>
            </a:r>
          </a:p>
          <a:p>
            <a:r>
              <a:rPr lang="ru-RU" sz="2800" dirty="0">
                <a:solidFill>
                  <a:srgbClr val="FF0000"/>
                </a:solidFill>
              </a:rPr>
              <a:t>м</a:t>
            </a:r>
            <a:r>
              <a:rPr lang="ru-RU" sz="2800" dirty="0" smtClean="0">
                <a:solidFill>
                  <a:srgbClr val="FF0000"/>
                </a:solidFill>
              </a:rPr>
              <a:t>енеджеры) использующие свои собственные средства.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59632" y="4869160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 Black" pitchFamily="34" charset="0"/>
              </a:rPr>
              <a:t>«Венчурный бизнес»</a:t>
            </a:r>
            <a:endParaRPr lang="ru-RU" sz="2400" b="1" dirty="0"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32040" y="2708920"/>
            <a:ext cx="4211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 Black" pitchFamily="34" charset="0"/>
              </a:rPr>
              <a:t>Команда профессионалов</a:t>
            </a:r>
            <a:endParaRPr lang="ru-RU" sz="3200" dirty="0">
              <a:latin typeface="Arial Black" pitchFamily="34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1979712" y="1196752"/>
            <a:ext cx="0" cy="57606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itchFamily="34" charset="0"/>
              </a:rPr>
              <a:t>Венчурные фонды и компании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- инвесторы, которые вкладывают средства в рисковые проекты, рассчитывая, что в среднем хотя бы один-два из десяти дадут высочайшую прибыль и покроют расходы на все остальные.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Государство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700808"/>
            <a:ext cx="29523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Arial Black" pitchFamily="34" charset="0"/>
              </a:rPr>
              <a:t>гранты</a:t>
            </a:r>
            <a:endParaRPr lang="ru-RU" sz="4400" dirty="0"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3068960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 Black" pitchFamily="34" charset="0"/>
              </a:rPr>
              <a:t>льготы</a:t>
            </a:r>
            <a:endParaRPr lang="ru-RU" sz="3600" dirty="0"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11960" y="2348880"/>
            <a:ext cx="5364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 Black" pitchFamily="34" charset="0"/>
              </a:rPr>
              <a:t>Бизнес - инкубаторы</a:t>
            </a:r>
            <a:endParaRPr lang="ru-RU" sz="3200" dirty="0">
              <a:latin typeface="Arial Black" pitchFamily="34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1547664" y="1196752"/>
            <a:ext cx="1152128" cy="6480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508104" y="1124744"/>
            <a:ext cx="914400" cy="914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1979712" y="1196752"/>
            <a:ext cx="1728192" cy="18722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203848" y="3717032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 Black" pitchFamily="34" charset="0"/>
              </a:rPr>
              <a:t>Зоны развития</a:t>
            </a:r>
            <a:endParaRPr lang="ru-RU" sz="3200" dirty="0">
              <a:latin typeface="Arial Black" pitchFamily="34" charset="0"/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3995936" y="1412776"/>
            <a:ext cx="0" cy="230425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кредитование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2314600" cy="74868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Arial Black" pitchFamily="34" charset="0"/>
              </a:rPr>
              <a:t>банки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2780928"/>
            <a:ext cx="3744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 Black" pitchFamily="34" charset="0"/>
              </a:rPr>
              <a:t>коммерсанты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0072" y="2132856"/>
            <a:ext cx="367240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Arial Black" pitchFamily="34" charset="0"/>
              </a:rPr>
              <a:t>д</a:t>
            </a:r>
            <a:r>
              <a:rPr lang="ru-RU" sz="3200" dirty="0" smtClean="0">
                <a:latin typeface="Arial Black" pitchFamily="34" charset="0"/>
              </a:rPr>
              <a:t>олговые ценные бумаги: векселя, облигации и пр</a:t>
            </a:r>
            <a:r>
              <a:rPr lang="ru-RU" dirty="0" smtClean="0"/>
              <a:t>.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1691680" y="1268760"/>
            <a:ext cx="1080120" cy="4320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724128" y="1196752"/>
            <a:ext cx="936104" cy="9361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3131840" y="1412776"/>
            <a:ext cx="1008112" cy="13681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Arial Black" pitchFamily="34" charset="0"/>
              </a:rPr>
              <a:t>Акционирование проекта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Акция(ценная бумага) – свидетельство, право на часть капитала, на долю в капитале, дает право на получение дохода из прибыли.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Arial Black" pitchFamily="34" charset="0"/>
              </a:rPr>
              <a:t>Краудфандинг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dirty="0" smtClean="0"/>
              <a:t>коллективное финансирование проекта путем добровольных взносов.</a:t>
            </a:r>
          </a:p>
          <a:p>
            <a:pPr>
              <a:buNone/>
            </a:pPr>
            <a:r>
              <a:rPr lang="ru-RU" dirty="0" smtClean="0"/>
              <a:t>Для этого используется </a:t>
            </a:r>
            <a:r>
              <a:rPr lang="ru-RU" dirty="0" err="1" smtClean="0"/>
              <a:t>краудфандинговые</a:t>
            </a:r>
            <a:r>
              <a:rPr lang="ru-RU" dirty="0" smtClean="0"/>
              <a:t> площадки – интернет-сайты для анонсирования и сбора средств. 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964488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Выберите для собственного проекта:</a:t>
            </a:r>
          </a:p>
          <a:p>
            <a:pPr>
              <a:buNone/>
            </a:pPr>
            <a:r>
              <a:rPr lang="ru-RU" dirty="0" smtClean="0"/>
              <a:t>А) все подходящие варианты финансирования;</a:t>
            </a:r>
          </a:p>
          <a:p>
            <a:pPr>
              <a:buNone/>
            </a:pPr>
            <a:r>
              <a:rPr lang="ru-RU" dirty="0" smtClean="0"/>
              <a:t>Б) просто возможные варианты финансирования.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556</Words>
  <Application>Microsoft Office PowerPoint</Application>
  <PresentationFormat>Экран (4:3)</PresentationFormat>
  <Paragraphs>57</Paragraphs>
  <Slides>10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Источники финансирования проекта</vt:lpstr>
      <vt:lpstr>Слайд 2</vt:lpstr>
      <vt:lpstr>«Бизнес-ангелы»</vt:lpstr>
      <vt:lpstr>Венчурные фонды и компании</vt:lpstr>
      <vt:lpstr>Государство</vt:lpstr>
      <vt:lpstr>кредитование</vt:lpstr>
      <vt:lpstr>Акционирование проекта</vt:lpstr>
      <vt:lpstr>Краудфандинг</vt:lpstr>
      <vt:lpstr>Домашнее задание:</vt:lpstr>
      <vt:lpstr>Литература: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Источники финансирования проекта</dc:title>
  <dc:creator>Светлана</dc:creator>
  <cp:lastModifiedBy>Светлана</cp:lastModifiedBy>
  <cp:revision>13</cp:revision>
  <dcterms:created xsi:type="dcterms:W3CDTF">2019-11-16T13:21:00Z</dcterms:created>
  <dcterms:modified xsi:type="dcterms:W3CDTF">2022-10-31T10:31:20Z</dcterms:modified>
</cp:coreProperties>
</file>