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96" r:id="rId2"/>
    <p:sldId id="258" r:id="rId3"/>
    <p:sldId id="275" r:id="rId4"/>
    <p:sldId id="276" r:id="rId5"/>
    <p:sldId id="259" r:id="rId6"/>
    <p:sldId id="256" r:id="rId7"/>
    <p:sldId id="257" r:id="rId8"/>
    <p:sldId id="260" r:id="rId9"/>
    <p:sldId id="261" r:id="rId10"/>
    <p:sldId id="277" r:id="rId11"/>
    <p:sldId id="280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84" r:id="rId24"/>
    <p:sldId id="285" r:id="rId25"/>
    <p:sldId id="288" r:id="rId26"/>
    <p:sldId id="287" r:id="rId27"/>
    <p:sldId id="290" r:id="rId28"/>
    <p:sldId id="293" r:id="rId29"/>
    <p:sldId id="30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13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3AEFC4-0386-4AC9-8A8D-06F34A28B144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07C69B-9A28-416B-B058-DB478B2E8ADA}" type="pres">
      <dgm:prSet presAssocID="{E83AEFC4-0386-4AC9-8A8D-06F34A28B144}" presName="composite" presStyleCnt="0">
        <dgm:presLayoutVars>
          <dgm:chMax val="1"/>
          <dgm:dir/>
          <dgm:resizeHandles val="exact"/>
        </dgm:presLayoutVars>
      </dgm:prSet>
      <dgm:spPr/>
    </dgm:pt>
    <dgm:pt modelId="{84F12E33-554F-4CFA-9A7E-309C9044628C}" type="pres">
      <dgm:prSet presAssocID="{E83AEFC4-0386-4AC9-8A8D-06F34A28B144}" presName="radial" presStyleCnt="0">
        <dgm:presLayoutVars>
          <dgm:animLvl val="ctr"/>
        </dgm:presLayoutVars>
      </dgm:prSet>
      <dgm:spPr/>
    </dgm:pt>
  </dgm:ptLst>
  <dgm:cxnLst>
    <dgm:cxn modelId="{B1A99E8A-DAD5-42AE-8993-BEE2EC9A7D2A}" type="presOf" srcId="{E83AEFC4-0386-4AC9-8A8D-06F34A28B144}" destId="{0007C69B-9A28-416B-B058-DB478B2E8ADA}" srcOrd="0" destOrd="0" presId="urn:microsoft.com/office/officeart/2005/8/layout/radial3"/>
    <dgm:cxn modelId="{D1583883-D3F8-4C17-8AAA-3348D86DF786}" type="presParOf" srcId="{0007C69B-9A28-416B-B058-DB478B2E8ADA}" destId="{84F12E33-554F-4CFA-9A7E-309C9044628C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3AEFC4-0386-4AC9-8A8D-06F34A28B144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07C69B-9A28-416B-B058-DB478B2E8ADA}" type="pres">
      <dgm:prSet presAssocID="{E83AEFC4-0386-4AC9-8A8D-06F34A28B144}" presName="composite" presStyleCnt="0">
        <dgm:presLayoutVars>
          <dgm:chMax val="1"/>
          <dgm:dir/>
          <dgm:resizeHandles val="exact"/>
        </dgm:presLayoutVars>
      </dgm:prSet>
      <dgm:spPr/>
    </dgm:pt>
    <dgm:pt modelId="{84F12E33-554F-4CFA-9A7E-309C9044628C}" type="pres">
      <dgm:prSet presAssocID="{E83AEFC4-0386-4AC9-8A8D-06F34A28B144}" presName="radial" presStyleCnt="0">
        <dgm:presLayoutVars>
          <dgm:animLvl val="ctr"/>
        </dgm:presLayoutVars>
      </dgm:prSet>
      <dgm:spPr/>
    </dgm:pt>
  </dgm:ptLst>
  <dgm:cxnLst>
    <dgm:cxn modelId="{CAE963A7-8F9C-47CB-9D3C-EF1FFC3DB8AE}" type="presOf" srcId="{E83AEFC4-0386-4AC9-8A8D-06F34A28B144}" destId="{0007C69B-9A28-416B-B058-DB478B2E8ADA}" srcOrd="0" destOrd="0" presId="urn:microsoft.com/office/officeart/2005/8/layout/radial3"/>
    <dgm:cxn modelId="{1FFCC2AD-8B8D-425D-A5E2-8B9F3C89844B}" type="presParOf" srcId="{0007C69B-9A28-416B-B058-DB478B2E8ADA}" destId="{84F12E33-554F-4CFA-9A7E-309C9044628C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DD028-D906-47B3-8884-C4A91BD8A8B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50171-EA2B-413D-A4FE-6989E7CBDD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50171-EA2B-413D-A4FE-6989E7CBDD5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bel.by/uploads/shops/items/20/1442825658-xb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410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 descr="D:\урок КОМАНДИРОВКА\Новая папка\гостиница\195456949942f292dc44goldenap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4884" y="4310062"/>
            <a:ext cx="3469116" cy="25479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72198" y="571480"/>
            <a:ext cx="2646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HOTEL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урок КОМАНДИРОВКА\Новая папка\ресторан\text-7286-24414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142984"/>
            <a:ext cx="4903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RESTAURANT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929354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to do business with –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заниматься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бизнесом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business matters –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деловые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to make an appointment –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назначать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встречу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to be interested in –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>
                <a:latin typeface="Times New Roman" pitchFamily="18" charset="0"/>
                <a:cs typeface="Times New Roman" pitchFamily="18" charset="0"/>
              </a:rPr>
              <a:t>заинтересованным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Choose the right answer: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Mr. Calder is 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a successful British businessman.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a successful American   businessman.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 a successful Australian businessman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0" indent="-7429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        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He has been in business for about ...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 1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years.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 1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years.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 13 years.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        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His company produces ...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equipment.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coal.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urniture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4)         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He began to look for ...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for new customers in foreign markets.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for new sellers in foreign markets.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lphaLcParenR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for new buyers in foreign markets.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5) 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He decided to go to 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Ukraine to get export orders.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Russian to get export orders.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Ukraine to get import orders</a:t>
            </a:r>
            <a:r>
              <a:rPr lang="en-US" dirty="0"/>
              <a:t>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42928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6)  Mr. Calder believes that one of the best preparations for a trip is ...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reading magazines about the country to which he intends to go.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watching news about the country to which he intends to go.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reading booklets about the country to which he intends to go.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4000" dirty="0"/>
          </a:p>
          <a:p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7)  He learned a lot about 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Russian political system.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Ukrainian economy and the country’s trade.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Ukrainian customs and traditions.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183" y="3285749"/>
            <a:ext cx="5941634" cy="2865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583" y="3438149"/>
            <a:ext cx="5941634" cy="2865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\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929454" y="242886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267094" cy="778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7" name="Shape 26"/>
          <p:cNvCxnSpPr/>
          <p:nvPr/>
        </p:nvCxnSpPr>
        <p:spPr>
          <a:xfrm rot="16200000" flipV="1">
            <a:off x="4163513" y="-408511"/>
            <a:ext cx="81276" cy="2131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-500098" y="357166"/>
            <a:ext cx="721523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 A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BUSINESS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TRIP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)  His secretary booked 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a room at a hotel for her boss.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two rooms at a hotel for her boss.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tickets and made some business appointments for her boss.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9)  The company is interested in...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buying Mr. Calder’s furniture.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buying Mr. Calder’s equipment.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Selling Mr. Calder’s equipment</a:t>
            </a:r>
            <a:r>
              <a:rPr lang="en-US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Number the events in the order they appear in the text.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Mr. Calder decided to go to Ukraine.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Mr. Calder has been a successful American businessman for about 13 years.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Mr. Calder arrived in Donetsk.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He is going to sell his equipment in foreign markets.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He looked through a lot of magazines about the country.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Mr. Calder’s secretary booked tickets, a room at a hotel, and some business appointments for her boss.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-31" y="1"/>
          <a:ext cx="9144031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Price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цена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Higher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выше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Similar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подобный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Matter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дело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Sign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подписывать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Unreasonably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необоснованно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 close touch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</a:t>
                      </a: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тесной</a:t>
                      </a: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связи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World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market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мировой</a:t>
                      </a: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рынок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Competitor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конкурент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Quote</a:t>
                      </a: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price</a:t>
                      </a: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назначать </a:t>
                      </a: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цену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Partly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частично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Take into consideration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принимать во внимание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127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</a:t>
                      </a:r>
                      <a:r>
                        <a:rPr lang="en-US" sz="2000" i="0" dirty="0">
                          <a:latin typeface="Times New Roman" pitchFamily="18" charset="0"/>
                          <a:ea typeface="Candara"/>
                          <a:cs typeface="Times New Roman" pitchFamily="18" charset="0"/>
                        </a:rPr>
                        <a:t> Latest word </a:t>
                      </a:r>
                      <a:endParaRPr lang="ru-RU" sz="20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 pitchFamily="18" charset="0"/>
                          <a:ea typeface="Candara"/>
                          <a:cs typeface="Times New Roman" pitchFamily="18" charset="0"/>
                        </a:rPr>
                        <a:t>новинка</a:t>
                      </a:r>
                      <a:endParaRPr lang="ru-RU" sz="20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Design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проектировать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42858"/>
          <a:ext cx="9001156" cy="6715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Guarantee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гарантировать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Reliability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надёжность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Nevertheless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тем не менее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Final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price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окончательная цена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Depend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зависеть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Order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заказ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Discount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скидка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Expect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ожидать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At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least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 крайней мере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Concession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уступка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 indent="-609600" algn="l">
                        <a:lnSpc>
                          <a:spcPct val="15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Profit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доход, прибыль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marL="381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ndara"/>
                          <a:cs typeface="Candara"/>
                        </a:rPr>
                        <a:t>Final reply </a:t>
                      </a:r>
                      <a:endParaRPr lang="ru-RU" sz="2000">
                        <a:latin typeface="Candara"/>
                        <a:ea typeface="Candara"/>
                        <a:cs typeface="Candar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окончательный ответ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467600" cy="56975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/>
              <a:t>          </a:t>
            </a:r>
            <a:r>
              <a:rPr lang="en-US" i="1" dirty="0"/>
              <a:t>True or false:</a:t>
            </a:r>
            <a:endParaRPr lang="ru-RU" dirty="0"/>
          </a:p>
          <a:p>
            <a:pPr lvl="0"/>
            <a:r>
              <a:rPr lang="en-US" dirty="0"/>
              <a:t>Mr. </a:t>
            </a:r>
            <a:r>
              <a:rPr lang="en-US" dirty="0" err="1"/>
              <a:t>Borisov</a:t>
            </a:r>
            <a:r>
              <a:rPr lang="en-US" dirty="0"/>
              <a:t> had closely studied the price for the Model R 800 radios.   </a:t>
            </a:r>
            <a:endParaRPr lang="ru-RU" dirty="0"/>
          </a:p>
          <a:p>
            <a:pPr lvl="0"/>
            <a:r>
              <a:rPr lang="en-US" dirty="0"/>
              <a:t>The prices of Adams’ company for similar types of computers were somewhat higher than the prices of other companies.                                                </a:t>
            </a:r>
            <a:endParaRPr lang="ru-RU" dirty="0"/>
          </a:p>
          <a:p>
            <a:pPr>
              <a:buNone/>
            </a:pPr>
            <a:endParaRPr lang="ru-RU" dirty="0"/>
          </a:p>
          <a:p>
            <a:pPr lvl="0"/>
            <a:r>
              <a:rPr lang="en-US" dirty="0"/>
              <a:t>Mr. Adams was able to give Mr. </a:t>
            </a:r>
            <a:r>
              <a:rPr lang="en-US" dirty="0" err="1"/>
              <a:t>Borisov’s</a:t>
            </a:r>
            <a:r>
              <a:rPr lang="en-US" dirty="0"/>
              <a:t> firm a 3% discount on the price.                                                                                              </a:t>
            </a:r>
            <a:endParaRPr lang="ru-RU" dirty="0"/>
          </a:p>
          <a:p>
            <a:pPr lvl="0"/>
            <a:r>
              <a:rPr lang="en-US" dirty="0"/>
              <a:t>Mr. </a:t>
            </a:r>
            <a:r>
              <a:rPr lang="en-US" dirty="0" err="1"/>
              <a:t>Borisov</a:t>
            </a:r>
            <a:r>
              <a:rPr lang="en-US" dirty="0"/>
              <a:t> would like to discuss the matter again with Mr. Adams.      </a:t>
            </a:r>
            <a:endParaRPr lang="ru-RU" dirty="0"/>
          </a:p>
          <a:p>
            <a:pPr lvl="0"/>
            <a:r>
              <a:rPr lang="en-US" dirty="0"/>
              <a:t>Mr. </a:t>
            </a:r>
            <a:r>
              <a:rPr lang="en-US" dirty="0" err="1"/>
              <a:t>Borisov</a:t>
            </a:r>
            <a:r>
              <a:rPr lang="en-US" dirty="0"/>
              <a:t> will be able to give his people final replay.                          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584043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800" i="1" dirty="0">
                <a:latin typeface="Times New Roman" pitchFamily="18" charset="0"/>
                <a:cs typeface="Times New Roman" pitchFamily="18" charset="0"/>
              </a:rPr>
              <a:t> Find the end of the sentence:</a:t>
            </a:r>
            <a:endParaRPr lang="ru-RU" sz="9800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Will the final price depend on the …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(number of computers we'll buy from you, Mr. Adams?) 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It is designed on the most …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(modem lines and we can guarantee the high reliability of the computers.) 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Our information is that your competitors are … 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(quoting lower prices.)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It is true, the price is …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(high, but you should take into consideration the fact that this model is the latest word in electronic industry.)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Well, Mr. </a:t>
            </a:r>
            <a:r>
              <a:rPr lang="en-US" sz="9800" dirty="0" err="1">
                <a:latin typeface="Times New Roman" pitchFamily="18" charset="0"/>
                <a:cs typeface="Times New Roman" pitchFamily="18" charset="0"/>
              </a:rPr>
              <a:t>Borisov</a:t>
            </a:r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, 3 % and not more …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(as this concession leaves only a very small profit for us.) 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latin typeface="Times New Roman" pitchFamily="18" charset="0"/>
                <a:cs typeface="Times New Roman" pitchFamily="18" charset="0"/>
              </a:rPr>
              <a:t>And after that I'll be able to … 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9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(give you my final reply.) </a:t>
            </a:r>
            <a:endParaRPr lang="ru-RU" sz="9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Give English equivalents:</a:t>
            </a:r>
            <a:endParaRPr lang="ru-RU" i="1" dirty="0"/>
          </a:p>
          <a:p>
            <a:pPr lvl="0"/>
            <a:r>
              <a:rPr lang="uk-UA" dirty="0"/>
              <a:t>	</a:t>
            </a:r>
            <a:r>
              <a:rPr lang="uk-UA" dirty="0" err="1"/>
              <a:t>Если</a:t>
            </a:r>
            <a:r>
              <a:rPr lang="uk-UA" dirty="0"/>
              <a:t> </a:t>
            </a:r>
            <a:r>
              <a:rPr lang="uk-UA" dirty="0" err="1"/>
              <a:t>вы</a:t>
            </a:r>
            <a:r>
              <a:rPr lang="uk-UA" dirty="0"/>
              <a:t> </a:t>
            </a:r>
            <a:r>
              <a:rPr lang="uk-UA" dirty="0" err="1"/>
              <a:t>увеличите</a:t>
            </a:r>
            <a:r>
              <a:rPr lang="uk-UA" dirty="0"/>
              <a:t> заказ –</a:t>
            </a:r>
          </a:p>
          <a:p>
            <a:pPr lvl="0"/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If you increase your order to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Мы не можем подписать соглашение </a:t>
            </a:r>
            <a:r>
              <a:rPr lang="uk-UA" dirty="0"/>
              <a:t>–</a:t>
            </a:r>
          </a:p>
          <a:p>
            <a:pPr lvl="0"/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we cannot sign a contract with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Я боюсь, что скидка слишком маленькая </a:t>
            </a:r>
            <a:r>
              <a:rPr lang="uk-UA" dirty="0"/>
              <a:t>–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I'm afraid the discount is too small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Очень маленькая прибыль для нас</a:t>
            </a:r>
            <a:r>
              <a:rPr lang="uk-UA" dirty="0"/>
              <a:t>–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a very small profit for us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Тем не менее цена не выглядит привлекательной </a:t>
            </a:r>
            <a:r>
              <a:rPr lang="uk-UA" dirty="0"/>
              <a:t>–</a:t>
            </a:r>
          </a:p>
          <a:p>
            <a:pPr lvl="0"/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But nevertheless the price doesn't seem </a:t>
            </a:r>
            <a:r>
              <a:rPr lang="uk-UA" dirty="0">
                <a:solidFill>
                  <a:srgbClr val="FFFF00"/>
                </a:solidFill>
              </a:rPr>
              <a:t>    </a:t>
            </a:r>
            <a:r>
              <a:rPr lang="en-US" dirty="0">
                <a:solidFill>
                  <a:srgbClr val="FFFF00"/>
                </a:solidFill>
              </a:rPr>
              <a:t>attractive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Я надеюсь, в конечном результате, на скидку в 4% </a:t>
            </a:r>
            <a:r>
              <a:rPr lang="uk-UA" dirty="0"/>
              <a:t>-</a:t>
            </a:r>
          </a:p>
          <a:p>
            <a:pPr lvl="0"/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I expected at least a discount of 4%</a:t>
            </a:r>
            <a:endParaRPr lang="ru-RU" dirty="0">
              <a:solidFill>
                <a:srgbClr val="FFFF00"/>
              </a:solidFill>
            </a:endParaRPr>
          </a:p>
          <a:p>
            <a:pPr lvl="0"/>
            <a:r>
              <a:rPr lang="ru-RU" dirty="0"/>
              <a:t>	Мы в тесной связи с мировым рынком </a:t>
            </a:r>
            <a:r>
              <a:rPr lang="uk-UA" dirty="0"/>
              <a:t>–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We are in close touch with the world market</a:t>
            </a:r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0"/>
          <a:ext cx="8229600" cy="624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71736" y="1928802"/>
            <a:ext cx="4000528" cy="2500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643042" y="2500306"/>
            <a:ext cx="578641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 A 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BUSINESS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TRIP</a:t>
            </a:r>
            <a:endParaRPr kumimoji="0" 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21429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71670" y="4786322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MEETINGS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857620" y="4643446"/>
            <a:ext cx="242889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ESTABLISHMENT PERSONAL CONTACTS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0" y="4643446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TALKS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929322" y="5143488"/>
            <a:ext cx="250033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PROPOSALS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00826" y="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BUYING A TICKET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357686" y="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RESERVING A ROOM AT THE HOTEL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285984" y="214290"/>
            <a:ext cx="2428892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HAVE AN APPOINTMENT WITH FOREING FIRM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86446" y="3714752"/>
            <a:ext cx="228601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THE COMPANY OFFICE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7143768" y="2643182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GOUING THROUGH THE CUSTOMS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6500826" y="1357298"/>
            <a:ext cx="2286016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ARRIVAL IN A COUNTRY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57158" y="428604"/>
            <a:ext cx="221457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TELEPHONE CONVERSATION WITH FOREIGN FIRM </a:t>
            </a:r>
            <a:endParaRPr kumimoji="0" lang="en-US" sz="2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0" y="1785926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SIGN A CONTRACT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28596" y="3143248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MAKE A CONTRACT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1113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61" y="5661248"/>
            <a:ext cx="9029351" cy="1184445"/>
          </a:xfrm>
        </p:spPr>
        <p:txBody>
          <a:bodyPr>
            <a:normAutofit fontScale="90000"/>
          </a:bodyPr>
          <a:lstStyle/>
          <a:p>
            <a:r>
              <a:rPr lang="en-US" dirty="0"/>
              <a:t>Home task: </a:t>
            </a:r>
            <a:br>
              <a:rPr lang="en-US" dirty="0"/>
            </a:br>
            <a:r>
              <a:rPr lang="en-US" dirty="0"/>
              <a:t>Make your own dialogue  Business talk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70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45234" y="4500570"/>
            <a:ext cx="529876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Business </a:t>
            </a:r>
            <a:endParaRPr lang="ru-RU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meetings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урок КОМАНДИРОВКА\Новая папка\разговор по телефону\telefon-obsche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7" y="0"/>
            <a:ext cx="414337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3441680"/>
            <a:ext cx="8286776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Business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talks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0"/>
          <a:ext cx="8229600" cy="624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71736" y="1928802"/>
            <a:ext cx="4000528" cy="2500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643042" y="2500306"/>
            <a:ext cx="578641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 A 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BUSINESS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TRIP</a:t>
            </a:r>
            <a:endParaRPr kumimoji="0" 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21429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71670" y="4786322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MEETINGS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857620" y="4643446"/>
            <a:ext cx="242889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ESTABLISHMENT PERSONAL CONTACTS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0" y="4643446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TALKS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929322" y="5143488"/>
            <a:ext cx="250033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BUSINESS PROPOSALS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00826" y="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BUYING A TICKET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357686" y="0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RESERVING A ROOM AT THE HOTEL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285984" y="214290"/>
            <a:ext cx="2428892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HAVE AN APPOINTMENT WITH FOREING FIRM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86446" y="3714752"/>
            <a:ext cx="228601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THE COMPANY OFFICE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7143768" y="2643182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GOUING THROUGH THE CUSTOMS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6500826" y="1357298"/>
            <a:ext cx="2286016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ARRIVAL IN A COUNTRY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57158" y="428604"/>
            <a:ext cx="221457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TELEPHONE CONVERSATION WITH FOREIGN FIRM </a:t>
            </a:r>
            <a:endParaRPr kumimoji="0" lang="en-US" sz="2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0" y="1785926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SIGN A CONTRACT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28596" y="3143248"/>
            <a:ext cx="228601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MAKE A CONTRACT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3"/>
          <a:ext cx="9001156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 bad beginning makes a bad ending.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Плохое начало ведет к плохому концу.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 bad workman blames his tools.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Плохой работник ругает свои инструменты.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 cat in gloves catches no mice.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выловишь и рыбку из пруда.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Hard work never did anyone any harm.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Упорная работа никому ещё вреда не принесла.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5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If a job is worth doing it is worth doing well.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Если работу стоит делать, то стоит делать её хорошо.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7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Money doesn’t grow on trees. 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Деньги не растут на деревьях.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Practice makes perfect. 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Практика приводит к совершенству.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7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Rome wasn’t built in a day. 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Терпение и труд все перетрут.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9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You can’t make an omelet without breaking eggs.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выловишь и рыбку из пруда.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You can’t make bricks without straw.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выловишь и рыбку из пруда.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that would eat the fruit must climb the tree.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вытащишь и рыбки из пруда. Без труда нет плода.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pains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gains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выловишь и рыбку из пруда.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The work shows the workman.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Работа показывает работника.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8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Business before pleasure.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Делу время потехе час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If you want a thing well done, do it yourself.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Если хочешь, чтобы дело было сделано хорошо - делай его сам.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5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He who would catch fish must not mind getting wet.</a:t>
                      </a:r>
                      <a:b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Без труда не выловишь и рыбку из пруда.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438</TotalTime>
  <Words>1235</Words>
  <Application>Microsoft Office PowerPoint</Application>
  <PresentationFormat>Экран (4:3)</PresentationFormat>
  <Paragraphs>215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Candara</vt:lpstr>
      <vt:lpstr>Franklin Gothic Book</vt:lpstr>
      <vt:lpstr>Times New Roman</vt:lpstr>
      <vt:lpstr>Wingdings 2</vt:lpstr>
      <vt:lpstr>Техническая</vt:lpstr>
      <vt:lpstr>Презентация PowerPoint</vt:lpstr>
      <vt:lpstr>\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Number the events in the order they appear in the text.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Home task:  Make your own dialogue  Business talk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ЛЕНЧИК</dc:creator>
  <cp:lastModifiedBy>HELEN</cp:lastModifiedBy>
  <cp:revision>56</cp:revision>
  <dcterms:created xsi:type="dcterms:W3CDTF">2012-01-23T08:31:12Z</dcterms:created>
  <dcterms:modified xsi:type="dcterms:W3CDTF">2022-10-31T12:19:51Z</dcterms:modified>
</cp:coreProperties>
</file>