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72" r:id="rId3"/>
    <p:sldId id="297" r:id="rId4"/>
    <p:sldId id="257" r:id="rId5"/>
    <p:sldId id="275" r:id="rId6"/>
    <p:sldId id="282" r:id="rId7"/>
    <p:sldId id="277" r:id="rId8"/>
    <p:sldId id="298" r:id="rId9"/>
    <p:sldId id="287" r:id="rId10"/>
    <p:sldId id="288" r:id="rId11"/>
    <p:sldId id="290" r:id="rId12"/>
    <p:sldId id="299" r:id="rId13"/>
    <p:sldId id="295" r:id="rId14"/>
    <p:sldId id="284" r:id="rId15"/>
    <p:sldId id="26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2DA7F-3556-4DB4-B073-8C80C741C79C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ACCC-A9F8-45BF-AE67-184BCB916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2DA7F-3556-4DB4-B073-8C80C741C79C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ACCC-A9F8-45BF-AE67-184BCB916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2DA7F-3556-4DB4-B073-8C80C741C79C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ACCC-A9F8-45BF-AE67-184BCB916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2DA7F-3556-4DB4-B073-8C80C741C79C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ACCC-A9F8-45BF-AE67-184BCB916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2DA7F-3556-4DB4-B073-8C80C741C79C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ACCC-A9F8-45BF-AE67-184BCB916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2DA7F-3556-4DB4-B073-8C80C741C79C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ACCC-A9F8-45BF-AE67-184BCB916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2DA7F-3556-4DB4-B073-8C80C741C79C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ACCC-A9F8-45BF-AE67-184BCB916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2DA7F-3556-4DB4-B073-8C80C741C79C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ACCC-A9F8-45BF-AE67-184BCB916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2DA7F-3556-4DB4-B073-8C80C741C79C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ACCC-A9F8-45BF-AE67-184BCB916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2DA7F-3556-4DB4-B073-8C80C741C79C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ACCC-A9F8-45BF-AE67-184BCB916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2DA7F-3556-4DB4-B073-8C80C741C79C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ACCC-A9F8-45BF-AE67-184BCB916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2DA7F-3556-4DB4-B073-8C80C741C79C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7ACCC-A9F8-45BF-AE67-184BCB916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2/thumbs/1613658569_10-p-fon-dlya-prezentatsii-povar-1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8346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Муниципальное  автономное образовательное учреждение «Средняя общеобразовательная школа №1» </a:t>
            </a:r>
            <a:br>
              <a:rPr lang="ru-RU" sz="2400" dirty="0" smtClean="0"/>
            </a:br>
            <a:r>
              <a:rPr lang="ru-RU" sz="2400" dirty="0" err="1" smtClean="0"/>
              <a:t>г.Когалым</a:t>
            </a:r>
            <a:endParaRPr lang="ru-RU" sz="2400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Здоровая еда</a:t>
            </a:r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”</a:t>
            </a:r>
            <a:endParaRPr lang="en-US" sz="6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000" dirty="0" smtClean="0"/>
              <a:t>Spotlight-5</a:t>
            </a:r>
          </a:p>
          <a:p>
            <a:pPr algn="ctr">
              <a:buNone/>
            </a:pPr>
            <a:r>
              <a:rPr lang="en-US" sz="4000" dirty="0" smtClean="0"/>
              <a:t>Module 8b</a:t>
            </a:r>
          </a:p>
          <a:p>
            <a:pPr algn="ctr">
              <a:buNone/>
            </a:pPr>
            <a:endParaRPr lang="en-US" sz="4000" dirty="0"/>
          </a:p>
          <a:p>
            <a:pPr algn="r">
              <a:lnSpc>
                <a:spcPct val="80000"/>
              </a:lnSpc>
            </a:pPr>
            <a:r>
              <a:rPr lang="en-US" altLang="ru-RU" sz="2800" dirty="0" smtClean="0"/>
              <a:t>The presentation by</a:t>
            </a:r>
          </a:p>
          <a:p>
            <a:pPr algn="r">
              <a:lnSpc>
                <a:spcPct val="80000"/>
              </a:lnSpc>
            </a:pPr>
            <a:r>
              <a:rPr lang="en-US" altLang="ru-RU" sz="2800" dirty="0" smtClean="0"/>
              <a:t> English teacher  </a:t>
            </a:r>
            <a:r>
              <a:rPr lang="en-US" altLang="ru-RU" sz="2800" dirty="0" err="1" smtClean="0"/>
              <a:t>Valeyeva</a:t>
            </a:r>
            <a:r>
              <a:rPr lang="en-US" altLang="ru-RU" sz="2800" dirty="0" smtClean="0"/>
              <a:t> S. I.         </a:t>
            </a:r>
            <a:endParaRPr lang="ru-RU" altLang="ru-RU" sz="2800" dirty="0" smtClean="0"/>
          </a:p>
          <a:p>
            <a:pPr algn="ctr">
              <a:buNone/>
            </a:pPr>
            <a:endParaRPr lang="en-US" sz="4000" dirty="0"/>
          </a:p>
          <a:p>
            <a:pPr algn="ctr">
              <a:buNone/>
            </a:pPr>
            <a:endParaRPr lang="en-US" sz="4000" dirty="0" smtClean="0"/>
          </a:p>
          <a:p>
            <a:pPr algn="ctr">
              <a:buNone/>
            </a:pPr>
            <a:endParaRPr lang="en-US" sz="4000" dirty="0"/>
          </a:p>
          <a:p>
            <a:pPr algn="ctr">
              <a:buNone/>
            </a:pP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fsd.multiurok.ru/html/2017/02/13/s_58a1841932333/img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429784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Are there any bananas?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-No, there aren’t any.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Is there an orange?....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003668" y="285728"/>
            <a:ext cx="51366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Let’s go shopping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85852" y="1357298"/>
            <a:ext cx="600079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/>
                <a:solidFill>
                  <a:schemeClr val="accent3"/>
                </a:solidFill>
                <a:effectLst/>
              </a:rPr>
              <a:t>«Выясни какие продукты необходимо купить»</a:t>
            </a:r>
            <a:endParaRPr lang="en-US" sz="3600" b="1" cap="none" spc="0" dirty="0" smtClean="0">
              <a:ln/>
              <a:solidFill>
                <a:schemeClr val="accent3"/>
              </a:solidFill>
              <a:effectLst/>
            </a:endParaRPr>
          </a:p>
          <a:p>
            <a:pPr algn="ctr"/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12" name="Содержимое 11" descr="https://theaoi.com/wp-content/uploads/portfolios/portfolios/fill-the-fridge-game-fridge_food-john-colquhoun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428868"/>
            <a:ext cx="449580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much/how many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Many/how many?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Much /How much?</a:t>
            </a:r>
            <a:endParaRPr lang="ru-RU" dirty="0"/>
          </a:p>
        </p:txBody>
      </p:sp>
      <p:pic>
        <p:nvPicPr>
          <p:cNvPr id="9" name="Содержимое 8" descr="https://s1.1zoom.ru/b5151/590/Lemons_Many_Foliage_520871_1920x1200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143116"/>
            <a:ext cx="4040188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9" descr="https://fb.ru/media/i/1/8/5/7/3/3/i/185733.jpg"/>
          <p:cNvPicPr>
            <a:picLocks noGrp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857752" y="2214554"/>
            <a:ext cx="3686175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>
            <a:off x="1835696" y="5085184"/>
            <a:ext cx="1224136" cy="50405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419872" y="4581128"/>
            <a:ext cx="1224136" cy="50405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835696" y="4005064"/>
            <a:ext cx="1224136" cy="50405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491880" y="3429000"/>
            <a:ext cx="1224136" cy="50405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835696" y="2924944"/>
            <a:ext cx="1224136" cy="50405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907704" y="2348880"/>
            <a:ext cx="1224136" cy="50405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491880" y="1844824"/>
            <a:ext cx="1080120" cy="50405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804335" y="1108002"/>
            <a:ext cx="1353990" cy="7872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33860" y="260648"/>
            <a:ext cx="73292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b="1" dirty="0"/>
              <a:t>C</a:t>
            </a:r>
            <a:r>
              <a:rPr lang="en-US" sz="4800" b="1" dirty="0" smtClean="0"/>
              <a:t>hoose </a:t>
            </a:r>
            <a:r>
              <a:rPr lang="en-US" sz="4800" b="1" dirty="0"/>
              <a:t>the right variant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149559"/>
            <a:ext cx="9116598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742950" indent="-742950">
              <a:buAutoNum type="arabicPeriod"/>
            </a:pPr>
            <a:r>
              <a:rPr lang="en-US" sz="3600" b="1" cap="none" spc="0" dirty="0" smtClean="0">
                <a:ln w="11430"/>
                <a:solidFill>
                  <a:schemeClr val="bg2">
                    <a:lumMod val="50000"/>
                  </a:schemeClr>
                </a:solidFill>
              </a:rPr>
              <a:t>How much</a:t>
            </a:r>
            <a:r>
              <a:rPr lang="ru-RU" sz="3600" b="1" cap="none" spc="0" dirty="0" smtClean="0">
                <a:ln w="11430"/>
                <a:solidFill>
                  <a:schemeClr val="bg2">
                    <a:lumMod val="50000"/>
                  </a:schemeClr>
                </a:solidFill>
              </a:rPr>
              <a:t> / </a:t>
            </a:r>
            <a:r>
              <a:rPr lang="en-US" sz="3600" b="1" cap="none" spc="0" dirty="0" smtClean="0">
                <a:ln w="11430"/>
                <a:solidFill>
                  <a:schemeClr val="bg2">
                    <a:lumMod val="50000"/>
                  </a:schemeClr>
                </a:solidFill>
              </a:rPr>
              <a:t>many milk is there</a:t>
            </a:r>
            <a:r>
              <a:rPr lang="ru-RU" sz="3600" b="1" cap="none" spc="0" dirty="0" smtClean="0">
                <a:ln w="11430"/>
                <a:solidFill>
                  <a:schemeClr val="bg2">
                    <a:lumMod val="50000"/>
                  </a:schemeClr>
                </a:solidFill>
              </a:rPr>
              <a:t>?</a:t>
            </a:r>
          </a:p>
          <a:p>
            <a:pPr marL="742950" indent="-742950">
              <a:buAutoNum type="arabicPeriod"/>
            </a:pPr>
            <a:r>
              <a:rPr lang="en-US" sz="3600" b="1" dirty="0" smtClean="0">
                <a:ln w="11430"/>
                <a:solidFill>
                  <a:schemeClr val="bg2">
                    <a:lumMod val="50000"/>
                  </a:schemeClr>
                </a:solidFill>
              </a:rPr>
              <a:t>How much / many chairs are there</a:t>
            </a:r>
            <a:r>
              <a:rPr lang="ru-RU" sz="3600" b="1" dirty="0" smtClean="0">
                <a:ln w="11430"/>
                <a:solidFill>
                  <a:schemeClr val="bg2">
                    <a:lumMod val="50000"/>
                  </a:schemeClr>
                </a:solidFill>
              </a:rPr>
              <a:t>?</a:t>
            </a:r>
          </a:p>
          <a:p>
            <a:pPr marL="742950" indent="-742950">
              <a:buAutoNum type="arabicPeriod"/>
            </a:pPr>
            <a:r>
              <a:rPr lang="en-US" sz="3600" b="1" dirty="0" smtClean="0">
                <a:ln w="11430"/>
                <a:solidFill>
                  <a:schemeClr val="bg2">
                    <a:lumMod val="50000"/>
                  </a:schemeClr>
                </a:solidFill>
              </a:rPr>
              <a:t>How much / many coffee is there</a:t>
            </a:r>
            <a:r>
              <a:rPr lang="ru-RU" sz="3600" b="1" dirty="0" smtClean="0">
                <a:ln w="11430"/>
                <a:solidFill>
                  <a:schemeClr val="bg2">
                    <a:lumMod val="50000"/>
                  </a:schemeClr>
                </a:solidFill>
              </a:rPr>
              <a:t>?</a:t>
            </a:r>
          </a:p>
          <a:p>
            <a:pPr marL="742950" indent="-742950">
              <a:buAutoNum type="arabicPeriod"/>
            </a:pPr>
            <a:r>
              <a:rPr lang="en-US" sz="3600" b="1" dirty="0" smtClean="0">
                <a:ln w="11430"/>
                <a:solidFill>
                  <a:schemeClr val="bg2">
                    <a:lumMod val="50000"/>
                  </a:schemeClr>
                </a:solidFill>
              </a:rPr>
              <a:t>How much / many juice is there</a:t>
            </a:r>
            <a:r>
              <a:rPr lang="ru-RU" sz="3600" b="1" dirty="0" smtClean="0">
                <a:ln w="11430"/>
                <a:solidFill>
                  <a:schemeClr val="bg2">
                    <a:lumMod val="50000"/>
                  </a:schemeClr>
                </a:solidFill>
              </a:rPr>
              <a:t>?</a:t>
            </a:r>
          </a:p>
          <a:p>
            <a:pPr marL="742950" indent="-742950">
              <a:buAutoNum type="arabicPeriod"/>
            </a:pPr>
            <a:r>
              <a:rPr lang="en-US" sz="3600" b="1" dirty="0" smtClean="0">
                <a:ln w="11430"/>
                <a:solidFill>
                  <a:schemeClr val="bg2">
                    <a:lumMod val="50000"/>
                  </a:schemeClr>
                </a:solidFill>
              </a:rPr>
              <a:t>How much / many girls are there</a:t>
            </a:r>
            <a:r>
              <a:rPr lang="ru-RU" sz="3600" b="1" dirty="0" smtClean="0">
                <a:ln w="11430"/>
                <a:solidFill>
                  <a:schemeClr val="bg2">
                    <a:lumMod val="50000"/>
                  </a:schemeClr>
                </a:solidFill>
              </a:rPr>
              <a:t>?</a:t>
            </a:r>
          </a:p>
          <a:p>
            <a:pPr marL="742950" indent="-742950">
              <a:buAutoNum type="arabicPeriod"/>
            </a:pPr>
            <a:r>
              <a:rPr lang="en-US" sz="3600" b="1" dirty="0" smtClean="0">
                <a:ln w="11430"/>
                <a:solidFill>
                  <a:schemeClr val="bg2">
                    <a:lumMod val="50000"/>
                  </a:schemeClr>
                </a:solidFill>
              </a:rPr>
              <a:t>How much / many bread is there</a:t>
            </a:r>
            <a:r>
              <a:rPr lang="ru-RU" sz="3600" b="1" dirty="0" smtClean="0">
                <a:ln w="11430"/>
                <a:solidFill>
                  <a:schemeClr val="bg2">
                    <a:lumMod val="50000"/>
                  </a:schemeClr>
                </a:solidFill>
              </a:rPr>
              <a:t>?</a:t>
            </a:r>
          </a:p>
          <a:p>
            <a:pPr marL="742950" indent="-742950">
              <a:buAutoNum type="arabicPeriod"/>
            </a:pPr>
            <a:r>
              <a:rPr lang="en-US" sz="3600" b="1" dirty="0" smtClean="0">
                <a:ln w="11430"/>
                <a:solidFill>
                  <a:schemeClr val="bg2">
                    <a:lumMod val="50000"/>
                  </a:schemeClr>
                </a:solidFill>
              </a:rPr>
              <a:t>How much / many children are there</a:t>
            </a:r>
            <a:r>
              <a:rPr lang="ru-RU" sz="3600" b="1" dirty="0" smtClean="0">
                <a:ln w="11430"/>
                <a:solidFill>
                  <a:schemeClr val="bg2">
                    <a:lumMod val="50000"/>
                  </a:schemeClr>
                </a:solidFill>
              </a:rPr>
              <a:t>?</a:t>
            </a:r>
          </a:p>
          <a:p>
            <a:pPr marL="742950" indent="-742950">
              <a:buAutoNum type="arabicPeriod"/>
            </a:pPr>
            <a:r>
              <a:rPr lang="en-US" sz="3600" b="1" dirty="0" smtClean="0">
                <a:ln w="11430"/>
                <a:solidFill>
                  <a:schemeClr val="bg2">
                    <a:lumMod val="50000"/>
                  </a:schemeClr>
                </a:solidFill>
              </a:rPr>
              <a:t>How much / many water is there</a:t>
            </a:r>
            <a:r>
              <a:rPr lang="ru-RU" sz="3600" b="1" dirty="0" smtClean="0">
                <a:ln w="11430"/>
                <a:solidFill>
                  <a:schemeClr val="bg2">
                    <a:lumMod val="50000"/>
                  </a:schemeClr>
                </a:solidFill>
              </a:rPr>
              <a:t>?</a:t>
            </a:r>
            <a:endParaRPr lang="ru-RU" sz="3600" b="1" cap="none" spc="0" dirty="0">
              <a:ln w="11430"/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3270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4" grpId="0" animBg="1"/>
      <p:bldP spid="13" grpId="0" animBg="1"/>
      <p:bldP spid="12" grpId="0" animBg="1"/>
      <p:bldP spid="11" grpId="0" animBg="1"/>
      <p:bldP spid="10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Speaking 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You want to cook  you  </a:t>
            </a:r>
            <a:r>
              <a:rPr lang="en-US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favourite</a:t>
            </a: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meal tonight</a:t>
            </a:r>
          </a:p>
          <a:p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Discuss what you need for healthy menu.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>
              <a:buNone/>
            </a:pP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Use the dialogue  in ex., 3 as model</a:t>
            </a:r>
          </a:p>
          <a:p>
            <a:pPr>
              <a:buNone/>
            </a:pPr>
            <a:r>
              <a:rPr lang="en-US" b="1" dirty="0" smtClean="0"/>
              <a:t>I want to cook …..</a:t>
            </a:r>
          </a:p>
          <a:p>
            <a:pPr>
              <a:buNone/>
            </a:pPr>
            <a:r>
              <a:rPr lang="en-US" b="1" dirty="0" smtClean="0"/>
              <a:t>I need…..</a:t>
            </a:r>
            <a:endParaRPr lang="ru-RU" b="1" dirty="0"/>
          </a:p>
        </p:txBody>
      </p:sp>
      <p:pic>
        <p:nvPicPr>
          <p:cNvPr id="3" name="Рисунок 2" descr="https://catherineasquithgallery.com/uploads/posts/2021-02/1613658559_52-p-fon-dlya-prezentatsii-povar-7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1" y="4643446"/>
            <a:ext cx="3214710" cy="157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1600200"/>
            <a:ext cx="8143875" cy="4525963"/>
          </a:xfrm>
        </p:spPr>
        <p:txBody>
          <a:bodyPr>
            <a:normAutofit fontScale="925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 liked the lesson</a:t>
            </a:r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 liked the lesson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but it was difficult</a:t>
            </a:r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 didn’t like the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lesson</a:t>
            </a:r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9" name="Рисунок 8" descr="https://avatars.mds.yandex.net/get-pdb/1621302/c7352bf7-8152-4fd2-9565-adea5e159cd2/s1200?webp=fals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2857497"/>
            <a:ext cx="200026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s://lh5.googleusercontent.com/bBUsFlQlJnnXHYe4bphNhfXDshYP5Z0WFSQZEB-CBJ14FHeTCRBtEHxPLUvH_YS1xhMjEFuugmXBH3HGIPv7pm0VqPTqtpynyfgAiWowInXjAqc5vPIjt9_O4-esxUoDgOkxkT3u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7" y="1315193"/>
            <a:ext cx="2205967" cy="1399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s://cdn.pixabay.com/photo/2018/12/27/17/19/samuel-3898008_1280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4714884"/>
            <a:ext cx="221457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img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pgmcpskov.ru/media/thumbs/vacancy/2019/07/culinary-arts-1.jpg.0x1000_q8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1" y="285728"/>
            <a:ext cx="8572560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Фонетическая зарядка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1" name="Rectangle 1"/>
          <p:cNvSpPr>
            <a:spLocks noGrp="1" noChangeArrowheads="1"/>
          </p:cNvSpPr>
          <p:nvPr>
            <p:ph idx="4294967295"/>
          </p:nvPr>
        </p:nvSpPr>
        <p:spPr bwMode="auto">
          <a:xfrm>
            <a:off x="0" y="1928813"/>
            <a:ext cx="8358188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How many 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oo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ies 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ould a good 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oo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en-US" sz="3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oo</a:t>
            </a:r>
            <a:r>
              <a:rPr kumimoji="0" lang="en-US" sz="3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If good 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oo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ould 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oo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oo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ies?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 good 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oo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ould 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oo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as many 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oo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ies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As a good 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oo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who 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ould 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oo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oo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ies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5" name="Рисунок 4" descr="https://www.clipartmax.com/png/full/441-4412133_were-serving-up-some-great-deals-on-your-catering-were-serving-up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4357694"/>
            <a:ext cx="250033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pickimage.ru/wp-content/uploads/images/detskie/cookprofession/povar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5" y="214291"/>
            <a:ext cx="142876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929618" cy="1928802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1.I eat/drink/…for breakfast/lunch/dinner</a:t>
            </a:r>
            <a:br>
              <a:rPr lang="en-US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2.I like cherries , but I don’t like grapes</a:t>
            </a:r>
            <a:br>
              <a:rPr lang="en-US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Really ? I like …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ru-RU" sz="3600" dirty="0"/>
          </a:p>
        </p:txBody>
      </p:sp>
      <p:pic>
        <p:nvPicPr>
          <p:cNvPr id="3" name="Рисунок 2" descr="https://ds05.infourok.ru/uploads/ex/0713/000c4f9a-b555ff84/img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9" y="1500174"/>
            <a:ext cx="8358246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Healthy /Unhealthy </a:t>
            </a:r>
            <a:endParaRPr lang="ru-RU" dirty="0"/>
          </a:p>
        </p:txBody>
      </p:sp>
      <p:pic>
        <p:nvPicPr>
          <p:cNvPr id="3" name="Рисунок 2" descr="https://avatars.mds.yandex.net/get-pdb/1367830/ff9bb18a-0367-4d49-a3a3-c19477b49848/s120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428736"/>
            <a:ext cx="7643865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Containers . Look and fill the gaps.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500175"/>
            <a:ext cx="814393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A carton of</a:t>
            </a:r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r>
              <a:rPr lang="ru-RU" sz="4000" dirty="0" smtClean="0">
                <a:solidFill>
                  <a:srgbClr val="C00000"/>
                </a:solidFill>
              </a:rPr>
              <a:t>–</a:t>
            </a:r>
          </a:p>
          <a:p>
            <a:endParaRPr lang="en-US" sz="4000" dirty="0" smtClean="0">
              <a:solidFill>
                <a:srgbClr val="C00000"/>
              </a:solidFill>
            </a:endParaRPr>
          </a:p>
          <a:p>
            <a:r>
              <a:rPr lang="en-US" sz="4000" b="1" dirty="0" smtClean="0">
                <a:solidFill>
                  <a:srgbClr val="C00000"/>
                </a:solidFill>
              </a:rPr>
              <a:t>A box of</a:t>
            </a:r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r>
              <a:rPr lang="ru-RU" sz="4000" dirty="0" smtClean="0">
                <a:solidFill>
                  <a:srgbClr val="C00000"/>
                </a:solidFill>
              </a:rPr>
              <a:t>- </a:t>
            </a:r>
            <a:endParaRPr lang="en-US" sz="4000" dirty="0" smtClean="0">
              <a:solidFill>
                <a:srgbClr val="C00000"/>
              </a:solidFill>
            </a:endParaRPr>
          </a:p>
          <a:p>
            <a:r>
              <a:rPr lang="ru-RU" sz="4000" b="1" dirty="0" smtClean="0">
                <a:solidFill>
                  <a:srgbClr val="C00000"/>
                </a:solidFill>
              </a:rPr>
              <a:t>				</a:t>
            </a:r>
            <a:r>
              <a:rPr lang="en-US" sz="4000" b="1" dirty="0" smtClean="0">
                <a:solidFill>
                  <a:srgbClr val="C00000"/>
                </a:solidFill>
              </a:rPr>
              <a:t>A bowl of</a:t>
            </a:r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r>
              <a:rPr lang="ru-RU" sz="4000" dirty="0" smtClean="0">
                <a:solidFill>
                  <a:srgbClr val="C00000"/>
                </a:solidFill>
              </a:rPr>
              <a:t>– </a:t>
            </a:r>
            <a:endParaRPr lang="en-US" sz="4000" dirty="0" smtClean="0">
              <a:solidFill>
                <a:srgbClr val="C00000"/>
              </a:solidFill>
            </a:endParaRPr>
          </a:p>
          <a:p>
            <a:r>
              <a:rPr lang="en-US" sz="4000" b="1" dirty="0" smtClean="0">
                <a:solidFill>
                  <a:srgbClr val="C00000"/>
                </a:solidFill>
              </a:rPr>
              <a:t>A glass of</a:t>
            </a:r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r>
              <a:rPr lang="ru-RU" sz="4000" dirty="0" smtClean="0">
                <a:solidFill>
                  <a:srgbClr val="C00000"/>
                </a:solidFill>
              </a:rPr>
              <a:t>- </a:t>
            </a:r>
            <a:endParaRPr lang="en-US" sz="4000" dirty="0" smtClean="0">
              <a:solidFill>
                <a:srgbClr val="C00000"/>
              </a:solidFill>
            </a:endParaRPr>
          </a:p>
          <a:p>
            <a:r>
              <a:rPr lang="ru-RU" sz="4000" b="1" dirty="0" smtClean="0">
                <a:solidFill>
                  <a:srgbClr val="C00000"/>
                </a:solidFill>
              </a:rPr>
              <a:t>			</a:t>
            </a:r>
            <a:r>
              <a:rPr lang="en-US" sz="4000" b="1" dirty="0" smtClean="0">
                <a:solidFill>
                  <a:srgbClr val="C00000"/>
                </a:solidFill>
              </a:rPr>
              <a:t>A packet of</a:t>
            </a:r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r>
              <a:rPr lang="ru-RU" sz="4000" dirty="0" smtClean="0">
                <a:solidFill>
                  <a:srgbClr val="C00000"/>
                </a:solidFill>
              </a:rPr>
              <a:t>– </a:t>
            </a:r>
            <a:endParaRPr lang="en-US" sz="4000" dirty="0" smtClean="0">
              <a:solidFill>
                <a:srgbClr val="C00000"/>
              </a:solidFill>
            </a:endParaRPr>
          </a:p>
          <a:p>
            <a:r>
              <a:rPr lang="en-US" sz="4000" b="1" dirty="0" smtClean="0">
                <a:solidFill>
                  <a:srgbClr val="C00000"/>
                </a:solidFill>
              </a:rPr>
              <a:t>A bottle of</a:t>
            </a:r>
            <a:r>
              <a:rPr lang="ru-RU" sz="4000" dirty="0" smtClean="0">
                <a:solidFill>
                  <a:srgbClr val="C00000"/>
                </a:solidFill>
              </a:rPr>
              <a:t>- 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https://img2.freepng.ru/20180927/req/kisspng-pancake-day-clipart-by-highfiveclipart-uk-teach-5bad70c3c52c46.965780691538093251807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45551" y="1500175"/>
            <a:ext cx="2326581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cdn.dribbble.com/users/114519/screenshots/1385859/attachments/199953/25-box-mockup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2722419"/>
            <a:ext cx="2000264" cy="778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e7.pngegg.com/pngimages/4/984/png-clipart-coloring-book-drawing-onigiri-sushi-rice-ear-of-rice-soup-food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2704605"/>
            <a:ext cx="1785950" cy="1448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img2.freepng.ru/20180224/xeq/kisspng-orange-juice-harvey-wallbanger-cocktail-fuzzy-nave-hand-painted-orange-juice-5a91733f5ef042.6132557315194816633889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27" y="3571876"/>
            <a:ext cx="1214446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im0-tub-ru.yandex.net/i?id=346c7143502498400c61875aebb7dbed-srl&amp;n=13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29322" y="4357694"/>
            <a:ext cx="1714512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s://i.pinimg.com/originals/24/d1/2e/24d12ee1d206fb82c0444c5d16c7f7c1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0800000" flipV="1">
            <a:off x="3571867" y="5357826"/>
            <a:ext cx="1659529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Reading</a:t>
            </a:r>
            <a:r>
              <a:rPr lang="en-US" dirty="0" smtClean="0"/>
              <a:t> – ex., 3,p., 98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Read the first exchange . What is the dialogue about? Listen , read and check.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Write their shopping list . Then read the dialogue aloud.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s://sun9-3.userapi.com/c831209/v831209735/1b6a22/Q_3tSJ7DiLI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3857628"/>
            <a:ext cx="5374022" cy="2445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fsd.multiurok.ru/html/2018/09/05/s_5b8ff52c7bafe/img48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</TotalTime>
  <Words>251</Words>
  <Application>Microsoft Office PowerPoint</Application>
  <PresentationFormat>Экран (4:3)</PresentationFormat>
  <Paragraphs>66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Муниципальное  автономное образовательное учреждение «Средняя общеобразовательная школа №1»  г.Когалым</vt:lpstr>
      <vt:lpstr>Слайд 2</vt:lpstr>
      <vt:lpstr>Слайд 3</vt:lpstr>
      <vt:lpstr>Фонетическая зарядка</vt:lpstr>
      <vt:lpstr>1.I eat/drink/…for breakfast/lunch/dinner 2.I like cherries , but I don’t like grapes Really ? I like … </vt:lpstr>
      <vt:lpstr>Healthy /Unhealthy </vt:lpstr>
      <vt:lpstr>Containers . Look and fill the gaps. </vt:lpstr>
      <vt:lpstr>Reading – ex., 3,p., 98</vt:lpstr>
      <vt:lpstr>Слайд 9</vt:lpstr>
      <vt:lpstr>Слайд 10</vt:lpstr>
      <vt:lpstr>Слайд 11</vt:lpstr>
      <vt:lpstr>How much/how many</vt:lpstr>
      <vt:lpstr>Слайд 13</vt:lpstr>
      <vt:lpstr>Speaking  </vt:lpstr>
      <vt:lpstr>Рефлексия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40</cp:revision>
  <dcterms:created xsi:type="dcterms:W3CDTF">2021-11-11T14:13:37Z</dcterms:created>
  <dcterms:modified xsi:type="dcterms:W3CDTF">2022-05-10T09:15:03Z</dcterms:modified>
</cp:coreProperties>
</file>