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89" r:id="rId3"/>
    <p:sldId id="283" r:id="rId4"/>
    <p:sldId id="285" r:id="rId5"/>
    <p:sldId id="258" r:id="rId6"/>
    <p:sldId id="257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59" r:id="rId15"/>
    <p:sldId id="269" r:id="rId16"/>
    <p:sldId id="281" r:id="rId17"/>
    <p:sldId id="282" r:id="rId18"/>
    <p:sldId id="287" r:id="rId19"/>
    <p:sldId id="270" r:id="rId20"/>
    <p:sldId id="275" r:id="rId21"/>
    <p:sldId id="278" r:id="rId22"/>
    <p:sldId id="279" r:id="rId23"/>
    <p:sldId id="292" r:id="rId24"/>
    <p:sldId id="293" r:id="rId25"/>
    <p:sldId id="294" r:id="rId26"/>
    <p:sldId id="29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6C0000"/>
    <a:srgbClr val="753805"/>
    <a:srgbClr val="7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475656" y="1556792"/>
            <a:ext cx="706755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Урок русского языка в 5 классе на тему</a:t>
            </a:r>
            <a:r>
              <a:rPr lang="ru-RU" b="1" dirty="0"/>
              <a:t>: </a:t>
            </a: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«Оглушение и озвончение согласных»</a:t>
            </a:r>
            <a:endParaRPr lang="ru-RU" b="1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Кононыхиной Анны Викторовны,</a:t>
            </a:r>
          </a:p>
          <a:p>
            <a:pPr marL="0" indent="0" algn="ctr">
              <a:buNone/>
            </a:pPr>
            <a:r>
              <a:rPr lang="ru-RU" dirty="0"/>
              <a:t>у</a:t>
            </a:r>
            <a:r>
              <a:rPr lang="ru-RU" dirty="0" smtClean="0"/>
              <a:t>чителя русского языка и литературы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1998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6480720" cy="75608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«Царевна-лягушка»</a:t>
            </a:r>
            <a:endParaRPr lang="ru-RU" sz="40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356992"/>
            <a:ext cx="4121792" cy="309790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304764"/>
            <a:ext cx="3528392" cy="2673860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64662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475656" y="692696"/>
            <a:ext cx="6841840" cy="5400600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[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К а к   и з н о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с’и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 ш   т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р’и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п а р ы   с а п о к   д а   к а к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с’ й э ш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ж ы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л’э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 з н ы й   х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л’э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 п,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у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в’и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д’и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 ш   в ы с о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к’и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 й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д у п. Т а м   с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м’э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 р т’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к а щ э й э в а.   П а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б’и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д’и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 ш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К а щ э й а,   б у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д’и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 т   ж ы з’ н’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с л а т к а й,   б у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д’и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 т   ж ы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з’н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’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с к а с к а й</a:t>
            </a:r>
            <a:r>
              <a:rPr lang="ru-RU" dirty="0" smtClean="0"/>
              <a:t>]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489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619672" y="548680"/>
            <a:ext cx="6841840" cy="583264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</a:rPr>
              <a:t>«Как износишь три пары сапо</a:t>
            </a:r>
            <a:r>
              <a:rPr lang="ru-RU" sz="4800" b="1" i="1" dirty="0" smtClean="0">
                <a:solidFill>
                  <a:srgbClr val="C00000"/>
                </a:solidFill>
              </a:rPr>
              <a:t>г</a:t>
            </a:r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</a:rPr>
              <a:t> да как съешь железный хлеб, увидишь высокий ду</a:t>
            </a:r>
            <a:r>
              <a:rPr lang="ru-RU" sz="4800" b="1" i="1" dirty="0" smtClean="0">
                <a:solidFill>
                  <a:srgbClr val="C00000"/>
                </a:solidFill>
              </a:rPr>
              <a:t>б</a:t>
            </a:r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</a:rPr>
              <a:t>. Там смерть </a:t>
            </a:r>
            <a:r>
              <a:rPr lang="ru-RU" sz="4800" b="1" i="1" dirty="0" err="1" smtClean="0">
                <a:solidFill>
                  <a:schemeClr val="accent3">
                    <a:lumMod val="50000"/>
                  </a:schemeClr>
                </a:solidFill>
              </a:rPr>
              <a:t>кащеева</a:t>
            </a:r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</a:rPr>
              <a:t>. Победишь </a:t>
            </a:r>
            <a:r>
              <a:rPr lang="ru-RU" sz="4800" b="1" i="1" dirty="0" err="1" smtClean="0">
                <a:solidFill>
                  <a:schemeClr val="accent3">
                    <a:lumMod val="50000"/>
                  </a:schemeClr>
                </a:solidFill>
              </a:rPr>
              <a:t>Кащея</a:t>
            </a:r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</a:rPr>
              <a:t>, будет жизнь сла</a:t>
            </a:r>
            <a:r>
              <a:rPr lang="ru-RU" sz="4800" b="1" i="1" dirty="0" smtClean="0">
                <a:solidFill>
                  <a:srgbClr val="C00000"/>
                </a:solidFill>
              </a:rPr>
              <a:t>д</a:t>
            </a:r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</a:rPr>
              <a:t>кой, будет жизнь ска</a:t>
            </a:r>
            <a:r>
              <a:rPr lang="ru-RU" sz="4800" b="1" i="1" dirty="0" smtClean="0">
                <a:solidFill>
                  <a:srgbClr val="C00000"/>
                </a:solidFill>
              </a:rPr>
              <a:t>з</a:t>
            </a:r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</a:rPr>
              <a:t>кой».</a:t>
            </a:r>
            <a:endParaRPr lang="ru-RU" sz="4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83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91680" y="476672"/>
            <a:ext cx="6480720" cy="206654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Оглушение –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фонетический процесс, при котором происходит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з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a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м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e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н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a </a:t>
            </a:r>
            <a:r>
              <a:rPr lang="ru-RU" sz="3200" b="1" u="sng" dirty="0" err="1">
                <a:solidFill>
                  <a:schemeClr val="accent3">
                    <a:lumMod val="50000"/>
                  </a:schemeClr>
                </a:solidFill>
              </a:rPr>
              <a:t>зв</a:t>
            </a:r>
            <a:r>
              <a:rPr lang="en-US" sz="3200" b="1" u="sng" dirty="0">
                <a:solidFill>
                  <a:schemeClr val="accent3">
                    <a:lumMod val="50000"/>
                  </a:schemeClr>
                </a:solidFill>
              </a:rPr>
              <a:t>o</a:t>
            </a:r>
            <a:r>
              <a:rPr lang="ru-RU" sz="3200" b="1" u="sng" dirty="0" err="1">
                <a:solidFill>
                  <a:schemeClr val="accent3">
                    <a:lumMod val="50000"/>
                  </a:schemeClr>
                </a:solidFill>
              </a:rPr>
              <a:t>нк</a:t>
            </a:r>
            <a:r>
              <a:rPr lang="en-US" sz="3200" b="1" u="sng" dirty="0">
                <a:solidFill>
                  <a:schemeClr val="accent3">
                    <a:lumMod val="50000"/>
                  </a:schemeClr>
                </a:solidFill>
              </a:rPr>
              <a:t>o</a:t>
            </a:r>
            <a:r>
              <a:rPr lang="ru-RU" sz="3200" b="1" u="sng" dirty="0">
                <a:solidFill>
                  <a:schemeClr val="accent3">
                    <a:lumMod val="50000"/>
                  </a:schemeClr>
                </a:solidFill>
              </a:rPr>
              <a:t>г</a:t>
            </a:r>
            <a:r>
              <a:rPr lang="en-US" sz="3200" b="1" u="sng" dirty="0" smtClean="0">
                <a:solidFill>
                  <a:schemeClr val="accent3">
                    <a:lumMod val="50000"/>
                  </a:schemeClr>
                </a:solidFill>
              </a:rPr>
              <a:t>o</a:t>
            </a:r>
            <a:r>
              <a:rPr lang="ru-RU" sz="3200" b="1" u="sng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co</a:t>
            </a:r>
            <a:r>
              <a:rPr lang="ru-RU" sz="3200" b="1" dirty="0" err="1">
                <a:solidFill>
                  <a:schemeClr val="accent3">
                    <a:lumMod val="50000"/>
                  </a:schemeClr>
                </a:solidFill>
              </a:rPr>
              <a:t>гл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ac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н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o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г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o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п</a:t>
            </a:r>
            <a:r>
              <a:rPr lang="en-US" sz="3200" b="1" dirty="0" err="1">
                <a:solidFill>
                  <a:schemeClr val="accent3">
                    <a:lumMod val="50000"/>
                  </a:schemeClr>
                </a:solidFill>
              </a:rPr>
              <a:t>ap</a:t>
            </a:r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</a:rPr>
              <a:t>ным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u="sng" dirty="0" err="1" smtClean="0">
                <a:solidFill>
                  <a:schemeClr val="accent3">
                    <a:lumMod val="50000"/>
                  </a:schemeClr>
                </a:solidFill>
              </a:rPr>
              <a:t>гл</a:t>
            </a:r>
            <a:r>
              <a:rPr lang="en-US" sz="3200" b="1" u="sng" dirty="0" err="1">
                <a:solidFill>
                  <a:schemeClr val="accent3">
                    <a:lumMod val="50000"/>
                  </a:schemeClr>
                </a:solidFill>
              </a:rPr>
              <a:t>yx</a:t>
            </a:r>
            <a:r>
              <a:rPr lang="ru-RU" sz="3200" b="1" u="sng" dirty="0" smtClean="0">
                <a:solidFill>
                  <a:schemeClr val="accent3">
                    <a:lumMod val="50000"/>
                  </a:schemeClr>
                </a:solidFill>
              </a:rPr>
              <a:t>им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835696" y="2708920"/>
            <a:ext cx="5976664" cy="3680353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Позиции оглушения:</a:t>
            </a:r>
          </a:p>
          <a:p>
            <a:pPr marL="514350" indent="-514350" algn="ctr">
              <a:spcBef>
                <a:spcPts val="0"/>
              </a:spcBef>
              <a:buAutoNum type="arabicPeriod"/>
            </a:pPr>
            <a:r>
              <a:rPr lang="ru-RU" sz="4000" b="1" dirty="0" smtClean="0"/>
              <a:t>В конце слова.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/>
              <a:t>(</a:t>
            </a:r>
            <a:r>
              <a:rPr lang="ru-RU" sz="4000" b="1" dirty="0" err="1" smtClean="0"/>
              <a:t>ду</a:t>
            </a:r>
            <a:r>
              <a:rPr lang="en-US" sz="4000" b="1" dirty="0" smtClean="0"/>
              <a:t>[</a:t>
            </a:r>
            <a:r>
              <a:rPr lang="ru-RU" sz="4000" b="1" dirty="0" smtClean="0">
                <a:solidFill>
                  <a:srgbClr val="C00000"/>
                </a:solidFill>
              </a:rPr>
              <a:t>п</a:t>
            </a:r>
            <a:r>
              <a:rPr lang="en-US" sz="4000" b="1" dirty="0" smtClean="0"/>
              <a:t>]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хле</a:t>
            </a:r>
            <a:r>
              <a:rPr lang="en-US" sz="4000" b="1" dirty="0" smtClean="0"/>
              <a:t>[</a:t>
            </a:r>
            <a:r>
              <a:rPr lang="ru-RU" sz="4000" b="1" dirty="0" smtClean="0">
                <a:solidFill>
                  <a:srgbClr val="C00000"/>
                </a:solidFill>
              </a:rPr>
              <a:t>п</a:t>
            </a:r>
            <a:r>
              <a:rPr lang="en-US" sz="4000" b="1" dirty="0" smtClean="0"/>
              <a:t>]</a:t>
            </a:r>
            <a:r>
              <a:rPr lang="ru-RU" sz="4000" b="1" dirty="0" smtClean="0"/>
              <a:t>),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/>
              <a:t>2. Перед глухим согласным.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/>
              <a:t>(</a:t>
            </a:r>
            <a:r>
              <a:rPr lang="ru-RU" sz="4000" b="1" dirty="0" err="1" smtClean="0"/>
              <a:t>ска</a:t>
            </a:r>
            <a:r>
              <a:rPr lang="en-US" sz="4000" b="1" dirty="0" smtClean="0"/>
              <a:t>[</a:t>
            </a:r>
            <a:r>
              <a:rPr lang="ru-RU" sz="4000" b="1" dirty="0" smtClean="0">
                <a:solidFill>
                  <a:srgbClr val="C00000"/>
                </a:solidFill>
              </a:rPr>
              <a:t>с</a:t>
            </a:r>
            <a:r>
              <a:rPr lang="en-US" sz="4000" b="1" dirty="0" smtClean="0"/>
              <a:t>]</a:t>
            </a:r>
            <a:r>
              <a:rPr lang="ru-RU" sz="4000" b="1" dirty="0" err="1" smtClean="0"/>
              <a:t>ка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сла</a:t>
            </a:r>
            <a:r>
              <a:rPr lang="en-US" sz="4000" b="1" dirty="0" smtClean="0"/>
              <a:t>[</a:t>
            </a:r>
            <a:r>
              <a:rPr lang="ru-RU" sz="4000" b="1" dirty="0" smtClean="0">
                <a:solidFill>
                  <a:srgbClr val="C00000"/>
                </a:solidFill>
              </a:rPr>
              <a:t>т</a:t>
            </a:r>
            <a:r>
              <a:rPr lang="en-US" sz="4000" b="1" dirty="0" smtClean="0"/>
              <a:t>]</a:t>
            </a:r>
            <a:r>
              <a:rPr lang="ru-RU" sz="4000" b="1" dirty="0" smtClean="0"/>
              <a:t>кий)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79779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5"/>
          <p:cNvSpPr>
            <a:spLocks noGrp="1"/>
          </p:cNvSpPr>
          <p:nvPr>
            <p:ph idx="1"/>
          </p:nvPr>
        </p:nvSpPr>
        <p:spPr>
          <a:xfrm>
            <a:off x="827584" y="2276872"/>
            <a:ext cx="7272808" cy="3888432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6000" b="1" i="1" u="sng" dirty="0">
                <a:solidFill>
                  <a:schemeClr val="accent3">
                    <a:lumMod val="50000"/>
                  </a:schemeClr>
                </a:solidFill>
              </a:rPr>
              <a:t>С</a:t>
            </a:r>
            <a:r>
              <a:rPr lang="ru-RU" sz="6000" b="1" i="1" dirty="0">
                <a:solidFill>
                  <a:schemeClr val="accent3">
                    <a:lumMod val="50000"/>
                  </a:schemeClr>
                </a:solidFill>
              </a:rPr>
              <a:t>жечь </a:t>
            </a:r>
            <a:r>
              <a:rPr lang="ru-RU" sz="6000" i="1" dirty="0">
                <a:solidFill>
                  <a:schemeClr val="accent3">
                    <a:lumMod val="50000"/>
                  </a:schemeClr>
                </a:solidFill>
              </a:rPr>
              <a:t>кожу, </a:t>
            </a:r>
            <a:endParaRPr lang="en-US" sz="60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6000" b="1" i="1" dirty="0" smtClean="0">
                <a:solidFill>
                  <a:schemeClr val="accent3">
                    <a:lumMod val="50000"/>
                  </a:schemeClr>
                </a:solidFill>
              </a:rPr>
              <a:t>про</a:t>
            </a:r>
            <a:r>
              <a:rPr lang="ru-RU" sz="6000" b="1" i="1" u="sng" dirty="0" smtClean="0">
                <a:solidFill>
                  <a:schemeClr val="accent3">
                    <a:lumMod val="50000"/>
                  </a:schemeClr>
                </a:solidFill>
              </a:rPr>
              <a:t>с</a:t>
            </a:r>
            <a:r>
              <a:rPr lang="ru-RU" sz="6000" b="1" i="1" dirty="0" smtClean="0">
                <a:solidFill>
                  <a:schemeClr val="accent3">
                    <a:lumMod val="50000"/>
                  </a:schemeClr>
                </a:solidFill>
              </a:rPr>
              <a:t>ьба</a:t>
            </a:r>
            <a:r>
              <a:rPr lang="ru-RU" sz="6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6000" i="1" dirty="0">
                <a:solidFill>
                  <a:schemeClr val="accent3">
                    <a:lumMod val="50000"/>
                  </a:schemeClr>
                </a:solidFill>
              </a:rPr>
              <a:t>о пощаде, </a:t>
            </a:r>
            <a:endParaRPr lang="en-US" sz="60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6000" b="1" i="1" u="sng" dirty="0" smtClean="0">
                <a:solidFill>
                  <a:schemeClr val="accent3">
                    <a:lumMod val="50000"/>
                  </a:schemeClr>
                </a:solidFill>
              </a:rPr>
              <a:t>с</a:t>
            </a:r>
            <a:r>
              <a:rPr lang="ru-RU" sz="6000" b="1" i="1" dirty="0" smtClean="0">
                <a:solidFill>
                  <a:schemeClr val="accent3">
                    <a:lumMod val="50000"/>
                  </a:schemeClr>
                </a:solidFill>
              </a:rPr>
              <a:t>бросить</a:t>
            </a:r>
            <a:r>
              <a:rPr lang="ru-RU" sz="6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6000" i="1" dirty="0">
                <a:solidFill>
                  <a:schemeClr val="accent3">
                    <a:lumMod val="50000"/>
                  </a:schemeClr>
                </a:solidFill>
              </a:rPr>
              <a:t>ларец, </a:t>
            </a:r>
            <a:endParaRPr lang="en-US" sz="60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6000" b="1" i="1" u="sng" dirty="0" smtClean="0">
                <a:solidFill>
                  <a:schemeClr val="accent3">
                    <a:lumMod val="50000"/>
                  </a:schemeClr>
                </a:solidFill>
              </a:rPr>
              <a:t>с</a:t>
            </a:r>
            <a:r>
              <a:rPr lang="ru-RU" sz="6000" b="1" i="1" dirty="0" smtClean="0">
                <a:solidFill>
                  <a:schemeClr val="accent3">
                    <a:lumMod val="50000"/>
                  </a:schemeClr>
                </a:solidFill>
              </a:rPr>
              <a:t>бежал</a:t>
            </a:r>
            <a:r>
              <a:rPr lang="ru-RU" sz="6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6000" i="1" dirty="0">
                <a:solidFill>
                  <a:schemeClr val="accent3">
                    <a:lumMod val="50000"/>
                  </a:schemeClr>
                </a:solidFill>
              </a:rPr>
              <a:t>быстро. </a:t>
            </a:r>
            <a:endParaRPr lang="ru-RU" sz="60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buNone/>
            </a:pPr>
            <a:endParaRPr lang="ru-RU" sz="4400" b="1" i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043608" y="476672"/>
            <a:ext cx="66967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Сделайте транскрипцию выделенных слов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91680" y="620688"/>
            <a:ext cx="6480720" cy="2066542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Озвончение –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фонетический процесс, при котором происходит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з</a:t>
            </a:r>
            <a:r>
              <a:rPr lang="en-US" sz="3600" b="1" dirty="0">
                <a:solidFill>
                  <a:schemeClr val="accent3">
                    <a:lumMod val="50000"/>
                  </a:schemeClr>
                </a:solidFill>
              </a:rPr>
              <a:t>a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м</a:t>
            </a:r>
            <a:r>
              <a:rPr lang="en-US" sz="3600" b="1" dirty="0">
                <a:solidFill>
                  <a:schemeClr val="accent3">
                    <a:lumMod val="50000"/>
                  </a:schemeClr>
                </a:solidFill>
              </a:rPr>
              <a:t>e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н</a:t>
            </a:r>
            <a:r>
              <a:rPr lang="en-US" sz="3600" b="1" dirty="0">
                <a:solidFill>
                  <a:schemeClr val="accent3">
                    <a:lumMod val="50000"/>
                  </a:schemeClr>
                </a:solidFill>
              </a:rPr>
              <a:t>a </a:t>
            </a:r>
            <a:r>
              <a:rPr lang="ru-RU" sz="3600" b="1" u="sng" dirty="0" smtClean="0">
                <a:solidFill>
                  <a:schemeClr val="accent3">
                    <a:lumMod val="50000"/>
                  </a:schemeClr>
                </a:solidFill>
              </a:rPr>
              <a:t>глухого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co</a:t>
            </a:r>
            <a:r>
              <a:rPr lang="ru-RU" sz="3600" b="1" dirty="0" err="1">
                <a:solidFill>
                  <a:schemeClr val="accent3">
                    <a:lumMod val="50000"/>
                  </a:schemeClr>
                </a:solidFill>
              </a:rPr>
              <a:t>гл</a:t>
            </a:r>
            <a:r>
              <a:rPr lang="en-US" sz="3600" b="1" dirty="0">
                <a:solidFill>
                  <a:schemeClr val="accent3">
                    <a:lumMod val="50000"/>
                  </a:schemeClr>
                </a:solidFill>
              </a:rPr>
              <a:t>ac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н</a:t>
            </a:r>
            <a:r>
              <a:rPr lang="en-US" sz="3600" b="1" dirty="0">
                <a:solidFill>
                  <a:schemeClr val="accent3">
                    <a:lumMod val="50000"/>
                  </a:schemeClr>
                </a:solidFill>
              </a:rPr>
              <a:t>o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г</a:t>
            </a:r>
            <a:r>
              <a:rPr lang="en-US" sz="3600" b="1" dirty="0">
                <a:solidFill>
                  <a:schemeClr val="accent3">
                    <a:lumMod val="50000"/>
                  </a:schemeClr>
                </a:solidFill>
              </a:rPr>
              <a:t>o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п</a:t>
            </a:r>
            <a:r>
              <a:rPr lang="en-US" sz="3600" b="1" dirty="0" err="1">
                <a:solidFill>
                  <a:schemeClr val="accent3">
                    <a:lumMod val="50000"/>
                  </a:schemeClr>
                </a:solidFill>
              </a:rPr>
              <a:t>ap</a:t>
            </a:r>
            <a:r>
              <a:rPr lang="ru-RU" sz="3600" b="1" dirty="0" err="1" smtClean="0">
                <a:solidFill>
                  <a:schemeClr val="accent3">
                    <a:lumMod val="50000"/>
                  </a:schemeClr>
                </a:solidFill>
              </a:rPr>
              <a:t>ным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b="1" u="sng" dirty="0" smtClean="0">
                <a:solidFill>
                  <a:schemeClr val="accent3">
                    <a:lumMod val="50000"/>
                  </a:schemeClr>
                </a:solidFill>
              </a:rPr>
              <a:t>звонким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835696" y="3068960"/>
            <a:ext cx="5976664" cy="3320313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Позиции озвончения: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 smtClean="0"/>
              <a:t>1. Перед звонким согласным.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 smtClean="0"/>
              <a:t>(про</a:t>
            </a:r>
            <a:r>
              <a:rPr lang="en-US" sz="4400" b="1" dirty="0" smtClean="0"/>
              <a:t>[</a:t>
            </a:r>
            <a:r>
              <a:rPr lang="ru-RU" sz="4400" b="1" dirty="0" smtClean="0">
                <a:solidFill>
                  <a:srgbClr val="C00000"/>
                </a:solidFill>
              </a:rPr>
              <a:t>з</a:t>
            </a:r>
            <a:r>
              <a:rPr lang="en-US" sz="4400" b="1" dirty="0" smtClean="0">
                <a:solidFill>
                  <a:srgbClr val="C00000"/>
                </a:solidFill>
              </a:rPr>
              <a:t>’</a:t>
            </a:r>
            <a:r>
              <a:rPr lang="en-US" sz="4400" b="1" dirty="0" smtClean="0"/>
              <a:t>]</a:t>
            </a:r>
            <a:r>
              <a:rPr lang="ru-RU" sz="4400" b="1" dirty="0" smtClean="0"/>
              <a:t>ба, </a:t>
            </a:r>
            <a:r>
              <a:rPr lang="en-US" sz="4400" b="1" dirty="0" smtClean="0"/>
              <a:t>[</a:t>
            </a:r>
            <a:r>
              <a:rPr lang="ru-RU" sz="4400" b="1" dirty="0" smtClean="0">
                <a:solidFill>
                  <a:srgbClr val="C00000"/>
                </a:solidFill>
              </a:rPr>
              <a:t>з</a:t>
            </a:r>
            <a:r>
              <a:rPr lang="en-US" sz="4400" b="1" dirty="0" smtClean="0"/>
              <a:t>]</a:t>
            </a:r>
            <a:r>
              <a:rPr lang="ru-RU" sz="4400" b="1" dirty="0" smtClean="0"/>
              <a:t>бежал)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79223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Запишите в две колонки слова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1) с оглушением   2) с озвончением</a:t>
            </a:r>
          </a:p>
          <a:p>
            <a:pPr>
              <a:buNone/>
            </a:pPr>
            <a:r>
              <a:rPr lang="ru-RU" dirty="0" smtClean="0"/>
              <a:t>          </a:t>
            </a:r>
            <a:r>
              <a:rPr lang="ru-RU" sz="4000" dirty="0" smtClean="0"/>
              <a:t>Робкий, пастбище, гараж, сдача, рюкзак, долг, хлеб, изморозь (иней), женитьба, когти, повязка, облегчение, стрижка, просьба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043608" y="404664"/>
            <a:ext cx="3525788" cy="639762"/>
          </a:xfrm>
        </p:spPr>
        <p:txBody>
          <a:bodyPr>
            <a:noAutofit/>
          </a:bodyPr>
          <a:lstStyle/>
          <a:p>
            <a:r>
              <a:rPr lang="ru-RU" sz="3200" dirty="0" smtClean="0"/>
              <a:t>1) С оглушением</a:t>
            </a:r>
            <a:endParaRPr lang="ru-RU" sz="32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1547664" y="1124744"/>
            <a:ext cx="3021732" cy="5184576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Робкий</a:t>
            </a:r>
          </a:p>
          <a:p>
            <a:r>
              <a:rPr lang="ru-RU" sz="3200" dirty="0" smtClean="0"/>
              <a:t>Гараж</a:t>
            </a:r>
          </a:p>
          <a:p>
            <a:r>
              <a:rPr lang="ru-RU" sz="3200" dirty="0" smtClean="0"/>
              <a:t>Долг</a:t>
            </a:r>
          </a:p>
          <a:p>
            <a:r>
              <a:rPr lang="ru-RU" sz="3200" dirty="0" smtClean="0"/>
              <a:t>Хлеб</a:t>
            </a:r>
          </a:p>
          <a:p>
            <a:r>
              <a:rPr lang="ru-RU" sz="3200" dirty="0" smtClean="0"/>
              <a:t>Изморозь</a:t>
            </a:r>
          </a:p>
          <a:p>
            <a:r>
              <a:rPr lang="ru-RU" sz="3200" dirty="0" smtClean="0"/>
              <a:t>Когти</a:t>
            </a:r>
          </a:p>
          <a:p>
            <a:r>
              <a:rPr lang="ru-RU" sz="3200" dirty="0" smtClean="0"/>
              <a:t>Повязка</a:t>
            </a:r>
          </a:p>
          <a:p>
            <a:r>
              <a:rPr lang="ru-RU" sz="3200" dirty="0" smtClean="0"/>
              <a:t>Облегчение</a:t>
            </a:r>
          </a:p>
          <a:p>
            <a:r>
              <a:rPr lang="ru-RU" sz="3200" dirty="0" smtClean="0"/>
              <a:t>Стрижка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716016" y="404664"/>
            <a:ext cx="3455367" cy="63976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2) С озвончением</a:t>
            </a:r>
            <a:endParaRPr lang="ru-RU" sz="3200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572000" y="1124744"/>
            <a:ext cx="3455367" cy="5256584"/>
          </a:xfrm>
        </p:spPr>
        <p:txBody>
          <a:bodyPr/>
          <a:lstStyle/>
          <a:p>
            <a:r>
              <a:rPr lang="ru-RU" sz="3200" dirty="0" smtClean="0"/>
              <a:t>Пастбище</a:t>
            </a:r>
          </a:p>
          <a:p>
            <a:r>
              <a:rPr lang="ru-RU" sz="3200" dirty="0" smtClean="0"/>
              <a:t>Сдача</a:t>
            </a:r>
          </a:p>
          <a:p>
            <a:r>
              <a:rPr lang="ru-RU" sz="3200" dirty="0" smtClean="0"/>
              <a:t>Рюкзак</a:t>
            </a:r>
          </a:p>
          <a:p>
            <a:r>
              <a:rPr lang="ru-RU" sz="3200" dirty="0" smtClean="0"/>
              <a:t>Женитьба</a:t>
            </a:r>
          </a:p>
          <a:p>
            <a:r>
              <a:rPr lang="ru-RU" sz="3200" dirty="0" smtClean="0"/>
              <a:t>Просьба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Самостоятельная работа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Упражнение 35, 36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8716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Сделайте транскрипцию данных слов: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Содержимое 5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Сделала</a:t>
            </a:r>
            <a:r>
              <a:rPr lang="ru-RU" sz="4400" b="1" dirty="0">
                <a:solidFill>
                  <a:schemeClr val="accent3">
                    <a:lumMod val="50000"/>
                  </a:schemeClr>
                </a:solidFill>
              </a:rPr>
              <a:t>, отбросила, надкусил, ловко, </a:t>
            </a:r>
            <a:endParaRPr lang="ru-RU" sz="4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сбежал</a:t>
            </a:r>
            <a:r>
              <a:rPr lang="ru-RU" sz="4400" b="1" dirty="0">
                <a:solidFill>
                  <a:schemeClr val="accent3">
                    <a:lumMod val="50000"/>
                  </a:schemeClr>
                </a:solidFill>
              </a:rPr>
              <a:t>, вдруг, сзади, медведь, </a:t>
            </a:r>
            <a:endParaRPr lang="ru-RU" sz="4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сказка</a:t>
            </a:r>
            <a:r>
              <a:rPr lang="ru-RU" sz="4400" b="1" dirty="0">
                <a:solidFill>
                  <a:schemeClr val="accent3">
                    <a:lumMod val="50000"/>
                  </a:schemeClr>
                </a:solidFill>
              </a:rPr>
              <a:t>, вписать. </a:t>
            </a:r>
            <a:endParaRPr lang="ru-RU" sz="44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49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600200"/>
            <a:ext cx="7211144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 smtClean="0"/>
              <a:t>Десятое сентября </a:t>
            </a:r>
          </a:p>
          <a:p>
            <a:pPr marL="0" indent="0" algn="ctr">
              <a:buNone/>
            </a:pPr>
            <a:r>
              <a:rPr lang="ru-RU" sz="6600" b="1" dirty="0" smtClean="0"/>
              <a:t>Классная работа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35186304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Тест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pPr>
              <a:buNone/>
            </a:pPr>
            <a:r>
              <a:rPr lang="ru-RU" sz="4400" dirty="0" smtClean="0"/>
              <a:t>1. Сколько звуков в слове</a:t>
            </a:r>
            <a:r>
              <a:rPr lang="ru-RU" sz="4400" i="1" dirty="0" smtClean="0"/>
              <a:t> день</a:t>
            </a:r>
            <a:r>
              <a:rPr lang="ru-RU" sz="4400" dirty="0" smtClean="0"/>
              <a:t>?</a:t>
            </a:r>
          </a:p>
          <a:p>
            <a:pPr>
              <a:buNone/>
            </a:pPr>
            <a:r>
              <a:rPr lang="ru-RU" sz="4400" dirty="0" smtClean="0"/>
              <a:t>А) 4</a:t>
            </a:r>
          </a:p>
          <a:p>
            <a:pPr>
              <a:buNone/>
            </a:pPr>
            <a:r>
              <a:rPr lang="ru-RU" sz="4400" dirty="0" smtClean="0"/>
              <a:t>Б) 3</a:t>
            </a:r>
          </a:p>
          <a:p>
            <a:pPr>
              <a:buNone/>
            </a:pPr>
            <a:r>
              <a:rPr lang="ru-RU" sz="4400" dirty="0" smtClean="0"/>
              <a:t>В) 5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Тест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pPr>
              <a:buNone/>
            </a:pPr>
            <a:r>
              <a:rPr lang="ru-RU" sz="4400" dirty="0" smtClean="0"/>
              <a:t>2. Какой согласный не имеет пары по глухости?</a:t>
            </a:r>
          </a:p>
          <a:p>
            <a:pPr>
              <a:buNone/>
            </a:pPr>
            <a:r>
              <a:rPr lang="ru-RU" sz="4400" dirty="0" smtClean="0"/>
              <a:t>А) [м]</a:t>
            </a:r>
          </a:p>
          <a:p>
            <a:pPr>
              <a:buNone/>
            </a:pPr>
            <a:r>
              <a:rPr lang="ru-RU" sz="4400" dirty="0" smtClean="0"/>
              <a:t>Б) [ж]</a:t>
            </a:r>
          </a:p>
          <a:p>
            <a:pPr>
              <a:buNone/>
            </a:pPr>
            <a:r>
              <a:rPr lang="ru-RU" sz="4400" dirty="0" smtClean="0"/>
              <a:t>В) [б]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Тест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400" dirty="0" smtClean="0"/>
              <a:t>3. Оглушение – это:</a:t>
            </a:r>
          </a:p>
          <a:p>
            <a:pPr>
              <a:buNone/>
            </a:pPr>
            <a:r>
              <a:rPr lang="ru-RU" sz="4400" dirty="0" smtClean="0"/>
              <a:t>А) замена звонкого согласного на парный глухой;</a:t>
            </a:r>
          </a:p>
          <a:p>
            <a:pPr>
              <a:buNone/>
            </a:pPr>
            <a:r>
              <a:rPr lang="ru-RU" sz="4400" dirty="0" smtClean="0"/>
              <a:t>Б) замена глухого согласного на парный звонкий.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Тест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4. Какой согласный имеет пару по глухости?</a:t>
            </a:r>
          </a:p>
          <a:p>
            <a:pPr>
              <a:buNone/>
            </a:pPr>
            <a:r>
              <a:rPr lang="ru-RU" sz="4400" dirty="0" smtClean="0"/>
              <a:t>А) [</a:t>
            </a:r>
            <a:r>
              <a:rPr lang="ru-RU" sz="4400" dirty="0" err="1" smtClean="0"/>
              <a:t>х</a:t>
            </a:r>
            <a:r>
              <a:rPr lang="ru-RU" sz="4400" dirty="0" smtClean="0"/>
              <a:t>]</a:t>
            </a:r>
          </a:p>
          <a:p>
            <a:pPr>
              <a:buNone/>
            </a:pPr>
            <a:r>
              <a:rPr lang="ru-RU" sz="4400" dirty="0" smtClean="0"/>
              <a:t>Б) [</a:t>
            </a:r>
            <a:r>
              <a:rPr lang="ru-RU" sz="4400" dirty="0" err="1" smtClean="0"/>
              <a:t>щ</a:t>
            </a:r>
            <a:r>
              <a:rPr lang="ru-RU" sz="4400" dirty="0" smtClean="0"/>
              <a:t>]</a:t>
            </a:r>
          </a:p>
          <a:p>
            <a:pPr>
              <a:buNone/>
            </a:pPr>
            <a:r>
              <a:rPr lang="ru-RU" sz="4400" dirty="0" smtClean="0"/>
              <a:t>В) оба звука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284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Тест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pPr>
              <a:buNone/>
            </a:pPr>
            <a:r>
              <a:rPr lang="ru-RU" sz="4400" dirty="0" smtClean="0"/>
              <a:t>5. Какой звук всегда звонкий?</a:t>
            </a:r>
          </a:p>
          <a:p>
            <a:pPr>
              <a:buNone/>
            </a:pPr>
            <a:r>
              <a:rPr lang="ru-RU" sz="4400" dirty="0" smtClean="0"/>
              <a:t>А) </a:t>
            </a:r>
            <a:r>
              <a:rPr lang="en-US" sz="4400" dirty="0" smtClean="0"/>
              <a:t>[</a:t>
            </a:r>
            <a:r>
              <a:rPr lang="ru-RU" sz="4400" dirty="0" smtClean="0"/>
              <a:t>г</a:t>
            </a:r>
            <a:r>
              <a:rPr lang="en-US" sz="4400" dirty="0" smtClean="0"/>
              <a:t>]</a:t>
            </a:r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Б)</a:t>
            </a:r>
            <a:r>
              <a:rPr lang="en-US" sz="4400" dirty="0" smtClean="0"/>
              <a:t> [</a:t>
            </a:r>
            <a:r>
              <a:rPr lang="ru-RU" sz="4400" dirty="0" err="1" smtClean="0"/>
              <a:t>м</a:t>
            </a:r>
            <a:r>
              <a:rPr lang="en-US" sz="4400" dirty="0" smtClean="0"/>
              <a:t>]</a:t>
            </a:r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В)</a:t>
            </a:r>
            <a:r>
              <a:rPr lang="en-US" sz="4400" dirty="0" smtClean="0"/>
              <a:t> [</a:t>
            </a:r>
            <a:r>
              <a:rPr lang="ru-RU" sz="4400" dirty="0" smtClean="0"/>
              <a:t>ц</a:t>
            </a:r>
            <a:r>
              <a:rPr lang="en-US" sz="4400" dirty="0" smtClean="0"/>
              <a:t>]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3065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Проверь себя!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Б</a:t>
            </a:r>
          </a:p>
          <a:p>
            <a:pPr>
              <a:buNone/>
            </a:pPr>
            <a:r>
              <a:rPr lang="ru-RU" dirty="0" smtClean="0"/>
              <a:t>2. А</a:t>
            </a:r>
          </a:p>
          <a:p>
            <a:pPr>
              <a:buNone/>
            </a:pPr>
            <a:r>
              <a:rPr lang="ru-RU" dirty="0" smtClean="0"/>
              <a:t>3. А</a:t>
            </a:r>
          </a:p>
          <a:p>
            <a:pPr>
              <a:buNone/>
            </a:pPr>
            <a:r>
              <a:rPr lang="ru-RU" dirty="0" smtClean="0"/>
              <a:t>4. В</a:t>
            </a:r>
          </a:p>
          <a:p>
            <a:pPr>
              <a:buNone/>
            </a:pPr>
            <a:r>
              <a:rPr lang="ru-RU" dirty="0" smtClean="0"/>
              <a:t>5. Б</a:t>
            </a:r>
          </a:p>
          <a:p>
            <a:pPr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5876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5"/>
          <p:cNvSpPr>
            <a:spLocks noGrp="1"/>
          </p:cNvSpPr>
          <p:nvPr>
            <p:ph idx="1"/>
          </p:nvPr>
        </p:nvSpPr>
        <p:spPr>
          <a:xfrm>
            <a:off x="1331640" y="1628800"/>
            <a:ext cx="7128792" cy="482453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1) Стр. 19 выучить теорию (в голубой рамке)</a:t>
            </a:r>
          </a:p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2) Упражнение 38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87624" y="476672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Домашнее задание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06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Да или нет?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Верно ли, что в русском языке согласных букв меньше, чем гласных?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Верно ли, что и на письме, и в устной речи мы используем буквы?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Верно ли, что количество букв и звуков в слове может быть разным?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Верно ли, что бывают слова, состоящие из одной буквы?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Верно ли, что бывают слова, которые пишутся по-разному, а произносятся одинаково?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Да или нет?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196752"/>
            <a:ext cx="7283152" cy="5256584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5800" dirty="0" smtClean="0"/>
              <a:t>Верно ли, что в русском языке согласных букв меньше, чем гласных? </a:t>
            </a:r>
            <a:r>
              <a:rPr lang="ru-RU" sz="5800" dirty="0" smtClean="0">
                <a:solidFill>
                  <a:srgbClr val="C00000"/>
                </a:solidFill>
              </a:rPr>
              <a:t>(Нет)</a:t>
            </a:r>
          </a:p>
          <a:p>
            <a:pPr lvl="0"/>
            <a:r>
              <a:rPr lang="ru-RU" sz="5800" dirty="0" smtClean="0"/>
              <a:t>Верно ли, что и на письме, и в устной речи мы используем буквы? </a:t>
            </a:r>
            <a:r>
              <a:rPr lang="ru-RU" sz="5800" dirty="0" smtClean="0">
                <a:solidFill>
                  <a:srgbClr val="C00000"/>
                </a:solidFill>
              </a:rPr>
              <a:t>(Нет, единицей устной речи является звук.)</a:t>
            </a:r>
          </a:p>
          <a:p>
            <a:pPr lvl="0"/>
            <a:r>
              <a:rPr lang="ru-RU" sz="5800" dirty="0" smtClean="0"/>
              <a:t>Верно ли, что количество букв и звуков в слове может быть разным? </a:t>
            </a:r>
            <a:r>
              <a:rPr lang="ru-RU" sz="5800" dirty="0" smtClean="0">
                <a:solidFill>
                  <a:srgbClr val="C00000"/>
                </a:solidFill>
              </a:rPr>
              <a:t>(Да, например в слове </a:t>
            </a:r>
            <a:r>
              <a:rPr lang="ru-RU" sz="5800" i="1" dirty="0" smtClean="0">
                <a:solidFill>
                  <a:srgbClr val="C00000"/>
                </a:solidFill>
              </a:rPr>
              <a:t>яблоко</a:t>
            </a:r>
            <a:r>
              <a:rPr lang="ru-RU" sz="5800" dirty="0" smtClean="0">
                <a:solidFill>
                  <a:srgbClr val="C00000"/>
                </a:solidFill>
              </a:rPr>
              <a:t>.)</a:t>
            </a:r>
          </a:p>
          <a:p>
            <a:pPr lvl="0"/>
            <a:r>
              <a:rPr lang="ru-RU" sz="5800" dirty="0" smtClean="0"/>
              <a:t>Верно ли, что бывают слова, состоящие из одной бук- вы? </a:t>
            </a:r>
            <a:r>
              <a:rPr lang="ru-RU" sz="5800" dirty="0" smtClean="0">
                <a:solidFill>
                  <a:srgbClr val="C00000"/>
                </a:solidFill>
              </a:rPr>
              <a:t>(Да, например местоимение </a:t>
            </a:r>
            <a:r>
              <a:rPr lang="ru-RU" sz="5800" i="1" dirty="0" smtClean="0">
                <a:solidFill>
                  <a:srgbClr val="C00000"/>
                </a:solidFill>
              </a:rPr>
              <a:t>я</a:t>
            </a:r>
            <a:r>
              <a:rPr lang="ru-RU" sz="5800" dirty="0" smtClean="0">
                <a:solidFill>
                  <a:srgbClr val="C00000"/>
                </a:solidFill>
              </a:rPr>
              <a:t>, предлог </a:t>
            </a:r>
            <a:r>
              <a:rPr lang="ru-RU" sz="5800" i="1" dirty="0" smtClean="0">
                <a:solidFill>
                  <a:srgbClr val="C00000"/>
                </a:solidFill>
              </a:rPr>
              <a:t>о</a:t>
            </a:r>
            <a:r>
              <a:rPr lang="ru-RU" sz="5800" dirty="0" smtClean="0">
                <a:solidFill>
                  <a:srgbClr val="C00000"/>
                </a:solidFill>
              </a:rPr>
              <a:t>, союз </a:t>
            </a:r>
            <a:r>
              <a:rPr lang="ru-RU" sz="5800" i="1" dirty="0" smtClean="0">
                <a:solidFill>
                  <a:srgbClr val="C00000"/>
                </a:solidFill>
              </a:rPr>
              <a:t>и</a:t>
            </a:r>
            <a:r>
              <a:rPr lang="ru-RU" sz="5800" dirty="0" smtClean="0">
                <a:solidFill>
                  <a:srgbClr val="C00000"/>
                </a:solidFill>
              </a:rPr>
              <a:t>.)</a:t>
            </a:r>
          </a:p>
          <a:p>
            <a:pPr lvl="0"/>
            <a:r>
              <a:rPr lang="ru-RU" sz="5800" dirty="0" smtClean="0"/>
              <a:t>Верно ли, что бывают слова, которые пишутся по-разному, а произносятся одинаково?  </a:t>
            </a:r>
            <a:r>
              <a:rPr lang="ru-RU" sz="5800" dirty="0" smtClean="0">
                <a:solidFill>
                  <a:srgbClr val="C00000"/>
                </a:solidFill>
              </a:rPr>
              <a:t>(Да,  например </a:t>
            </a:r>
            <a:r>
              <a:rPr lang="ru-RU" sz="5800" i="1" dirty="0" smtClean="0">
                <a:solidFill>
                  <a:srgbClr val="C00000"/>
                </a:solidFill>
              </a:rPr>
              <a:t>лу</a:t>
            </a:r>
            <a:r>
              <a:rPr lang="ru-RU" sz="5800" b="1" i="1" dirty="0" smtClean="0">
                <a:solidFill>
                  <a:srgbClr val="C00000"/>
                </a:solidFill>
              </a:rPr>
              <a:t>г </a:t>
            </a:r>
            <a:r>
              <a:rPr lang="ru-RU" sz="5800" i="1" dirty="0" smtClean="0">
                <a:solidFill>
                  <a:srgbClr val="C00000"/>
                </a:solidFill>
              </a:rPr>
              <a:t>— лу</a:t>
            </a:r>
            <a:r>
              <a:rPr lang="ru-RU" sz="5800" b="1" i="1" dirty="0" smtClean="0">
                <a:solidFill>
                  <a:srgbClr val="C00000"/>
                </a:solidFill>
              </a:rPr>
              <a:t>к</a:t>
            </a:r>
            <a:r>
              <a:rPr lang="ru-RU" sz="5800" i="1" dirty="0" smtClean="0">
                <a:solidFill>
                  <a:srgbClr val="C00000"/>
                </a:solidFill>
              </a:rPr>
              <a:t>.</a:t>
            </a:r>
            <a:r>
              <a:rPr lang="ru-RU" sz="5800" dirty="0" smtClean="0">
                <a:solidFill>
                  <a:srgbClr val="C00000"/>
                </a:solidFill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547664" y="1268760"/>
            <a:ext cx="6552728" cy="778098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ЭПИГРАФ -</a:t>
            </a:r>
            <a:endParaRPr lang="ru-RU" sz="66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619672" y="2420888"/>
            <a:ext cx="6624736" cy="374441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</a:rPr>
              <a:t>изречение</a:t>
            </a: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</a:rPr>
              <a:t>, краткая цитата перед произведением или его частью, характеризующая основную идею </a:t>
            </a: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</a:rPr>
              <a:t>произведения.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115616" y="872716"/>
            <a:ext cx="6480720" cy="3456384"/>
          </a:xfrm>
        </p:spPr>
        <p:txBody>
          <a:bodyPr>
            <a:normAutofit/>
          </a:bodyPr>
          <a:lstStyle/>
          <a:p>
            <a:pPr algn="r"/>
            <a: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«Слово – одежда всех фактов, а звук – одежда слова»</a:t>
            </a: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618593" y="3789040"/>
            <a:ext cx="5976664" cy="648072"/>
          </a:xfrm>
        </p:spPr>
        <p:txBody>
          <a:bodyPr/>
          <a:lstStyle/>
          <a:p>
            <a:pPr marL="0" indent="0" algn="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М. Горький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275856" y="260648"/>
            <a:ext cx="3024336" cy="61206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Загадки</a:t>
            </a:r>
            <a:endParaRPr lang="ru-RU" sz="40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475656" y="764704"/>
            <a:ext cx="6697823" cy="453650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1.С глухим согласным наливаюсь в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поле, со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звонким – сам звеню я на раздолье. </a:t>
            </a:r>
            <a:endParaRPr lang="ru-RU" sz="36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2.С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глухим траву она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срезает, со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звонким – и листочки объедает.  </a:t>
            </a:r>
          </a:p>
          <a:p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3.С глухим в начале –кругл, как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мячик, со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звонким – как огонь горячий. </a:t>
            </a:r>
          </a:p>
        </p:txBody>
      </p:sp>
    </p:spTree>
    <p:extLst>
      <p:ext uri="{BB962C8B-B14F-4D97-AF65-F5344CB8AC3E}">
        <p14:creationId xmlns:p14="http://schemas.microsoft.com/office/powerpoint/2010/main" val="395588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6480720" cy="75608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Ответы</a:t>
            </a:r>
            <a:endParaRPr lang="ru-RU" sz="40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003" y="908720"/>
            <a:ext cx="1276904" cy="209543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8" t="3379" r="-400" b="861"/>
          <a:stretch/>
        </p:blipFill>
        <p:spPr>
          <a:xfrm>
            <a:off x="3635896" y="1160748"/>
            <a:ext cx="2520280" cy="184340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0" t="6806" r="6792" b="9319"/>
          <a:stretch/>
        </p:blipFill>
        <p:spPr>
          <a:xfrm>
            <a:off x="1494856" y="2933991"/>
            <a:ext cx="2141040" cy="160578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1" t="860" r="14140" b="860"/>
          <a:stretch/>
        </p:blipFill>
        <p:spPr>
          <a:xfrm>
            <a:off x="3635896" y="3051508"/>
            <a:ext cx="2520280" cy="16801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t="-399" r="24801" b="5200"/>
          <a:stretch/>
        </p:blipFill>
        <p:spPr>
          <a:xfrm>
            <a:off x="1691680" y="4674737"/>
            <a:ext cx="1840338" cy="186780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" t="4162" r="2081" b="11119"/>
          <a:stretch/>
        </p:blipFill>
        <p:spPr>
          <a:xfrm>
            <a:off x="3635895" y="4777396"/>
            <a:ext cx="2568961" cy="169551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TextBox 9"/>
          <p:cNvSpPr txBox="1"/>
          <p:nvPr/>
        </p:nvSpPr>
        <p:spPr>
          <a:xfrm>
            <a:off x="6228184" y="1466488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олос - </a:t>
            </a:r>
            <a:r>
              <a:rPr lang="ru-RU" sz="3600" b="1" dirty="0" smtClean="0">
                <a:solidFill>
                  <a:srgbClr val="C00000"/>
                </a:solidFill>
              </a:rPr>
              <a:t>г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олос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60053" y="3339442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ко</a:t>
            </a:r>
            <a:r>
              <a:rPr lang="ru-RU" sz="3600" b="1" dirty="0" smtClean="0">
                <a:solidFill>
                  <a:srgbClr val="C00000"/>
                </a:solidFill>
              </a:rPr>
              <a:t>с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- ко</a:t>
            </a:r>
            <a:r>
              <a:rPr lang="ru-RU" sz="3600" b="1" dirty="0">
                <a:solidFill>
                  <a:srgbClr val="C00000"/>
                </a:solidFill>
              </a:rPr>
              <a:t>з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60053" y="4936247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ш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ар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- </a:t>
            </a:r>
            <a:r>
              <a:rPr lang="ru-RU" sz="3600" b="1" dirty="0">
                <a:solidFill>
                  <a:srgbClr val="C00000"/>
                </a:solidFill>
              </a:rPr>
              <a:t>ж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ар</a:t>
            </a:r>
          </a:p>
        </p:txBody>
      </p:sp>
    </p:spTree>
    <p:extLst>
      <p:ext uri="{BB962C8B-B14F-4D97-AF65-F5344CB8AC3E}">
        <p14:creationId xmlns:p14="http://schemas.microsoft.com/office/powerpoint/2010/main" val="21991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48272" y="764704"/>
            <a:ext cx="6480720" cy="82809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</a:t>
            </a:r>
            <a:endParaRPr lang="ru-RU" sz="40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648272" y="1988840"/>
            <a:ext cx="6625815" cy="306034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Оглушение </a:t>
            </a:r>
            <a:r>
              <a:rPr lang="ru-RU" sz="4400" b="1" dirty="0">
                <a:solidFill>
                  <a:schemeClr val="accent3">
                    <a:lumMod val="50000"/>
                  </a:schemeClr>
                </a:solidFill>
              </a:rPr>
              <a:t>и 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озвончение согласных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95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1348</TotalTime>
  <Words>844</Words>
  <Application>Microsoft Office PowerPoint</Application>
  <PresentationFormat>Экран (4:3)</PresentationFormat>
  <Paragraphs>119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Arial</vt:lpstr>
      <vt:lpstr>Times New Roman</vt:lpstr>
      <vt:lpstr>Тема Office</vt:lpstr>
      <vt:lpstr>Презентация PowerPoint</vt:lpstr>
      <vt:lpstr>Презентация PowerPoint</vt:lpstr>
      <vt:lpstr>Да или нет?</vt:lpstr>
      <vt:lpstr>Да или нет?</vt:lpstr>
      <vt:lpstr>ЭПИГРАФ -</vt:lpstr>
      <vt:lpstr>«Слово – одежда всех фактов, а звук – одежда слова»</vt:lpstr>
      <vt:lpstr>Загадки</vt:lpstr>
      <vt:lpstr>Ответы</vt:lpstr>
      <vt:lpstr>Тема урока</vt:lpstr>
      <vt:lpstr>«Царевна-лягушка»</vt:lpstr>
      <vt:lpstr>Презентация PowerPoint</vt:lpstr>
      <vt:lpstr>Презентация PowerPoint</vt:lpstr>
      <vt:lpstr>Оглушение – фонетический процесс, при котором происходит зaмeнa звoнкoгo coглacнoгo пapным глyxим.</vt:lpstr>
      <vt:lpstr>Презентация PowerPoint</vt:lpstr>
      <vt:lpstr>Озвончение – фонетический процесс, при котором происходит зaмeнa глухого coглacнoгo пapным звонким.</vt:lpstr>
      <vt:lpstr>Запишите в две колонки слова</vt:lpstr>
      <vt:lpstr>Презентация PowerPoint</vt:lpstr>
      <vt:lpstr>Самостоятельная работа</vt:lpstr>
      <vt:lpstr>Сделайте транскрипцию данных слов:</vt:lpstr>
      <vt:lpstr>Тест</vt:lpstr>
      <vt:lpstr>Тест</vt:lpstr>
      <vt:lpstr>Тест</vt:lpstr>
      <vt:lpstr>Тест</vt:lpstr>
      <vt:lpstr>Тест</vt:lpstr>
      <vt:lpstr>Проверь себя!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User</cp:lastModifiedBy>
  <cp:revision>41</cp:revision>
  <dcterms:created xsi:type="dcterms:W3CDTF">2014-08-08T16:01:14Z</dcterms:created>
  <dcterms:modified xsi:type="dcterms:W3CDTF">2022-10-31T13:25:16Z</dcterms:modified>
</cp:coreProperties>
</file>