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61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FCAA-1CAE-476F-8FD2-F0939D33D61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89B8-B4ED-46C5-9962-8E4CB13CA2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FCAA-1CAE-476F-8FD2-F0939D33D61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89B8-B4ED-46C5-9962-8E4CB13CA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FCAA-1CAE-476F-8FD2-F0939D33D61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89B8-B4ED-46C5-9962-8E4CB13CA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FCAA-1CAE-476F-8FD2-F0939D33D61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89B8-B4ED-46C5-9962-8E4CB13CA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FCAA-1CAE-476F-8FD2-F0939D33D61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89B8-B4ED-46C5-9962-8E4CB13CA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FCAA-1CAE-476F-8FD2-F0939D33D61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89B8-B4ED-46C5-9962-8E4CB13CA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FCAA-1CAE-476F-8FD2-F0939D33D61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89B8-B4ED-46C5-9962-8E4CB13CA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FCAA-1CAE-476F-8FD2-F0939D33D61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89B8-B4ED-46C5-9962-8E4CB13CA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FCAA-1CAE-476F-8FD2-F0939D33D61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89B8-B4ED-46C5-9962-8E4CB13CA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FCAA-1CAE-476F-8FD2-F0939D33D61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89B8-B4ED-46C5-9962-8E4CB13CA2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951FCAA-1CAE-476F-8FD2-F0939D33D61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66B89B8-B4ED-46C5-9962-8E4CB13CA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951FCAA-1CAE-476F-8FD2-F0939D33D61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66B89B8-B4ED-46C5-9962-8E4CB13CA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Половое развитие детей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352928" cy="388843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ГБОПУ МО «Московский областной медицинский колледж №3 им. Героя Советского Союза З.Самсоновой» Егорьевский </a:t>
            </a:r>
            <a:r>
              <a:rPr lang="ru-RU" b="1" i="1" dirty="0" smtClean="0"/>
              <a:t>филиал</a:t>
            </a:r>
            <a:endParaRPr lang="en-US" b="1" i="1" dirty="0" smtClean="0"/>
          </a:p>
          <a:p>
            <a:endParaRPr lang="en-US" sz="2800" b="1" i="1" dirty="0" smtClean="0"/>
          </a:p>
          <a:p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72200" y="5733256"/>
            <a:ext cx="24759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Преподаватель Кривова М.В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Половое созревание девочек</a:t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en-US" b="1" dirty="0" smtClean="0"/>
              <a:t>2</a:t>
            </a:r>
            <a:r>
              <a:rPr lang="ru-RU" b="1" dirty="0" smtClean="0"/>
              <a:t> </a:t>
            </a:r>
            <a:r>
              <a:rPr lang="ru-RU" b="1" dirty="0" smtClean="0"/>
              <a:t>фаза)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Увеличение секреции гонадотропинов приводит к увеличению секреции эстрогенов, после 14лет приобретающую цикличность</a:t>
            </a:r>
          </a:p>
          <a:p>
            <a:r>
              <a:rPr lang="ru-RU" dirty="0" smtClean="0"/>
              <a:t>Установление </a:t>
            </a:r>
            <a:r>
              <a:rPr lang="ru-RU" dirty="0" err="1" smtClean="0"/>
              <a:t>овуляторного</a:t>
            </a:r>
            <a:r>
              <a:rPr lang="ru-RU" dirty="0" smtClean="0"/>
              <a:t> цикла завершает формирование соматического и полового развития женского организма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Половое созревание девочек</a:t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en-US" b="1" dirty="0" smtClean="0"/>
              <a:t>2</a:t>
            </a:r>
            <a:r>
              <a:rPr lang="ru-RU" b="1" dirty="0" smtClean="0"/>
              <a:t> </a:t>
            </a:r>
            <a:r>
              <a:rPr lang="ru-RU" b="1" dirty="0" smtClean="0"/>
              <a:t>фаза)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12-13 лет – развитие железистой ткани молочных желез, пигментация сосков, появление </a:t>
            </a:r>
            <a:r>
              <a:rPr lang="ru-RU" dirty="0" err="1" smtClean="0"/>
              <a:t>менархе</a:t>
            </a:r>
            <a:endParaRPr lang="ru-RU" dirty="0" smtClean="0"/>
          </a:p>
          <a:p>
            <a:r>
              <a:rPr lang="ru-RU" dirty="0" smtClean="0"/>
              <a:t>13-14 лет – рост волос в подмышечных впадинах, нерегулярные менструации</a:t>
            </a:r>
          </a:p>
          <a:p>
            <a:r>
              <a:rPr lang="ru-RU" dirty="0" smtClean="0"/>
              <a:t>14 -15 лет – изменение формы таза, ягодиц и бёдер</a:t>
            </a:r>
          </a:p>
          <a:p>
            <a:r>
              <a:rPr lang="ru-RU" dirty="0" smtClean="0"/>
              <a:t>15-16 лет – появление угрей, регулярные менструации</a:t>
            </a:r>
          </a:p>
          <a:p>
            <a:r>
              <a:rPr lang="ru-RU" dirty="0" smtClean="0"/>
              <a:t>16-17 лет – остановка роста скелета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Половое созревание мальчиков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Начинается в 10-11 лет, в конце младшего школьного возраста</a:t>
            </a:r>
          </a:p>
          <a:p>
            <a:r>
              <a:rPr lang="ru-RU" dirty="0" smtClean="0"/>
              <a:t>Увеличивается активность ФСГ, увеличивается секреция половых гормонов</a:t>
            </a:r>
          </a:p>
          <a:p>
            <a:r>
              <a:rPr lang="ru-RU" dirty="0" smtClean="0"/>
              <a:t>Первый признак – увеличение яичек, увеличение складчатости и пигментации мошонки, рост полового члена. Яички опускаются на дно мошонки. Увеличивается простата.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Половое созревание мальчиков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12-13 лет – значительный рост яичек и полового члена, начало </a:t>
            </a:r>
            <a:r>
              <a:rPr lang="ru-RU" dirty="0" err="1" smtClean="0"/>
              <a:t>оволосения</a:t>
            </a:r>
            <a:r>
              <a:rPr lang="ru-RU" dirty="0" smtClean="0"/>
              <a:t> лобка</a:t>
            </a:r>
          </a:p>
          <a:p>
            <a:r>
              <a:rPr lang="ru-RU" dirty="0" smtClean="0"/>
              <a:t>13-14 лет – быстрый рост яичек и полового члена, уплотнение </a:t>
            </a:r>
            <a:r>
              <a:rPr lang="ru-RU" dirty="0" err="1" smtClean="0"/>
              <a:t>околососковой</a:t>
            </a:r>
            <a:r>
              <a:rPr lang="ru-RU" dirty="0" smtClean="0"/>
              <a:t> области, начало мутации голоса</a:t>
            </a:r>
          </a:p>
          <a:p>
            <a:r>
              <a:rPr lang="ru-RU" dirty="0" smtClean="0"/>
              <a:t>14-15 лет – рост волос в подмышечной впадине, появление волос на лице, дальнейшее изменение голоса, пигментация мошонки, первая эякуляция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Половое созревание мальчиков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15-16 лет – созревание сперматозоидов</a:t>
            </a:r>
          </a:p>
          <a:p>
            <a:r>
              <a:rPr lang="ru-RU" dirty="0" smtClean="0"/>
              <a:t>16-17 лет – </a:t>
            </a:r>
            <a:r>
              <a:rPr lang="ru-RU" dirty="0" err="1" smtClean="0"/>
              <a:t>оволосение</a:t>
            </a:r>
            <a:r>
              <a:rPr lang="ru-RU" dirty="0" smtClean="0"/>
              <a:t> лобка по мужскому типу, рост волос на лице, конечностях, груди</a:t>
            </a:r>
          </a:p>
          <a:p>
            <a:r>
              <a:rPr lang="ru-RU" dirty="0" smtClean="0"/>
              <a:t>17-21 год – остановка роста скелета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Танер мальчики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208912" cy="604867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анер девочки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136903" cy="579350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Пубертат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—  процесс созревания гипоталамо-гипофизарной системы, при котором происходит </a:t>
            </a:r>
            <a:r>
              <a:rPr lang="ru-RU" i="1" dirty="0" smtClean="0">
                <a:solidFill>
                  <a:srgbClr val="FF0000"/>
                </a:solidFill>
              </a:rPr>
              <a:t>развитие гонад с появлением вторичных половых признаков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smtClean="0"/>
              <a:t>становление </a:t>
            </a:r>
            <a:r>
              <a:rPr lang="ru-RU" i="1" dirty="0" smtClean="0">
                <a:solidFill>
                  <a:srgbClr val="FF0000"/>
                </a:solidFill>
              </a:rPr>
              <a:t>физических и психологических процессов в организме ребенка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smtClean="0"/>
              <a:t>что определяет </a:t>
            </a:r>
            <a:r>
              <a:rPr lang="ru-RU" i="1" u="sng" dirty="0" smtClean="0"/>
              <a:t>способность к репродукции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5669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Период полового созревания (пубертатный период)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длительность </a:t>
            </a:r>
            <a:r>
              <a:rPr lang="ru-RU" dirty="0"/>
              <a:t>2-3 года у девочек и 4 — 5 лет у мальчиков. </a:t>
            </a:r>
          </a:p>
          <a:p>
            <a:pPr>
              <a:buNone/>
            </a:pPr>
            <a:r>
              <a:rPr lang="ru-RU" dirty="0" smtClean="0"/>
              <a:t>   Состоит </a:t>
            </a:r>
            <a:r>
              <a:rPr lang="ru-RU" dirty="0"/>
              <a:t>из 3-х фаз:</a:t>
            </a:r>
          </a:p>
          <a:p>
            <a:r>
              <a:rPr lang="ru-RU" dirty="0" err="1" smtClean="0"/>
              <a:t>Препубертатной</a:t>
            </a:r>
            <a:endParaRPr lang="ru-RU" dirty="0" smtClean="0"/>
          </a:p>
          <a:p>
            <a:r>
              <a:rPr lang="ru-RU" dirty="0"/>
              <a:t>П</a:t>
            </a:r>
            <a:r>
              <a:rPr lang="ru-RU" dirty="0" smtClean="0"/>
              <a:t>убертатной</a:t>
            </a:r>
          </a:p>
          <a:p>
            <a:r>
              <a:rPr lang="ru-RU" dirty="0" err="1" smtClean="0"/>
              <a:t>Постпубертатной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Препубертатная</a:t>
            </a:r>
            <a:r>
              <a:rPr lang="ru-RU" b="1" dirty="0" smtClean="0"/>
              <a:t> фаза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начинается </a:t>
            </a:r>
            <a:r>
              <a:rPr lang="ru-RU" dirty="0"/>
              <a:t>после 6 </a:t>
            </a:r>
            <a:r>
              <a:rPr lang="ru-RU" dirty="0" smtClean="0"/>
              <a:t>-7 </a:t>
            </a:r>
            <a:r>
              <a:rPr lang="ru-RU" dirty="0"/>
              <a:t>лет </a:t>
            </a:r>
          </a:p>
          <a:p>
            <a:pPr>
              <a:buNone/>
            </a:pPr>
            <a:r>
              <a:rPr lang="ru-RU" dirty="0" smtClean="0"/>
              <a:t>    Характеризуется: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= скачком роста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= развитием </a:t>
            </a:r>
            <a:r>
              <a:rPr lang="ru-RU" dirty="0"/>
              <a:t>костей </a:t>
            </a:r>
            <a:r>
              <a:rPr lang="ru-RU" dirty="0" smtClean="0"/>
              <a:t>таза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= появлением  вторичных </a:t>
            </a:r>
            <a:r>
              <a:rPr lang="ru-RU" dirty="0"/>
              <a:t>половых </a:t>
            </a:r>
            <a:r>
              <a:rPr lang="ru-RU" dirty="0" smtClean="0"/>
              <a:t> признаков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</a:t>
            </a:r>
            <a:r>
              <a:rPr lang="ru-RU" b="1" dirty="0" smtClean="0"/>
              <a:t>убертатная </a:t>
            </a:r>
            <a:r>
              <a:rPr lang="ru-RU" b="1" dirty="0"/>
              <a:t>фаза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начинается </a:t>
            </a:r>
            <a:r>
              <a:rPr lang="ru-RU" dirty="0"/>
              <a:t>с появлением и формированием вторичных половых признаков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/>
              <a:t>и заканчивается овуляцией у девочек, сперматогенезом </a:t>
            </a:r>
            <a:r>
              <a:rPr lang="ru-RU" dirty="0" smtClean="0"/>
              <a:t>у мальчиков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Постпубертатная</a:t>
            </a:r>
            <a:r>
              <a:rPr lang="ru-RU" b="1" dirty="0" smtClean="0"/>
              <a:t> фаза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Характеристики:  </a:t>
            </a:r>
            <a:endParaRPr lang="ru-RU" dirty="0"/>
          </a:p>
          <a:p>
            <a:r>
              <a:rPr lang="ru-RU" dirty="0"/>
              <a:t>остановка роста </a:t>
            </a:r>
            <a:r>
              <a:rPr lang="ru-RU" dirty="0" smtClean="0"/>
              <a:t>скелета</a:t>
            </a:r>
          </a:p>
          <a:p>
            <a:r>
              <a:rPr lang="ru-RU" dirty="0"/>
              <a:t>м</a:t>
            </a:r>
            <a:r>
              <a:rPr lang="ru-RU" dirty="0" smtClean="0"/>
              <a:t>енструации </a:t>
            </a:r>
            <a:r>
              <a:rPr lang="ru-RU" dirty="0"/>
              <a:t>становятся </a:t>
            </a:r>
            <a:r>
              <a:rPr lang="ru-RU" dirty="0" smtClean="0"/>
              <a:t>регулярные</a:t>
            </a:r>
          </a:p>
          <a:p>
            <a:r>
              <a:rPr lang="ru-RU" dirty="0" smtClean="0"/>
              <a:t>формируются </a:t>
            </a:r>
            <a:r>
              <a:rPr lang="ru-RU" dirty="0" err="1"/>
              <a:t>овуляторные</a:t>
            </a:r>
            <a:r>
              <a:rPr lang="ru-RU" dirty="0"/>
              <a:t> циклы. </a:t>
            </a:r>
          </a:p>
          <a:p>
            <a:pPr>
              <a:buNone/>
            </a:pPr>
            <a:r>
              <a:rPr lang="ru-RU" dirty="0" smtClean="0"/>
              <a:t> Завершается </a:t>
            </a:r>
            <a:r>
              <a:rPr lang="ru-RU" dirty="0" err="1" smtClean="0"/>
              <a:t>пубертат</a:t>
            </a:r>
            <a:r>
              <a:rPr lang="ru-RU" dirty="0" smtClean="0"/>
              <a:t>  </a:t>
            </a:r>
            <a:r>
              <a:rPr lang="ru-RU" dirty="0"/>
              <a:t>окончательным </a:t>
            </a:r>
            <a:r>
              <a:rPr lang="ru-RU" dirty="0" smtClean="0"/>
              <a:t>формированием полноценной половой </a:t>
            </a:r>
            <a:r>
              <a:rPr lang="ru-RU" dirty="0"/>
              <a:t>системы, готовой к половому размножению </a:t>
            </a:r>
            <a:r>
              <a:rPr lang="ru-RU" dirty="0" smtClean="0"/>
              <a:t>и деторождению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Половое созревание девочек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фаза – с 7-9 лет до появления первой менструации (12-14 лет), т.е  младший школьный возраст</a:t>
            </a:r>
          </a:p>
          <a:p>
            <a:r>
              <a:rPr lang="ru-RU" dirty="0" smtClean="0"/>
              <a:t>2 фаза – с первой менструации до завершения формирования вторичных половых признаков (16-17 лет)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Половое созревание девочек</a:t>
            </a:r>
            <a:br>
              <a:rPr lang="ru-RU" b="1" dirty="0" smtClean="0"/>
            </a:br>
            <a:r>
              <a:rPr lang="ru-RU" b="1" dirty="0" smtClean="0"/>
              <a:t>(1 фаза)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Повышается уровень ФСГ – увеличивается секреция половых гормонов, стимулируется рост и развитие фолликулов в яичнике</a:t>
            </a:r>
          </a:p>
          <a:p>
            <a:r>
              <a:rPr lang="ru-RU" dirty="0" smtClean="0"/>
              <a:t>Под влиянием эстрогенов увеличиваются молочные железы, матка, ПЖС распределяется по женскому типу</a:t>
            </a:r>
          </a:p>
          <a:p>
            <a:r>
              <a:rPr lang="ru-RU" dirty="0" smtClean="0"/>
              <a:t>Андрогены обусловливают появление и прогрессирование лобкового и подмышечного </a:t>
            </a:r>
            <a:r>
              <a:rPr lang="ru-RU" dirty="0" err="1" smtClean="0"/>
              <a:t>оволосения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Половое созревание девочек</a:t>
            </a:r>
            <a:br>
              <a:rPr lang="ru-RU" b="1" dirty="0" smtClean="0"/>
            </a:br>
            <a:r>
              <a:rPr lang="ru-RU" b="1" dirty="0" smtClean="0"/>
              <a:t>(1 фаза)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8-10 лет – рост костей таза, округление ягодиц, незначительное </a:t>
            </a:r>
            <a:r>
              <a:rPr lang="ru-RU" dirty="0" err="1" smtClean="0"/>
              <a:t>приподнятие</a:t>
            </a:r>
            <a:r>
              <a:rPr lang="ru-RU" dirty="0" smtClean="0"/>
              <a:t> сосков молочных желез, усиление пигментации </a:t>
            </a:r>
            <a:r>
              <a:rPr lang="ru-RU" dirty="0" err="1" smtClean="0"/>
              <a:t>околососковых</a:t>
            </a:r>
            <a:r>
              <a:rPr lang="ru-RU" dirty="0" smtClean="0"/>
              <a:t> кружков</a:t>
            </a:r>
          </a:p>
          <a:p>
            <a:r>
              <a:rPr lang="ru-RU" dirty="0" smtClean="0"/>
              <a:t>10-11 лет – куполообразное </a:t>
            </a:r>
            <a:r>
              <a:rPr lang="ru-RU" dirty="0" err="1" smtClean="0"/>
              <a:t>приподнятие</a:t>
            </a:r>
            <a:r>
              <a:rPr lang="ru-RU" dirty="0" smtClean="0"/>
              <a:t> молочной железы, появление волос на лобке</a:t>
            </a:r>
          </a:p>
          <a:p>
            <a:r>
              <a:rPr lang="ru-RU" dirty="0" smtClean="0"/>
              <a:t>11-12 лет – увеличение НПО, изменение эпителия влагалища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126</TotalTime>
  <Words>505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Модульная</vt:lpstr>
      <vt:lpstr>Половое развитие детей</vt:lpstr>
      <vt:lpstr>Пубертат</vt:lpstr>
      <vt:lpstr>Период полового созревания (пубертатный период) </vt:lpstr>
      <vt:lpstr>Препубертатная фаза</vt:lpstr>
      <vt:lpstr>Пубертатная фаза</vt:lpstr>
      <vt:lpstr>Постпубертатная фаза </vt:lpstr>
      <vt:lpstr>Половое созревание девочек</vt:lpstr>
      <vt:lpstr>Половое созревание девочек (1 фаза)</vt:lpstr>
      <vt:lpstr>Половое созревание девочек (1 фаза)</vt:lpstr>
      <vt:lpstr>Половое созревание девочек (2 фаза)</vt:lpstr>
      <vt:lpstr>Половое созревание девочек (2 фаза)</vt:lpstr>
      <vt:lpstr>Половое созревание мальчиков</vt:lpstr>
      <vt:lpstr>Половое созревание мальчиков</vt:lpstr>
      <vt:lpstr>Половое созревание мальчиков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</dc:creator>
  <cp:lastModifiedBy>12</cp:lastModifiedBy>
  <cp:revision>15</cp:revision>
  <dcterms:created xsi:type="dcterms:W3CDTF">2022-10-13T18:03:31Z</dcterms:created>
  <dcterms:modified xsi:type="dcterms:W3CDTF">2022-10-31T20:00:48Z</dcterms:modified>
</cp:coreProperties>
</file>