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5"/>
  </p:sldMasterIdLst>
  <p:notesMasterIdLst>
    <p:notesMasterId r:id="rId17"/>
  </p:notesMasterIdLst>
  <p:handoutMasterIdLst>
    <p:handoutMasterId r:id="rId18"/>
  </p:handoutMasterIdLst>
  <p:sldIdLst>
    <p:sldId id="264" r:id="rId6"/>
    <p:sldId id="276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96" autoAdjust="0"/>
    <p:restoredTop sz="94660"/>
  </p:normalViewPr>
  <p:slideViewPr>
    <p:cSldViewPr showGuides="1">
      <p:cViewPr varScale="1">
        <p:scale>
          <a:sx n="46" d="100"/>
          <a:sy n="46" d="100"/>
        </p:scale>
        <p:origin x="768" y="4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31.10.2022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5553" y="1111270"/>
            <a:ext cx="7102399" cy="2331765"/>
          </a:xfrm>
        </p:spPr>
        <p:txBody>
          <a:bodyPr rtlCol="0">
            <a:noAutofit/>
          </a:bodyPr>
          <a:lstStyle/>
          <a:p>
            <a:pPr rtl="0"/>
            <a:r>
              <a:rPr lang="ru-RU" sz="3600" dirty="0"/>
              <a:t>Основные принципы местного самоуправления. Понятие, правовое регулирование.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303103-DCF9-4348-862D-46AE79E424EA}"/>
              </a:ext>
            </a:extLst>
          </p:cNvPr>
          <p:cNvSpPr txBox="1"/>
          <p:nvPr/>
        </p:nvSpPr>
        <p:spPr>
          <a:xfrm>
            <a:off x="5590356" y="301326"/>
            <a:ext cx="74168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/>
              <a:t>МКОУ </a:t>
            </a:r>
            <a:r>
              <a:rPr lang="ru-RU" sz="1800" dirty="0" err="1"/>
              <a:t>Таловская</a:t>
            </a:r>
            <a:r>
              <a:rPr lang="ru-RU" sz="1800" dirty="0"/>
              <a:t> СОШ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4E153-8D74-4C42-91A8-570CA2B6C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564" y="381000"/>
            <a:ext cx="10508843" cy="609600"/>
          </a:xfrm>
        </p:spPr>
        <p:txBody>
          <a:bodyPr>
            <a:normAutofit/>
          </a:bodyPr>
          <a:lstStyle/>
          <a:p>
            <a:r>
              <a:rPr lang="ru-RU" sz="3200" dirty="0"/>
              <a:t>Основные принципы местного самоуправления.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4400D-4BFC-4175-82E3-9D4AF6B02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7. Соблюдение прав и свобод человека и гражданина.</a:t>
            </a:r>
          </a:p>
          <a:p>
            <a:r>
              <a:rPr lang="ru-RU" dirty="0"/>
              <a:t>- Осуществление деятельности местного самоуправления исходя из гарантированных Конституцией РФ основных прав и свобод человека и гражданина.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66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FD5188-5B71-42F2-AEBA-6EA0B423D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3" y="548680"/>
            <a:ext cx="7008574" cy="1930400"/>
          </a:xfrm>
        </p:spPr>
        <p:txBody>
          <a:bodyPr>
            <a:noAutofit/>
          </a:bodyPr>
          <a:lstStyle/>
          <a:p>
            <a:r>
              <a:rPr lang="ru-RU" sz="3600" dirty="0"/>
              <a:t>Правовое регулирование местного самоуправления в Российской Федерации.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7EECF0-3902-4262-A305-429C1B160B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0631" y="2204864"/>
            <a:ext cx="6839318" cy="3168352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endParaRPr lang="ru-RU" dirty="0"/>
          </a:p>
          <a:p>
            <a:r>
              <a:rPr lang="ru-RU" dirty="0"/>
              <a:t>Правовое регулирование местного самоуправления делится на 4 уровня:</a:t>
            </a:r>
          </a:p>
          <a:p>
            <a:endParaRPr lang="ru-RU" dirty="0"/>
          </a:p>
          <a:p>
            <a:pPr marL="514350" indent="-514350">
              <a:buAutoNum type="arabicPeriod"/>
            </a:pPr>
            <a:r>
              <a:rPr lang="ru-RU" dirty="0"/>
              <a:t>Международно-правовой уровень;</a:t>
            </a:r>
          </a:p>
          <a:p>
            <a:pPr marL="514350" indent="-514350">
              <a:buAutoNum type="arabicPeriod"/>
            </a:pPr>
            <a:r>
              <a:rPr lang="ru-RU" dirty="0"/>
              <a:t>Федеральный уровень;</a:t>
            </a:r>
          </a:p>
          <a:p>
            <a:pPr marL="514350" indent="-514350">
              <a:buAutoNum type="arabicPeriod"/>
            </a:pPr>
            <a:r>
              <a:rPr lang="ru-RU" dirty="0"/>
              <a:t>Региональный уровень;</a:t>
            </a:r>
          </a:p>
          <a:p>
            <a:pPr marL="514350" indent="-514350">
              <a:buAutoNum type="arabicPeriod"/>
            </a:pPr>
            <a:r>
              <a:rPr lang="ru-RU" dirty="0"/>
              <a:t>Муниципальный уровень.</a:t>
            </a:r>
          </a:p>
        </p:txBody>
      </p:sp>
    </p:spTree>
    <p:extLst>
      <p:ext uri="{BB962C8B-B14F-4D97-AF65-F5344CB8AC3E}">
        <p14:creationId xmlns:p14="http://schemas.microsoft.com/office/powerpoint/2010/main" val="739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21804" y="548680"/>
            <a:ext cx="7008574" cy="1930400"/>
          </a:xfrm>
        </p:spPr>
        <p:txBody>
          <a:bodyPr rtlCol="0">
            <a:normAutofit/>
          </a:bodyPr>
          <a:lstStyle/>
          <a:p>
            <a:pPr rtl="0"/>
            <a:r>
              <a:rPr lang="ru-RU" sz="3600" dirty="0"/>
              <a:t>Цели:</a:t>
            </a:r>
          </a:p>
        </p:txBody>
      </p:sp>
      <p:sp>
        <p:nvSpPr>
          <p:cNvPr id="14" name="Объект 13"/>
          <p:cNvSpPr>
            <a:spLocks noGrp="1"/>
          </p:cNvSpPr>
          <p:nvPr>
            <p:ph type="body" idx="1"/>
          </p:nvPr>
        </p:nvSpPr>
        <p:spPr>
          <a:xfrm>
            <a:off x="477788" y="1844824"/>
            <a:ext cx="7343375" cy="4104456"/>
          </a:xfrm>
        </p:spPr>
        <p:txBody>
          <a:bodyPr rtlCol="0">
            <a:normAutofit fontScale="92500"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dirty="0"/>
              <a:t>Раскрыть понятие и конституционное закрепление местного самоуправления;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Охарактеризовать основные принципы местного самоуправления;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Исследовать правовое регулирование местного самоуправления в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2D41FC-9ED9-4CEE-960D-58E755CBD7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2383" y="273942"/>
            <a:ext cx="7008574" cy="1656458"/>
          </a:xfrm>
        </p:spPr>
        <p:txBody>
          <a:bodyPr>
            <a:noAutofit/>
          </a:bodyPr>
          <a:lstStyle/>
          <a:p>
            <a:r>
              <a:rPr lang="ru-RU" sz="3600" dirty="0"/>
              <a:t>Местное самоуправление. Понятие. Конституционное закрепление.  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78454F-7E69-4F8B-81EA-76A533EC8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2383" y="2420888"/>
            <a:ext cx="7008574" cy="3260824"/>
          </a:xfrm>
        </p:spPr>
        <p:txBody>
          <a:bodyPr>
            <a:normAutofit fontScale="92500"/>
          </a:bodyPr>
          <a:lstStyle/>
          <a:p>
            <a:r>
              <a:rPr lang="ru-RU" dirty="0"/>
              <a:t>Местное самоуправление – система организации и деятельности граждан, обеспечивающая самостоятельное решение населением вопросов местного значения, управление муниципальной собственностью, исходя из интересов всех жителей данной территории.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1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4E153-8D74-4C42-91A8-570CA2B6C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990" y="381000"/>
            <a:ext cx="10508843" cy="609600"/>
          </a:xfrm>
        </p:spPr>
        <p:txBody>
          <a:bodyPr>
            <a:normAutofit/>
          </a:bodyPr>
          <a:lstStyle/>
          <a:p>
            <a:r>
              <a:rPr lang="ru-RU" sz="3200" dirty="0"/>
              <a:t>Основные принципы местного самоуправления.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4400D-4BFC-4175-82E3-9D4AF6B02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Самостоятельность решение населением вопросов местного значения.</a:t>
            </a:r>
          </a:p>
          <a:p>
            <a:r>
              <a:rPr lang="ru-RU" dirty="0"/>
              <a:t>- В Российской Федерации признается и гарантируется местное самоуправление. Местное самоуправление в пределах своих полномочий самостоятельно (ст. 12 Конституции РФ).</a:t>
            </a:r>
          </a:p>
          <a:p>
            <a:r>
              <a:rPr lang="ru-RU" dirty="0"/>
              <a:t>- Местное самоуправление в Российской Федерации обеспечивает самостоятельное решение населением вопросов местного значения, владение, пользование и распоряжение муниципальной собственностью (ст. 130 Конституции РФ).</a:t>
            </a:r>
          </a:p>
        </p:txBody>
      </p:sp>
    </p:spTree>
    <p:extLst>
      <p:ext uri="{BB962C8B-B14F-4D97-AF65-F5344CB8AC3E}">
        <p14:creationId xmlns:p14="http://schemas.microsoft.com/office/powerpoint/2010/main" val="416712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4E153-8D74-4C42-91A8-570CA2B6C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564" y="381000"/>
            <a:ext cx="10508843" cy="609600"/>
          </a:xfrm>
        </p:spPr>
        <p:txBody>
          <a:bodyPr>
            <a:normAutofit/>
          </a:bodyPr>
          <a:lstStyle/>
          <a:p>
            <a:r>
              <a:rPr lang="ru-RU" sz="3200" dirty="0"/>
              <a:t>Основные принципы местного самоуправления.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4400D-4BFC-4175-82E3-9D4AF6B02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2. Организационная обособленность местного самоуправления: его органов в системе управления государством и взаимодействие с органами государственной власти в осуществлении общих задач и функций.</a:t>
            </a:r>
          </a:p>
          <a:p>
            <a:r>
              <a:rPr lang="ru-RU" dirty="0"/>
              <a:t>- Органы местного самоуправления не входят в систему органов государственной власти (ст. 12 Конституции РФ).</a:t>
            </a:r>
          </a:p>
        </p:txBody>
      </p:sp>
    </p:spTree>
    <p:extLst>
      <p:ext uri="{BB962C8B-B14F-4D97-AF65-F5344CB8AC3E}">
        <p14:creationId xmlns:p14="http://schemas.microsoft.com/office/powerpoint/2010/main" val="348253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4E153-8D74-4C42-91A8-570CA2B6C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564" y="381000"/>
            <a:ext cx="10508843" cy="609600"/>
          </a:xfrm>
        </p:spPr>
        <p:txBody>
          <a:bodyPr>
            <a:normAutofit/>
          </a:bodyPr>
          <a:lstStyle/>
          <a:p>
            <a:r>
              <a:rPr lang="ru-RU" sz="3200" dirty="0"/>
              <a:t>Основные принципы местного самоуправления.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4400D-4BFC-4175-82E3-9D4AF6B02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3. Обеспечение деятельности местного самоуправления необходимыми материально-правовыми ресурсами.</a:t>
            </a:r>
          </a:p>
          <a:p>
            <a:r>
              <a:rPr lang="ru-RU" dirty="0"/>
              <a:t>- Органы местного самоуправления самостоятельно управляют муниципальной собственностью, формируют, утверждают и исполняют местный бюджет, устанавливают местные налоги и сборы, осуществляют охрану общественного порядка, а также решают иные вопросы местного значения (ст. 132 ч.1 Конституции РФ).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47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4E153-8D74-4C42-91A8-570CA2B6C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564" y="381000"/>
            <a:ext cx="10508843" cy="609600"/>
          </a:xfrm>
        </p:spPr>
        <p:txBody>
          <a:bodyPr>
            <a:normAutofit/>
          </a:bodyPr>
          <a:lstStyle/>
          <a:p>
            <a:r>
              <a:rPr lang="ru-RU" sz="3200" dirty="0"/>
              <a:t>Основные принципы местного самоуправления.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4400D-4BFC-4175-82E3-9D4AF6B02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4. Многообразие организационных форм осуществления местного самоуправления.</a:t>
            </a:r>
          </a:p>
          <a:p>
            <a:r>
              <a:rPr lang="ru-RU" dirty="0"/>
              <a:t>- Структура органов местного самоуправления определяется населением самостоятельно (ст. 131 Конституции РФ).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3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4E153-8D74-4C42-91A8-570CA2B6C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564" y="381000"/>
            <a:ext cx="10508843" cy="609600"/>
          </a:xfrm>
        </p:spPr>
        <p:txBody>
          <a:bodyPr>
            <a:normAutofit/>
          </a:bodyPr>
          <a:lstStyle/>
          <a:p>
            <a:r>
              <a:rPr lang="ru-RU" sz="3200" dirty="0"/>
              <a:t>Основные принципы местного самоуправления.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4400D-4BFC-4175-82E3-9D4AF6B02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5. Гарантия права местного самоуправления на судебную защиту.</a:t>
            </a:r>
          </a:p>
          <a:p>
            <a:r>
              <a:rPr lang="ru-RU" dirty="0"/>
              <a:t>- Местное самоуправление в Российской Федерации гарантируется правом на судебную защиту, на компенсацию дополнительных расходов, возникших в результате решений, принятых органами государственной власти (ст. 133 Конституции РФ).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96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4E153-8D74-4C42-91A8-570CA2B6C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564" y="381000"/>
            <a:ext cx="10508843" cy="609600"/>
          </a:xfrm>
        </p:spPr>
        <p:txBody>
          <a:bodyPr>
            <a:normAutofit/>
          </a:bodyPr>
          <a:lstStyle/>
          <a:p>
            <a:r>
              <a:rPr lang="ru-RU" sz="3200" dirty="0"/>
              <a:t>Основные принципы местного самоуправления.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4400D-4BFC-4175-82E3-9D4AF6B02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6. Ответственность органов и должностных лиц местного самоуправления перед населением.</a:t>
            </a:r>
          </a:p>
          <a:p>
            <a:r>
              <a:rPr lang="ru-RU" dirty="0"/>
              <a:t>- Органы местного самоуправления и должностные лица местного самоуправления несут ответственность перед населением муниципального образования, государством, физическими и юридическими лицами в соответствии с законом (Федеральный закон от 06.10.2003 N 131-ФЗ (ред. от 05.12.2017) "Об общих принципах организации местного самоуправления в Российской Федерации" – ст. 70).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052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LongProperties xmlns="http://schemas.microsoft.com/office/2006/metadata/longProperties">
  <LongProp xmlns="" name="APDescription"><![CDATA[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]]></LongProp>
</Long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 xmlns="4873beb7-5857-4685-be1f-d57550cc96cc">
        <DisplayName xmlns="4873beb7-5857-4685-be1f-d57550cc96cc"/>
        <AccountId xmlns="4873beb7-5857-4685-be1f-d57550cc96cc" xsi:nil="true"/>
        <AccountType xmlns="4873beb7-5857-4685-be1f-d57550cc96cc"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 xmlns="4873beb7-5857-4685-be1f-d57550cc96cc"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 xsi:nil="true"/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 xsi:nil="true"/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 xmlns="4873beb7-5857-4685-be1f-d57550cc96cc">
        <DisplayName xmlns="4873beb7-5857-4685-be1f-d57550cc96cc">REDMOND\kristaa</DisplayName>
        <AccountId xmlns="4873beb7-5857-4685-be1f-d57550cc96cc">136</AccountId>
        <AccountType xmlns="4873beb7-5857-4685-be1f-d57550cc96cc"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E7455E-4D58-47B0-9DFC-35B1CB390396}">
  <ds:schemaRefs>
    <ds:schemaRef ds:uri="http://schemas.microsoft.com/office/2006/metadata/longProperties"/>
    <ds:schemaRef ds:uri=""/>
  </ds:schemaRefs>
</ds:datastoreItem>
</file>

<file path=customXml/itemProps3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301D382-32B0-43EE-932C-28906AF37617}">
  <ds:schemaRefs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459</Words>
  <Application>Microsoft Office PowerPoint</Application>
  <PresentationFormat>Произвольный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Книги в формате 16 x 9</vt:lpstr>
      <vt:lpstr>Основные принципы местного самоуправления. Понятие, правовое регулирование.</vt:lpstr>
      <vt:lpstr>Цели:</vt:lpstr>
      <vt:lpstr>Местное самоуправление. Понятие. Конституционное закрепление.   </vt:lpstr>
      <vt:lpstr>Основные принципы местного самоуправления.</vt:lpstr>
      <vt:lpstr>Основные принципы местного самоуправления.</vt:lpstr>
      <vt:lpstr>Основные принципы местного самоуправления.</vt:lpstr>
      <vt:lpstr>Основные принципы местного самоуправления.</vt:lpstr>
      <vt:lpstr>Основные принципы местного самоуправления.</vt:lpstr>
      <vt:lpstr>Основные принципы местного самоуправления.</vt:lpstr>
      <vt:lpstr>Основные принципы местного самоуправления.</vt:lpstr>
      <vt:lpstr>Правовое регулирование местного самоуправления в Российской Федерации.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2017-12-08T16:57:11Z</dcterms:created>
  <dcterms:modified xsi:type="dcterms:W3CDTF">2022-10-30T22:15:29Z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