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68" r:id="rId3"/>
    <p:sldId id="279" r:id="rId4"/>
    <p:sldId id="273" r:id="rId5"/>
    <p:sldId id="276" r:id="rId6"/>
    <p:sldId id="274" r:id="rId7"/>
    <p:sldId id="281" r:id="rId8"/>
    <p:sldId id="288" r:id="rId9"/>
    <p:sldId id="289" r:id="rId10"/>
    <p:sldId id="290" r:id="rId11"/>
    <p:sldId id="292" r:id="rId12"/>
    <p:sldId id="291" r:id="rId13"/>
    <p:sldId id="295" r:id="rId14"/>
    <p:sldId id="296" r:id="rId15"/>
  </p:sldIdLst>
  <p:sldSz cx="12192000" cy="6858000"/>
  <p:notesSz cx="6726238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58" autoAdjust="0"/>
    <p:restoredTop sz="94660"/>
  </p:normalViewPr>
  <p:slideViewPr>
    <p:cSldViewPr snapToGrid="0">
      <p:cViewPr varScale="1">
        <p:scale>
          <a:sx n="86" d="100"/>
          <a:sy n="86" d="100"/>
        </p:scale>
        <p:origin x="-672" y="-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05.08.2019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8180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05.08.2019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7325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05.08.2019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79213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05.08.2019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8556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05.08.2019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614858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05.08.2019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8470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05.08.2019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5454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05.08.2019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5078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05.08.2019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8068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05.08.2019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5491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05.08.2019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0410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05.08.2019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0511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05.08.2019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7168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05.08.2019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774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05.08.2019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03170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05.08.2019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1716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3B461-D40E-4C4A-9BDB-8EBFE08B1F58}" type="datetimeFigureOut">
              <a:rPr lang="ru-RU" smtClean="0"/>
              <a:pPr/>
              <a:t>05.08.2019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2521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consultantplus://offline/ref=01586D4B2C59AAF8E9E3BCB67E81750991A489815001E76B6DB0FDAEA619537070C2D7C6726Em7hEK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5520" y="188640"/>
            <a:ext cx="4680520" cy="259228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96577" y="363557"/>
            <a:ext cx="7680091" cy="189490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400" dirty="0" smtClean="0"/>
          </a:p>
          <a:p>
            <a:pPr algn="ctr">
              <a:spcBef>
                <a:spcPts val="0"/>
              </a:spcBef>
            </a:pPr>
            <a:endParaRPr lang="ru-RU" sz="2400" b="1" i="1" dirty="0">
              <a:ln w="6600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1">
                  <a:lumMod val="40000"/>
                  <a:lumOff val="6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4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2381250" y="6215082"/>
            <a:ext cx="2381250" cy="642918"/>
          </a:xfrm>
          <a:prstGeom prst="rect">
            <a:avLst/>
          </a:prstGeom>
          <a:noFill/>
        </p:spPr>
      </p:pic>
      <p:pic>
        <p:nvPicPr>
          <p:cNvPr id="5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l="3024" t="63637"/>
          <a:stretch>
            <a:fillRect/>
          </a:stretch>
        </p:blipFill>
        <p:spPr bwMode="auto">
          <a:xfrm>
            <a:off x="4672501" y="6215082"/>
            <a:ext cx="2309242" cy="642918"/>
          </a:xfrm>
          <a:prstGeom prst="rect">
            <a:avLst/>
          </a:prstGeom>
          <a:noFill/>
        </p:spPr>
      </p:pic>
      <p:pic>
        <p:nvPicPr>
          <p:cNvPr id="6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6823710" y="6215082"/>
            <a:ext cx="2381250" cy="642918"/>
          </a:xfrm>
          <a:prstGeom prst="rect">
            <a:avLst/>
          </a:prstGeom>
          <a:noFill/>
        </p:spPr>
      </p:pic>
      <p:pic>
        <p:nvPicPr>
          <p:cNvPr id="7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0" y="6215082"/>
            <a:ext cx="2381250" cy="642918"/>
          </a:xfrm>
          <a:prstGeom prst="rect">
            <a:avLst/>
          </a:prstGeom>
          <a:noFill/>
        </p:spPr>
      </p:pic>
      <p:pic>
        <p:nvPicPr>
          <p:cNvPr id="11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9042953" y="6215082"/>
            <a:ext cx="2381250" cy="642918"/>
          </a:xfrm>
          <a:prstGeom prst="rect">
            <a:avLst/>
          </a:prstGeom>
          <a:noFill/>
        </p:spPr>
      </p:pic>
      <p:pic>
        <p:nvPicPr>
          <p:cNvPr id="12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 rotWithShape="1">
          <a:blip r:embed="rId2" cstate="print"/>
          <a:srcRect t="63637" r="62034"/>
          <a:stretch/>
        </p:blipFill>
        <p:spPr bwMode="auto">
          <a:xfrm>
            <a:off x="11287941" y="6215082"/>
            <a:ext cx="904059" cy="642918"/>
          </a:xfrm>
          <a:prstGeom prst="rect">
            <a:avLst/>
          </a:prstGeom>
          <a:noFill/>
        </p:spPr>
      </p:pic>
      <p:pic>
        <p:nvPicPr>
          <p:cNvPr id="14" name="Рисунок 13" descr="http://edu.mari.ru/mouo-medvedevo/profkom/Images!/news-2016/%D0%9A%D0%9E%D0%9B%D0%9B%D0%95%D0%9A%D0%A2%D0%98%D0%92%D0%9D%D0%AB%D0%99%20%D0%94%D0%9E%D0%93%D0%9E%D0%92%D0%9E%D0%A0%20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12192001" cy="6191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8549089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МУНИЦИПАЛЬНОГО БЮДЖЕТНОГО ДОШКОЛЬНОГО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ОБРАЗОВАТЕЛЬНОГО УЧРЕЖДЕНИЯ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«ДЕТСКИЙ САД «СОЛНЫШКО»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П. ХАНЫМЕЙ ПУРОВСКОГО РАЙОНА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2019-2021 годы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8901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-341523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5520" y="188640"/>
            <a:ext cx="4680520" cy="259228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2381250" y="6215082"/>
            <a:ext cx="2381250" cy="642918"/>
          </a:xfrm>
          <a:prstGeom prst="rect">
            <a:avLst/>
          </a:prstGeom>
          <a:noFill/>
        </p:spPr>
      </p:pic>
      <p:pic>
        <p:nvPicPr>
          <p:cNvPr id="5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l="3024" t="63637"/>
          <a:stretch>
            <a:fillRect/>
          </a:stretch>
        </p:blipFill>
        <p:spPr bwMode="auto">
          <a:xfrm>
            <a:off x="4672501" y="6215082"/>
            <a:ext cx="2309242" cy="642918"/>
          </a:xfrm>
          <a:prstGeom prst="rect">
            <a:avLst/>
          </a:prstGeom>
          <a:noFill/>
        </p:spPr>
      </p:pic>
      <p:pic>
        <p:nvPicPr>
          <p:cNvPr id="6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6823710" y="6215082"/>
            <a:ext cx="2381250" cy="642918"/>
          </a:xfrm>
          <a:prstGeom prst="rect">
            <a:avLst/>
          </a:prstGeom>
          <a:noFill/>
        </p:spPr>
      </p:pic>
      <p:pic>
        <p:nvPicPr>
          <p:cNvPr id="7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0" y="6215082"/>
            <a:ext cx="2381250" cy="642918"/>
          </a:xfrm>
          <a:prstGeom prst="rect">
            <a:avLst/>
          </a:prstGeom>
          <a:noFill/>
        </p:spPr>
      </p:pic>
      <p:pic>
        <p:nvPicPr>
          <p:cNvPr id="11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9042953" y="6215082"/>
            <a:ext cx="2381250" cy="642918"/>
          </a:xfrm>
          <a:prstGeom prst="rect">
            <a:avLst/>
          </a:prstGeom>
          <a:noFill/>
        </p:spPr>
      </p:pic>
      <p:pic>
        <p:nvPicPr>
          <p:cNvPr id="12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 rotWithShape="1">
          <a:blip r:embed="rId2" cstate="print"/>
          <a:srcRect t="63637" r="62034"/>
          <a:stretch/>
        </p:blipFill>
        <p:spPr bwMode="auto">
          <a:xfrm>
            <a:off x="11287941" y="6215082"/>
            <a:ext cx="904059" cy="642918"/>
          </a:xfrm>
          <a:prstGeom prst="rect">
            <a:avLst/>
          </a:prstGeom>
          <a:noFill/>
        </p:spPr>
      </p:pic>
      <p:pic>
        <p:nvPicPr>
          <p:cNvPr id="13" name="Рисунок 12" descr="https://kevinobrienorthoblog.com/wp-content/uploads/2019/01/two-people-with-boar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87287"/>
            <a:ext cx="12192000" cy="6499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Горизонтальный свиток 33"/>
          <p:cNvSpPr/>
          <p:nvPr/>
        </p:nvSpPr>
        <p:spPr>
          <a:xfrm>
            <a:off x="3316079" y="-264405"/>
            <a:ext cx="5728770" cy="1013552"/>
          </a:xfrm>
          <a:prstGeom prst="horizontalScrol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Оплата и нормирование труда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Штриховая стрелка вправо 23"/>
          <p:cNvSpPr/>
          <p:nvPr/>
        </p:nvSpPr>
        <p:spPr>
          <a:xfrm>
            <a:off x="3525397" y="649994"/>
            <a:ext cx="6158429" cy="4858439"/>
          </a:xfrm>
          <a:prstGeom prst="strip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Оплата труда работников учреждения осуществляется в соответствии с Трудовым кодексом Российской Федерации, </a:t>
            </a:r>
            <a:r>
              <a:rPr lang="ru-RU" sz="12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пунктом 4 статьи 8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Бюджетного кодекса Российской Федерации, Отраслевым положением об оплате труда работников муниципальных учреждений образования, подведомственных Департаменту образования Администрации Пуровского района, Отраслевым соглашением  между Департаментом образования Ямало-Ненецкого автономного округа и Ямало-Ненецкой окружной организацией Профсоюза работников народного образования и науки Российской Федерации,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Положением об оплате труда работников МБДОУ «Солнышко» п. Ханымей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01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-341523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5520" y="188640"/>
            <a:ext cx="4680520" cy="259228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2381250" y="6215082"/>
            <a:ext cx="2381250" cy="642918"/>
          </a:xfrm>
          <a:prstGeom prst="rect">
            <a:avLst/>
          </a:prstGeom>
          <a:noFill/>
        </p:spPr>
      </p:pic>
      <p:pic>
        <p:nvPicPr>
          <p:cNvPr id="5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l="3024" t="63637"/>
          <a:stretch>
            <a:fillRect/>
          </a:stretch>
        </p:blipFill>
        <p:spPr bwMode="auto">
          <a:xfrm>
            <a:off x="4672501" y="6215082"/>
            <a:ext cx="2309242" cy="642918"/>
          </a:xfrm>
          <a:prstGeom prst="rect">
            <a:avLst/>
          </a:prstGeom>
          <a:noFill/>
        </p:spPr>
      </p:pic>
      <p:pic>
        <p:nvPicPr>
          <p:cNvPr id="6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6823710" y="6215082"/>
            <a:ext cx="2381250" cy="642918"/>
          </a:xfrm>
          <a:prstGeom prst="rect">
            <a:avLst/>
          </a:prstGeom>
          <a:noFill/>
        </p:spPr>
      </p:pic>
      <p:pic>
        <p:nvPicPr>
          <p:cNvPr id="7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0" y="6215082"/>
            <a:ext cx="2381250" cy="642918"/>
          </a:xfrm>
          <a:prstGeom prst="rect">
            <a:avLst/>
          </a:prstGeom>
          <a:noFill/>
        </p:spPr>
      </p:pic>
      <p:pic>
        <p:nvPicPr>
          <p:cNvPr id="11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9042953" y="6215082"/>
            <a:ext cx="2381250" cy="642918"/>
          </a:xfrm>
          <a:prstGeom prst="rect">
            <a:avLst/>
          </a:prstGeom>
          <a:noFill/>
        </p:spPr>
      </p:pic>
      <p:pic>
        <p:nvPicPr>
          <p:cNvPr id="12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 rotWithShape="1">
          <a:blip r:embed="rId2" cstate="print"/>
          <a:srcRect t="63637" r="62034"/>
          <a:stretch/>
        </p:blipFill>
        <p:spPr bwMode="auto">
          <a:xfrm>
            <a:off x="11287941" y="6215082"/>
            <a:ext cx="904059" cy="642918"/>
          </a:xfrm>
          <a:prstGeom prst="rect">
            <a:avLst/>
          </a:prstGeom>
          <a:noFill/>
        </p:spPr>
      </p:pic>
      <p:pic>
        <p:nvPicPr>
          <p:cNvPr id="13" name="Рисунок 12" descr="https://kevinobrienorthoblog.com/wp-content/uploads/2019/01/two-people-with-boar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76270"/>
            <a:ext cx="12192000" cy="6499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Горизонтальный свиток 33"/>
          <p:cNvSpPr/>
          <p:nvPr/>
        </p:nvSpPr>
        <p:spPr>
          <a:xfrm>
            <a:off x="3316079" y="-264405"/>
            <a:ext cx="5728770" cy="1013552"/>
          </a:xfrm>
          <a:prstGeom prst="horizontalScrol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Охрана труда и здоровья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Штриховая стрелка вправо 23"/>
          <p:cNvSpPr/>
          <p:nvPr/>
        </p:nvSpPr>
        <p:spPr>
          <a:xfrm>
            <a:off x="3525397" y="649995"/>
            <a:ext cx="6015209" cy="3172857"/>
          </a:xfrm>
          <a:prstGeom prst="strip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Обеспечивать  безопасность и гигиену труда, осуществлять профилактические меры, препятствующие воздействию и распространению ВИЧ-инфекции,  наркомании, алкоголизма и других социально опасных заболеваний среди работников.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48000" y="4010140"/>
            <a:ext cx="6096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Предоставлять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гарантии и компенсации работникам, занятым на работах с вредными и (или) опасными условиями труда, в соответствии с Трудовым кодексом РФ, иными нормативными правовыми актами, содержащими государственные нормативные требования охраны труда, соглашениями, коллективным договором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Организовывать культурно-массовые, физкультурно-оздоровительные мероприятия для всех работников учреждения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01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-341523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5520" y="188640"/>
            <a:ext cx="4680520" cy="259228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2381250" y="6215082"/>
            <a:ext cx="2381250" cy="642918"/>
          </a:xfrm>
          <a:prstGeom prst="rect">
            <a:avLst/>
          </a:prstGeom>
          <a:noFill/>
        </p:spPr>
      </p:pic>
      <p:pic>
        <p:nvPicPr>
          <p:cNvPr id="5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l="3024" t="63637"/>
          <a:stretch>
            <a:fillRect/>
          </a:stretch>
        </p:blipFill>
        <p:spPr bwMode="auto">
          <a:xfrm>
            <a:off x="4672501" y="6215082"/>
            <a:ext cx="2309242" cy="642918"/>
          </a:xfrm>
          <a:prstGeom prst="rect">
            <a:avLst/>
          </a:prstGeom>
          <a:noFill/>
        </p:spPr>
      </p:pic>
      <p:pic>
        <p:nvPicPr>
          <p:cNvPr id="6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6823710" y="6215082"/>
            <a:ext cx="2381250" cy="642918"/>
          </a:xfrm>
          <a:prstGeom prst="rect">
            <a:avLst/>
          </a:prstGeom>
          <a:noFill/>
        </p:spPr>
      </p:pic>
      <p:pic>
        <p:nvPicPr>
          <p:cNvPr id="7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0" y="6215082"/>
            <a:ext cx="2381250" cy="642918"/>
          </a:xfrm>
          <a:prstGeom prst="rect">
            <a:avLst/>
          </a:prstGeom>
          <a:noFill/>
        </p:spPr>
      </p:pic>
      <p:pic>
        <p:nvPicPr>
          <p:cNvPr id="11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9042953" y="6215082"/>
            <a:ext cx="2381250" cy="642918"/>
          </a:xfrm>
          <a:prstGeom prst="rect">
            <a:avLst/>
          </a:prstGeom>
          <a:noFill/>
        </p:spPr>
      </p:pic>
      <p:pic>
        <p:nvPicPr>
          <p:cNvPr id="12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 rotWithShape="1">
          <a:blip r:embed="rId2" cstate="print"/>
          <a:srcRect t="63637" r="62034"/>
          <a:stretch/>
        </p:blipFill>
        <p:spPr bwMode="auto">
          <a:xfrm>
            <a:off x="11287941" y="6215082"/>
            <a:ext cx="904059" cy="642918"/>
          </a:xfrm>
          <a:prstGeom prst="rect">
            <a:avLst/>
          </a:prstGeom>
          <a:noFill/>
        </p:spPr>
      </p:pic>
      <p:pic>
        <p:nvPicPr>
          <p:cNvPr id="13" name="Рисунок 12" descr="https://kevinobrienorthoblog.com/wp-content/uploads/2019/01/two-people-with-boar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76270"/>
            <a:ext cx="12192000" cy="6499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Горизонтальный свиток 33"/>
          <p:cNvSpPr/>
          <p:nvPr/>
        </p:nvSpPr>
        <p:spPr>
          <a:xfrm>
            <a:off x="3316079" y="-264405"/>
            <a:ext cx="5728770" cy="1013552"/>
          </a:xfrm>
          <a:prstGeom prst="horizontalScrol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Гарантии профсоюзной деятельности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48000" y="2060153"/>
            <a:ext cx="60960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Взаимодействие работодателя с профкомом в соответствии с трудовым законодательством, соглашениями и настоящим коллективным договором осуществляется в следующих основных формах: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учет мнения профкома в порядке, установленном статьей 372 ТК РФ;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учет мотивированного мнения профкома в порядке, установленном статьей 373 ТК РФ;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предварительное согласие профкома на принятие решения работодателем в порядке, установленном настоящим коллективным договором;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согласование профкомом локальных нормативных правовых актов и решений работодателя по социально-трудовым вопросам в порядке, установленном в соответствии с настоящим коллективным договором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Штриховая стрелка вправо 14"/>
          <p:cNvSpPr/>
          <p:nvPr/>
        </p:nvSpPr>
        <p:spPr>
          <a:xfrm>
            <a:off x="3435426" y="462709"/>
            <a:ext cx="5818743" cy="1983036"/>
          </a:xfrm>
          <a:prstGeom prst="strip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Соблюдать права и гарантии профсоюзных организаций, способствовать их деятельности, не допуская ограничений установленных законом прав и гарантий профсоюзной деятельности и не препятствуя созданию и функционированию первичных профсоюзных организаций</a:t>
            </a:r>
          </a:p>
        </p:txBody>
      </p:sp>
    </p:spTree>
    <p:extLst>
      <p:ext uri="{BB962C8B-B14F-4D97-AF65-F5344CB8AC3E}">
        <p14:creationId xmlns="" xmlns:p14="http://schemas.microsoft.com/office/powerpoint/2010/main" val="8901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-341523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5520" y="188640"/>
            <a:ext cx="4680520" cy="259228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2381250" y="6215082"/>
            <a:ext cx="2381250" cy="642918"/>
          </a:xfrm>
          <a:prstGeom prst="rect">
            <a:avLst/>
          </a:prstGeom>
          <a:noFill/>
        </p:spPr>
      </p:pic>
      <p:pic>
        <p:nvPicPr>
          <p:cNvPr id="5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l="3024" t="63637"/>
          <a:stretch>
            <a:fillRect/>
          </a:stretch>
        </p:blipFill>
        <p:spPr bwMode="auto">
          <a:xfrm>
            <a:off x="4672501" y="6215082"/>
            <a:ext cx="2309242" cy="642918"/>
          </a:xfrm>
          <a:prstGeom prst="rect">
            <a:avLst/>
          </a:prstGeom>
          <a:noFill/>
        </p:spPr>
      </p:pic>
      <p:pic>
        <p:nvPicPr>
          <p:cNvPr id="6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6823710" y="6215082"/>
            <a:ext cx="2381250" cy="642918"/>
          </a:xfrm>
          <a:prstGeom prst="rect">
            <a:avLst/>
          </a:prstGeom>
          <a:noFill/>
        </p:spPr>
      </p:pic>
      <p:pic>
        <p:nvPicPr>
          <p:cNvPr id="7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0" y="6215082"/>
            <a:ext cx="2381250" cy="642918"/>
          </a:xfrm>
          <a:prstGeom prst="rect">
            <a:avLst/>
          </a:prstGeom>
          <a:noFill/>
        </p:spPr>
      </p:pic>
      <p:pic>
        <p:nvPicPr>
          <p:cNvPr id="11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9042953" y="6215082"/>
            <a:ext cx="2381250" cy="642918"/>
          </a:xfrm>
          <a:prstGeom prst="rect">
            <a:avLst/>
          </a:prstGeom>
          <a:noFill/>
        </p:spPr>
      </p:pic>
      <p:pic>
        <p:nvPicPr>
          <p:cNvPr id="12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 rotWithShape="1">
          <a:blip r:embed="rId2" cstate="print"/>
          <a:srcRect t="63637" r="62034"/>
          <a:stretch/>
        </p:blipFill>
        <p:spPr bwMode="auto">
          <a:xfrm>
            <a:off x="11287941" y="6215082"/>
            <a:ext cx="904059" cy="642918"/>
          </a:xfrm>
          <a:prstGeom prst="rect">
            <a:avLst/>
          </a:prstGeom>
          <a:noFill/>
        </p:spPr>
      </p:pic>
      <p:pic>
        <p:nvPicPr>
          <p:cNvPr id="13" name="Рисунок 12" descr="https://kevinobrienorthoblog.com/wp-content/uploads/2019/01/two-people-with-boar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76270"/>
            <a:ext cx="12192000" cy="6499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Горизонтальный свиток 33"/>
          <p:cNvSpPr/>
          <p:nvPr/>
        </p:nvSpPr>
        <p:spPr>
          <a:xfrm>
            <a:off x="3316079" y="-264406"/>
            <a:ext cx="5728770" cy="1178805"/>
          </a:xfrm>
          <a:prstGeom prst="horizontalScrol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Контроль за выполнением коллективного договора.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Ответственность сторон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48000" y="2060153"/>
            <a:ext cx="609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Штриховая стрелка вправо 14"/>
          <p:cNvSpPr/>
          <p:nvPr/>
        </p:nvSpPr>
        <p:spPr>
          <a:xfrm>
            <a:off x="3358308" y="683045"/>
            <a:ext cx="5818743" cy="2126255"/>
          </a:xfrm>
          <a:prstGeom prst="strip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Контроль за выполнением коллективного договора осуществляется сторонами и их представителями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17" name="Штриховая стрелка вправо 16"/>
          <p:cNvSpPr/>
          <p:nvPr/>
        </p:nvSpPr>
        <p:spPr>
          <a:xfrm>
            <a:off x="3470313" y="3007604"/>
            <a:ext cx="5960127" cy="2544898"/>
          </a:xfrm>
          <a:prstGeom prst="strip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Лица, представляющие работодателя, виновные в нарушении или невыполнении обязательств по коллективному договору, несут дисциплинарную и иную ответственность, установленную законодательством Российской Федерации, в том числе по предложениям и требованиям профкома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01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-341523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5520" y="188640"/>
            <a:ext cx="4680520" cy="259228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2381250" y="6215082"/>
            <a:ext cx="2381250" cy="642918"/>
          </a:xfrm>
          <a:prstGeom prst="rect">
            <a:avLst/>
          </a:prstGeom>
          <a:noFill/>
        </p:spPr>
      </p:pic>
      <p:pic>
        <p:nvPicPr>
          <p:cNvPr id="5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l="3024" t="63637"/>
          <a:stretch>
            <a:fillRect/>
          </a:stretch>
        </p:blipFill>
        <p:spPr bwMode="auto">
          <a:xfrm>
            <a:off x="4672501" y="6215082"/>
            <a:ext cx="2309242" cy="642918"/>
          </a:xfrm>
          <a:prstGeom prst="rect">
            <a:avLst/>
          </a:prstGeom>
          <a:noFill/>
        </p:spPr>
      </p:pic>
      <p:pic>
        <p:nvPicPr>
          <p:cNvPr id="6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6823710" y="6215082"/>
            <a:ext cx="2381250" cy="642918"/>
          </a:xfrm>
          <a:prstGeom prst="rect">
            <a:avLst/>
          </a:prstGeom>
          <a:noFill/>
        </p:spPr>
      </p:pic>
      <p:pic>
        <p:nvPicPr>
          <p:cNvPr id="7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0" y="6215082"/>
            <a:ext cx="2381250" cy="642918"/>
          </a:xfrm>
          <a:prstGeom prst="rect">
            <a:avLst/>
          </a:prstGeom>
          <a:noFill/>
        </p:spPr>
      </p:pic>
      <p:pic>
        <p:nvPicPr>
          <p:cNvPr id="11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9042953" y="6215082"/>
            <a:ext cx="2381250" cy="642918"/>
          </a:xfrm>
          <a:prstGeom prst="rect">
            <a:avLst/>
          </a:prstGeom>
          <a:noFill/>
        </p:spPr>
      </p:pic>
      <p:pic>
        <p:nvPicPr>
          <p:cNvPr id="12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 rotWithShape="1">
          <a:blip r:embed="rId2" cstate="print"/>
          <a:srcRect t="63637" r="62034"/>
          <a:stretch/>
        </p:blipFill>
        <p:spPr bwMode="auto">
          <a:xfrm>
            <a:off x="11287941" y="6215082"/>
            <a:ext cx="904059" cy="642918"/>
          </a:xfrm>
          <a:prstGeom prst="rect">
            <a:avLst/>
          </a:prstGeom>
          <a:noFill/>
        </p:spPr>
      </p:pic>
      <p:pic>
        <p:nvPicPr>
          <p:cNvPr id="13" name="Рисунок 12" descr="https://kevinobrienorthoblog.com/wp-content/uploads/2019/01/two-people-with-boar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76270"/>
            <a:ext cx="12192000" cy="6499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3048000" y="2060153"/>
            <a:ext cx="609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Горизонтальный свиток 18"/>
          <p:cNvSpPr/>
          <p:nvPr/>
        </p:nvSpPr>
        <p:spPr>
          <a:xfrm>
            <a:off x="3316079" y="0"/>
            <a:ext cx="5728770" cy="2357611"/>
          </a:xfrm>
          <a:prstGeom prst="horizontalScrol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КОЛЛЕКТИВНЫЙ  ДОГОВОР - </a:t>
            </a:r>
          </a:p>
          <a:p>
            <a:pPr algn="ctr">
              <a:lnSpc>
                <a:spcPct val="150000"/>
              </a:lnSpc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ЗНАЙ!     ПРИМЕНЯЙ!</a:t>
            </a:r>
          </a:p>
          <a:p>
            <a:pPr algn="ctr">
              <a:lnSpc>
                <a:spcPct val="150000"/>
              </a:lnSpc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СОБЛЮДАЙ!</a:t>
            </a:r>
          </a:p>
          <a:p>
            <a:pPr algn="ctr">
              <a:lnSpc>
                <a:spcPct val="150000"/>
              </a:lnSpc>
            </a:pP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C:\Users\USER\Desktop\Camera\IMG_20170527_13501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06756" y="2719615"/>
            <a:ext cx="3018620" cy="2535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Рисунок 20" descr="C:\Users\Admin\Desktop\20190805_12061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79615" y="2754216"/>
            <a:ext cx="2952521" cy="2456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8901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5520" y="638978"/>
            <a:ext cx="3369357" cy="2478794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1355" y="297454"/>
            <a:ext cx="11766014" cy="2016088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Настоящий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коллективный договор заключен между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Работодателем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Работниками и является правовым актом, регулирующим социально-трудовые отношения в муниципальном бюджетном дошкольном образовательном учреждении «Детский сад  «Солнышко» п.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Ханымей</a:t>
            </a:r>
          </a:p>
          <a:p>
            <a:pPr algn="just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Пуровского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Сторонами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коллективного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договора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являются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ДС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«Солнышко» п.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Ханымей,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лице  Пасечной Натальи Валериевны, действующего на основании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Устава и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работники МБДОУ «ДС «Солнышко» п.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Ханымей,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лице их представителя – председателя профсоюзного комитета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первичной</a:t>
            </a:r>
          </a:p>
          <a:p>
            <a:pPr algn="just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профсоюзной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организации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Ноздриной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Светланы Васильевны, действующего на основании Устава профессионального союза работников народного образования и науки Российской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Федерации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400" b="1" i="1" dirty="0">
              <a:ln w="6600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2381250" y="6215082"/>
            <a:ext cx="2381250" cy="642918"/>
          </a:xfrm>
          <a:prstGeom prst="rect">
            <a:avLst/>
          </a:prstGeom>
          <a:noFill/>
        </p:spPr>
      </p:pic>
      <p:pic>
        <p:nvPicPr>
          <p:cNvPr id="5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l="3024" t="63637"/>
          <a:stretch>
            <a:fillRect/>
          </a:stretch>
        </p:blipFill>
        <p:spPr bwMode="auto">
          <a:xfrm>
            <a:off x="4672501" y="6215082"/>
            <a:ext cx="2309242" cy="642918"/>
          </a:xfrm>
          <a:prstGeom prst="rect">
            <a:avLst/>
          </a:prstGeom>
          <a:noFill/>
        </p:spPr>
      </p:pic>
      <p:pic>
        <p:nvPicPr>
          <p:cNvPr id="6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6823710" y="6215082"/>
            <a:ext cx="2381250" cy="642918"/>
          </a:xfrm>
          <a:prstGeom prst="rect">
            <a:avLst/>
          </a:prstGeom>
          <a:noFill/>
        </p:spPr>
      </p:pic>
      <p:pic>
        <p:nvPicPr>
          <p:cNvPr id="7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0" y="6215082"/>
            <a:ext cx="2381250" cy="642918"/>
          </a:xfrm>
          <a:prstGeom prst="rect">
            <a:avLst/>
          </a:prstGeom>
          <a:noFill/>
        </p:spPr>
      </p:pic>
      <p:pic>
        <p:nvPicPr>
          <p:cNvPr id="11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9042953" y="6215082"/>
            <a:ext cx="2381250" cy="642918"/>
          </a:xfrm>
          <a:prstGeom prst="rect">
            <a:avLst/>
          </a:prstGeom>
          <a:noFill/>
        </p:spPr>
      </p:pic>
      <p:pic>
        <p:nvPicPr>
          <p:cNvPr id="12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 rotWithShape="1">
          <a:blip r:embed="rId2" cstate="print"/>
          <a:srcRect t="63637" r="62034"/>
          <a:stretch/>
        </p:blipFill>
        <p:spPr bwMode="auto">
          <a:xfrm>
            <a:off x="11287941" y="6215082"/>
            <a:ext cx="904059" cy="642918"/>
          </a:xfrm>
          <a:prstGeom prst="rect">
            <a:avLst/>
          </a:prstGeom>
          <a:noFill/>
        </p:spPr>
      </p:pic>
      <p:pic>
        <p:nvPicPr>
          <p:cNvPr id="17" name="Рисунок 16" descr="E:\Новая папка\DSC_0590.JPG"/>
          <p:cNvPicPr/>
          <p:nvPr/>
        </p:nvPicPr>
        <p:blipFill>
          <a:blip r:embed="rId3" cstate="print"/>
          <a:srcRect l="2985" t="4459" r="17911"/>
          <a:stretch>
            <a:fillRect/>
          </a:stretch>
        </p:blipFill>
        <p:spPr bwMode="auto">
          <a:xfrm>
            <a:off x="143217" y="2804482"/>
            <a:ext cx="3327095" cy="28031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D:\Documents\КОЧЕВАЯ ГРУППА\Все по Айваседо\DSCN0763.JPG"/>
          <p:cNvPicPr/>
          <p:nvPr/>
        </p:nvPicPr>
        <p:blipFill>
          <a:blip r:embed="rId4" cstate="print"/>
          <a:srcRect l="7607" t="29778"/>
          <a:stretch>
            <a:fillRect/>
          </a:stretch>
        </p:blipFill>
        <p:spPr bwMode="auto">
          <a:xfrm>
            <a:off x="4446186" y="3211417"/>
            <a:ext cx="3199520" cy="30076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C:\Users\Admin\Downloads\IMG_20190213_173151_764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1123" y="2908452"/>
            <a:ext cx="3393195" cy="26881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8901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-407623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05908" y="188640"/>
            <a:ext cx="3250132" cy="259228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16077" y="0"/>
            <a:ext cx="8494006" cy="6092328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Коллективный договор разработан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целью: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«Определения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взаимных обязательств работников и администрации учреждения по защите социально-трудовых прав и профессиональных интересов работников и установлению дополнительных социально-экономических, правовых и профессиональных гарантий, льгот и преимуществ для Работников, а также по созданию более благоприятных условий труда по сравнению с установленными законами, иными нормативными правовыми актами,  отраслевым тарифным соглашением по учреждениям системы Министерства образования и науки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РФ»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Коллективный договор разработан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соответствии: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 ст. 398 Трудового Кодекса Российской Федерации.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Законом «Об образовании в Российской Федерации» от 29.12.2012 г. № 273-ФЗ.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 профессиональных союзах, их правах и гарантиях деятельности» 10-ФЗ от 12.01.1996 г.,.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Законом Ямало-Ненецкого автономного округа «Об образовании в Ямало-Ненецком автономном округе» от 27.06.2013 года № 55-ЗАО.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Уставом МБДОУ «ДС «Солнышко» п. Ханымей Пуровского района.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/>
          </a:p>
        </p:txBody>
      </p:sp>
      <p:pic>
        <p:nvPicPr>
          <p:cNvPr id="4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2381250" y="6215082"/>
            <a:ext cx="2381250" cy="642918"/>
          </a:xfrm>
          <a:prstGeom prst="rect">
            <a:avLst/>
          </a:prstGeom>
          <a:noFill/>
        </p:spPr>
      </p:pic>
      <p:pic>
        <p:nvPicPr>
          <p:cNvPr id="5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l="3024" t="63637"/>
          <a:stretch>
            <a:fillRect/>
          </a:stretch>
        </p:blipFill>
        <p:spPr bwMode="auto">
          <a:xfrm>
            <a:off x="4672501" y="6215082"/>
            <a:ext cx="2309242" cy="642918"/>
          </a:xfrm>
          <a:prstGeom prst="rect">
            <a:avLst/>
          </a:prstGeom>
          <a:noFill/>
        </p:spPr>
      </p:pic>
      <p:pic>
        <p:nvPicPr>
          <p:cNvPr id="6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6823710" y="6215082"/>
            <a:ext cx="2381250" cy="642918"/>
          </a:xfrm>
          <a:prstGeom prst="rect">
            <a:avLst/>
          </a:prstGeom>
          <a:noFill/>
        </p:spPr>
      </p:pic>
      <p:pic>
        <p:nvPicPr>
          <p:cNvPr id="7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0" y="6215082"/>
            <a:ext cx="2381250" cy="642918"/>
          </a:xfrm>
          <a:prstGeom prst="rect">
            <a:avLst/>
          </a:prstGeom>
          <a:noFill/>
        </p:spPr>
      </p:pic>
      <p:pic>
        <p:nvPicPr>
          <p:cNvPr id="11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9042953" y="6215082"/>
            <a:ext cx="2381250" cy="642918"/>
          </a:xfrm>
          <a:prstGeom prst="rect">
            <a:avLst/>
          </a:prstGeom>
          <a:noFill/>
        </p:spPr>
      </p:pic>
      <p:pic>
        <p:nvPicPr>
          <p:cNvPr id="12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 rotWithShape="1">
          <a:blip r:embed="rId2" cstate="print"/>
          <a:srcRect t="63637" r="62034"/>
          <a:stretch/>
        </p:blipFill>
        <p:spPr bwMode="auto">
          <a:xfrm>
            <a:off x="11287941" y="6215082"/>
            <a:ext cx="904059" cy="642918"/>
          </a:xfrm>
          <a:prstGeom prst="rect">
            <a:avLst/>
          </a:prstGeom>
          <a:noFill/>
        </p:spPr>
      </p:pic>
      <p:pic>
        <p:nvPicPr>
          <p:cNvPr id="2049" name="Picture 1" descr="D:\Сканированные документы\2019-08-05 кол\кол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28" y="2986819"/>
            <a:ext cx="1676427" cy="2169076"/>
          </a:xfrm>
          <a:prstGeom prst="rect">
            <a:avLst/>
          </a:prstGeom>
          <a:noFill/>
        </p:spPr>
      </p:pic>
      <p:pic>
        <p:nvPicPr>
          <p:cNvPr id="18" name="Рисунок 17" descr="https://s44-miass.educhel.ru/uploads/34800/34720/section/738228/ehmblema_gorodskoj_organizacii-1.png?152216049869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4966" y="0"/>
            <a:ext cx="1949251" cy="20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901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5520" y="188640"/>
            <a:ext cx="4680520" cy="259228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590" y="297454"/>
            <a:ext cx="11591079" cy="582792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Функции коллективного договора</a:t>
            </a:r>
          </a:p>
          <a:p>
            <a:pPr algn="ctr"/>
            <a:endParaRPr lang="ru-RU" sz="2400" b="1" i="1" dirty="0">
              <a:ln w="6600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1">
                  <a:lumMod val="40000"/>
                  <a:lumOff val="6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4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2381250" y="6215082"/>
            <a:ext cx="2381250" cy="642918"/>
          </a:xfrm>
          <a:prstGeom prst="rect">
            <a:avLst/>
          </a:prstGeom>
          <a:noFill/>
        </p:spPr>
      </p:pic>
      <p:pic>
        <p:nvPicPr>
          <p:cNvPr id="5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l="3024" t="63637"/>
          <a:stretch>
            <a:fillRect/>
          </a:stretch>
        </p:blipFill>
        <p:spPr bwMode="auto">
          <a:xfrm>
            <a:off x="4672501" y="6215082"/>
            <a:ext cx="2309242" cy="642918"/>
          </a:xfrm>
          <a:prstGeom prst="rect">
            <a:avLst/>
          </a:prstGeom>
          <a:noFill/>
        </p:spPr>
      </p:pic>
      <p:pic>
        <p:nvPicPr>
          <p:cNvPr id="6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6823710" y="6215082"/>
            <a:ext cx="2381250" cy="642918"/>
          </a:xfrm>
          <a:prstGeom prst="rect">
            <a:avLst/>
          </a:prstGeom>
          <a:noFill/>
        </p:spPr>
      </p:pic>
      <p:pic>
        <p:nvPicPr>
          <p:cNvPr id="7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0" y="6215082"/>
            <a:ext cx="2381250" cy="642918"/>
          </a:xfrm>
          <a:prstGeom prst="rect">
            <a:avLst/>
          </a:prstGeom>
          <a:noFill/>
        </p:spPr>
      </p:pic>
      <p:pic>
        <p:nvPicPr>
          <p:cNvPr id="11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9042953" y="6215082"/>
            <a:ext cx="2381250" cy="642918"/>
          </a:xfrm>
          <a:prstGeom prst="rect">
            <a:avLst/>
          </a:prstGeom>
          <a:noFill/>
        </p:spPr>
      </p:pic>
      <p:pic>
        <p:nvPicPr>
          <p:cNvPr id="12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 rotWithShape="1">
          <a:blip r:embed="rId2" cstate="print"/>
          <a:srcRect t="63637" r="62034"/>
          <a:stretch/>
        </p:blipFill>
        <p:spPr bwMode="auto">
          <a:xfrm>
            <a:off x="11287941" y="6215082"/>
            <a:ext cx="904059" cy="642918"/>
          </a:xfrm>
          <a:prstGeom prst="rect">
            <a:avLst/>
          </a:prstGeom>
          <a:noFill/>
        </p:spPr>
      </p:pic>
      <p:sp>
        <p:nvSpPr>
          <p:cNvPr id="13" name="Штриховая стрелка вправо 12"/>
          <p:cNvSpPr/>
          <p:nvPr/>
        </p:nvSpPr>
        <p:spPr>
          <a:xfrm>
            <a:off x="4450815" y="914399"/>
            <a:ext cx="3602515" cy="1520328"/>
          </a:xfrm>
          <a:prstGeom prst="stripedRigh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Защитная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14" name="Штриховая стрелка вправо 13"/>
          <p:cNvSpPr/>
          <p:nvPr/>
        </p:nvSpPr>
        <p:spPr>
          <a:xfrm>
            <a:off x="4459994" y="4261690"/>
            <a:ext cx="3516218" cy="1555216"/>
          </a:xfrm>
          <a:prstGeom prst="stripedRigh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Повышение уровня трудовых прав и гарантий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Штриховая стрелка вправо 15"/>
          <p:cNvSpPr/>
          <p:nvPr/>
        </p:nvSpPr>
        <p:spPr>
          <a:xfrm>
            <a:off x="4428783" y="2511846"/>
            <a:ext cx="3602513" cy="1465243"/>
          </a:xfrm>
          <a:prstGeom prst="stripedRigh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Регулирующая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2" descr="http://www.playcast.ru/uploads/2015/05/27/1375955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1349" y="1851914"/>
            <a:ext cx="2401677" cy="37769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901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-341523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5520" y="188640"/>
            <a:ext cx="4680520" cy="259228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2381250" y="6215082"/>
            <a:ext cx="2381250" cy="642918"/>
          </a:xfrm>
          <a:prstGeom prst="rect">
            <a:avLst/>
          </a:prstGeom>
          <a:noFill/>
        </p:spPr>
      </p:pic>
      <p:pic>
        <p:nvPicPr>
          <p:cNvPr id="5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l="3024" t="63637"/>
          <a:stretch>
            <a:fillRect/>
          </a:stretch>
        </p:blipFill>
        <p:spPr bwMode="auto">
          <a:xfrm>
            <a:off x="4672501" y="6215082"/>
            <a:ext cx="2309242" cy="642918"/>
          </a:xfrm>
          <a:prstGeom prst="rect">
            <a:avLst/>
          </a:prstGeom>
          <a:noFill/>
        </p:spPr>
      </p:pic>
      <p:pic>
        <p:nvPicPr>
          <p:cNvPr id="6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6823710" y="6215082"/>
            <a:ext cx="2381250" cy="642918"/>
          </a:xfrm>
          <a:prstGeom prst="rect">
            <a:avLst/>
          </a:prstGeom>
          <a:noFill/>
        </p:spPr>
      </p:pic>
      <p:pic>
        <p:nvPicPr>
          <p:cNvPr id="7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0" y="6215082"/>
            <a:ext cx="2381250" cy="642918"/>
          </a:xfrm>
          <a:prstGeom prst="rect">
            <a:avLst/>
          </a:prstGeom>
          <a:noFill/>
        </p:spPr>
      </p:pic>
      <p:pic>
        <p:nvPicPr>
          <p:cNvPr id="11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9042953" y="6215082"/>
            <a:ext cx="2381250" cy="642918"/>
          </a:xfrm>
          <a:prstGeom prst="rect">
            <a:avLst/>
          </a:prstGeom>
          <a:noFill/>
        </p:spPr>
      </p:pic>
      <p:pic>
        <p:nvPicPr>
          <p:cNvPr id="12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 rotWithShape="1">
          <a:blip r:embed="rId2" cstate="print"/>
          <a:srcRect t="63637" r="62034"/>
          <a:stretch/>
        </p:blipFill>
        <p:spPr bwMode="auto">
          <a:xfrm>
            <a:off x="11287941" y="6215082"/>
            <a:ext cx="904059" cy="642918"/>
          </a:xfrm>
          <a:prstGeom prst="rect">
            <a:avLst/>
          </a:prstGeom>
          <a:noFill/>
        </p:spPr>
      </p:pic>
      <p:pic>
        <p:nvPicPr>
          <p:cNvPr id="13" name="Рисунок 12" descr="https://kevinobrienorthoblog.com/wp-content/uploads/2019/01/two-people-with-boar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19489"/>
            <a:ext cx="12192000" cy="6499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Горизонтальный свиток 14"/>
          <p:cNvSpPr/>
          <p:nvPr/>
        </p:nvSpPr>
        <p:spPr>
          <a:xfrm>
            <a:off x="5739788" y="2027103"/>
            <a:ext cx="1850834" cy="1399142"/>
          </a:xfrm>
          <a:prstGeom prst="horizontalScroll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Трудовые отношения, обязательства Сторон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Горизонтальный свиток 16"/>
          <p:cNvSpPr/>
          <p:nvPr/>
        </p:nvSpPr>
        <p:spPr>
          <a:xfrm>
            <a:off x="7017745" y="4660135"/>
            <a:ext cx="2203374" cy="1167787"/>
          </a:xfrm>
          <a:prstGeom prst="horizontalScrol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Общие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Положения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3227942" y="1905917"/>
            <a:ext cx="1795749" cy="1432194"/>
          </a:xfrm>
          <a:prstGeom prst="horizontalScrol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Аттестация педагогических работников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Горизонтальный свиток 19"/>
          <p:cNvSpPr/>
          <p:nvPr/>
        </p:nvSpPr>
        <p:spPr>
          <a:xfrm>
            <a:off x="2721167" y="758327"/>
            <a:ext cx="1839817" cy="1268777"/>
          </a:xfrm>
          <a:prstGeom prst="horizontalScrol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Рабочее время и время отдыха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Горизонтальный свиток 25"/>
          <p:cNvSpPr/>
          <p:nvPr/>
        </p:nvSpPr>
        <p:spPr>
          <a:xfrm>
            <a:off x="5288099" y="815248"/>
            <a:ext cx="1795748" cy="1421177"/>
          </a:xfrm>
          <a:prstGeom prst="horizontalScrol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Оплата и нормирование труда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Горизонтальный свиток 27"/>
          <p:cNvSpPr/>
          <p:nvPr/>
        </p:nvSpPr>
        <p:spPr>
          <a:xfrm>
            <a:off x="2732181" y="3338113"/>
            <a:ext cx="1641513" cy="1465242"/>
          </a:xfrm>
          <a:prstGeom prst="horizontalScrol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Гарантии профсоюзной деятельности</a:t>
            </a: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9" name="Горизонтальный свиток 28"/>
          <p:cNvSpPr/>
          <p:nvPr/>
        </p:nvSpPr>
        <p:spPr>
          <a:xfrm>
            <a:off x="3084724" y="4781322"/>
            <a:ext cx="2060155" cy="1123720"/>
          </a:xfrm>
          <a:prstGeom prst="horizontalScrol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Охрана труда и здоровья</a:t>
            </a: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0" name="Горизонтальный свиток 29"/>
          <p:cNvSpPr/>
          <p:nvPr/>
        </p:nvSpPr>
        <p:spPr>
          <a:xfrm>
            <a:off x="5233011" y="3503363"/>
            <a:ext cx="1850834" cy="1407845"/>
          </a:xfrm>
          <a:prstGeom prst="horizontalScrol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Контроль за выполнением коллективного договора. Ответственность сторон	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Горизонтальный свиток 31"/>
          <p:cNvSpPr/>
          <p:nvPr/>
        </p:nvSpPr>
        <p:spPr>
          <a:xfrm>
            <a:off x="7744857" y="649994"/>
            <a:ext cx="1751683" cy="1233889"/>
          </a:xfrm>
          <a:prstGeom prst="horizontalScrol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Меры социальной поддержки, гарантии и компенсации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Горизонтальный свиток 32"/>
          <p:cNvSpPr/>
          <p:nvPr/>
        </p:nvSpPr>
        <p:spPr>
          <a:xfrm>
            <a:off x="7722824" y="2743200"/>
            <a:ext cx="1641513" cy="1828799"/>
          </a:xfrm>
          <a:prstGeom prst="horizontalScrol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Содействие занятости, повышение квалификации и закрепление профессиональных кадров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Горизонтальный свиток 33"/>
          <p:cNvSpPr/>
          <p:nvPr/>
        </p:nvSpPr>
        <p:spPr>
          <a:xfrm>
            <a:off x="3316079" y="-264405"/>
            <a:ext cx="5728770" cy="1013552"/>
          </a:xfrm>
          <a:prstGeom prst="horizontalScrol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РАЗДЕЛЫ КОЛЛЕКТИВНОГО ДОГОВОРА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01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-308473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5520" y="188640"/>
            <a:ext cx="4680520" cy="259228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88125" y="1"/>
            <a:ext cx="10588544" cy="1366092"/>
          </a:xfrm>
        </p:spPr>
        <p:txBody>
          <a:bodyPr>
            <a:noAutofit/>
          </a:bodyPr>
          <a:lstStyle/>
          <a:p>
            <a:endParaRPr lang="ru-RU" sz="20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2381250" y="6215082"/>
            <a:ext cx="2381250" cy="642918"/>
          </a:xfrm>
          <a:prstGeom prst="rect">
            <a:avLst/>
          </a:prstGeom>
          <a:noFill/>
        </p:spPr>
      </p:pic>
      <p:pic>
        <p:nvPicPr>
          <p:cNvPr id="5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l="3024" t="63637"/>
          <a:stretch>
            <a:fillRect/>
          </a:stretch>
        </p:blipFill>
        <p:spPr bwMode="auto">
          <a:xfrm>
            <a:off x="4672501" y="6215082"/>
            <a:ext cx="2309242" cy="642918"/>
          </a:xfrm>
          <a:prstGeom prst="rect">
            <a:avLst/>
          </a:prstGeom>
          <a:noFill/>
        </p:spPr>
      </p:pic>
      <p:pic>
        <p:nvPicPr>
          <p:cNvPr id="6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6823710" y="6215082"/>
            <a:ext cx="2381250" cy="642918"/>
          </a:xfrm>
          <a:prstGeom prst="rect">
            <a:avLst/>
          </a:prstGeom>
          <a:noFill/>
        </p:spPr>
      </p:pic>
      <p:pic>
        <p:nvPicPr>
          <p:cNvPr id="7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0" y="6215082"/>
            <a:ext cx="2381250" cy="642918"/>
          </a:xfrm>
          <a:prstGeom prst="rect">
            <a:avLst/>
          </a:prstGeom>
          <a:noFill/>
        </p:spPr>
      </p:pic>
      <p:pic>
        <p:nvPicPr>
          <p:cNvPr id="11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9042953" y="6215082"/>
            <a:ext cx="2381250" cy="642918"/>
          </a:xfrm>
          <a:prstGeom prst="rect">
            <a:avLst/>
          </a:prstGeom>
          <a:noFill/>
        </p:spPr>
      </p:pic>
      <p:pic>
        <p:nvPicPr>
          <p:cNvPr id="12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 rotWithShape="1">
          <a:blip r:embed="rId2" cstate="print"/>
          <a:srcRect t="63637" r="62034"/>
          <a:stretch/>
        </p:blipFill>
        <p:spPr bwMode="auto">
          <a:xfrm>
            <a:off x="11287941" y="6215082"/>
            <a:ext cx="904059" cy="642918"/>
          </a:xfrm>
          <a:prstGeom prst="rect">
            <a:avLst/>
          </a:prstGeom>
          <a:noFill/>
        </p:spPr>
      </p:pic>
      <p:pic>
        <p:nvPicPr>
          <p:cNvPr id="13" name="Рисунок 12" descr="https://kevinobrienorthoblog.com/wp-content/uploads/2019/01/two-people-with-boar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75422"/>
            <a:ext cx="12192000" cy="6466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172178" y="0"/>
            <a:ext cx="6302328" cy="987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ПРИЛОЖЕНИЯ К КОЛЛЕКТИВНОМУ ДОГОВОРУ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lang="ru-RU" sz="14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Приложение 1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  Правила внутреннего трудового распорядка для работников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Муниципального бюджетного дошкольного образовательного учреждения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Солнышко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п. Ханымей Пуровского района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2.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Перечень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профессий и должностей работников  «Муниципального бюджетного дошкольного образовательного учреждения «Детский сад  «Солнышко» п. Ханымей Пуровского района с ненормированным рабочим днем, работа в которых дает право на дополнительный оплачиваемый отпуск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3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Перечень доплат компенсационного характера работникам   «Муниципального бюджетного дошкольного образовательного учреждения «Детский сад  «Солнышко» п. Ханымей Пуровского района занятых на работах с вредными и (или) опасными особыми условиями труда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4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Положение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 оплате труда работников  «Муниципального бюджетного дошкольного образовательного учреждения «Детский сад  «Солнышко» п. Ханымей Пуровского района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5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Мероприятия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улучшению условий охраны труда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6.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Нормы бесплатной выдачи специальной одежды, специальной обуви и других средств индивидуальной защиты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01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-341523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5520" y="188640"/>
            <a:ext cx="4680520" cy="259228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2381250" y="6215082"/>
            <a:ext cx="2381250" cy="642918"/>
          </a:xfrm>
          <a:prstGeom prst="rect">
            <a:avLst/>
          </a:prstGeom>
          <a:noFill/>
        </p:spPr>
      </p:pic>
      <p:pic>
        <p:nvPicPr>
          <p:cNvPr id="5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l="3024" t="63637"/>
          <a:stretch>
            <a:fillRect/>
          </a:stretch>
        </p:blipFill>
        <p:spPr bwMode="auto">
          <a:xfrm>
            <a:off x="4672501" y="6215082"/>
            <a:ext cx="2309242" cy="642918"/>
          </a:xfrm>
          <a:prstGeom prst="rect">
            <a:avLst/>
          </a:prstGeom>
          <a:noFill/>
        </p:spPr>
      </p:pic>
      <p:pic>
        <p:nvPicPr>
          <p:cNvPr id="6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6823710" y="6215082"/>
            <a:ext cx="2381250" cy="642918"/>
          </a:xfrm>
          <a:prstGeom prst="rect">
            <a:avLst/>
          </a:prstGeom>
          <a:noFill/>
        </p:spPr>
      </p:pic>
      <p:pic>
        <p:nvPicPr>
          <p:cNvPr id="7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0" y="6215082"/>
            <a:ext cx="2381250" cy="642918"/>
          </a:xfrm>
          <a:prstGeom prst="rect">
            <a:avLst/>
          </a:prstGeom>
          <a:noFill/>
        </p:spPr>
      </p:pic>
      <p:pic>
        <p:nvPicPr>
          <p:cNvPr id="11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9042953" y="6215082"/>
            <a:ext cx="2381250" cy="642918"/>
          </a:xfrm>
          <a:prstGeom prst="rect">
            <a:avLst/>
          </a:prstGeom>
          <a:noFill/>
        </p:spPr>
      </p:pic>
      <p:pic>
        <p:nvPicPr>
          <p:cNvPr id="12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 rotWithShape="1">
          <a:blip r:embed="rId2" cstate="print"/>
          <a:srcRect t="63637" r="62034"/>
          <a:stretch/>
        </p:blipFill>
        <p:spPr bwMode="auto">
          <a:xfrm>
            <a:off x="11287941" y="6215082"/>
            <a:ext cx="904059" cy="642918"/>
          </a:xfrm>
          <a:prstGeom prst="rect">
            <a:avLst/>
          </a:prstGeom>
          <a:noFill/>
        </p:spPr>
      </p:pic>
      <p:pic>
        <p:nvPicPr>
          <p:cNvPr id="13" name="Рисунок 12" descr="https://kevinobrienorthoblog.com/wp-content/uploads/2019/01/two-people-with-boar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87287"/>
            <a:ext cx="12192000" cy="6499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Горизонтальный свиток 33"/>
          <p:cNvSpPr/>
          <p:nvPr/>
        </p:nvSpPr>
        <p:spPr>
          <a:xfrm>
            <a:off x="3316079" y="-264405"/>
            <a:ext cx="5728770" cy="1013552"/>
          </a:xfrm>
          <a:prstGeom prst="horizontalScrol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Трудовые отношения, обязательства Сторон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Штриховая стрелка вправо 23"/>
          <p:cNvSpPr/>
          <p:nvPr/>
        </p:nvSpPr>
        <p:spPr>
          <a:xfrm>
            <a:off x="3525398" y="649996"/>
            <a:ext cx="5783856" cy="2181340"/>
          </a:xfrm>
          <a:prstGeom prst="strip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Трудовой договор, его содержание, порядок заключения, изменения и расторжения определяется в соответствии с Трудовым кодексом РФ, Уставом Учреждения, Федеральным Законом «Об образовании в Российской Федерации», настоящим коллективным договором и другими законодательными и нормативными правовыми актами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Горизонтальный свиток 24"/>
          <p:cNvSpPr/>
          <p:nvPr/>
        </p:nvSpPr>
        <p:spPr>
          <a:xfrm>
            <a:off x="3029638" y="2743202"/>
            <a:ext cx="6169445" cy="1222872"/>
          </a:xfrm>
          <a:prstGeom prst="horizontalScrol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Содействие занятости, повышение квалификации и закрепление профессиональных кадров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Штриховая стрелка вправо 30"/>
          <p:cNvSpPr/>
          <p:nvPr/>
        </p:nvSpPr>
        <p:spPr>
          <a:xfrm>
            <a:off x="3402375" y="3975253"/>
            <a:ext cx="5807725" cy="2061991"/>
          </a:xfrm>
          <a:prstGeom prst="strip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Работодатель обеспечивает реализацию прав педагогических работников на дополнительное профессиональное образование по профилю педагогической деятельности не реже чем один раз в три года за счёт средств работодателя.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01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-341523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5520" y="188640"/>
            <a:ext cx="4680520" cy="259228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2381250" y="6215082"/>
            <a:ext cx="2381250" cy="642918"/>
          </a:xfrm>
          <a:prstGeom prst="rect">
            <a:avLst/>
          </a:prstGeom>
          <a:noFill/>
        </p:spPr>
      </p:pic>
      <p:pic>
        <p:nvPicPr>
          <p:cNvPr id="5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l="3024" t="63637"/>
          <a:stretch>
            <a:fillRect/>
          </a:stretch>
        </p:blipFill>
        <p:spPr bwMode="auto">
          <a:xfrm>
            <a:off x="4672501" y="6215082"/>
            <a:ext cx="2309242" cy="642918"/>
          </a:xfrm>
          <a:prstGeom prst="rect">
            <a:avLst/>
          </a:prstGeom>
          <a:noFill/>
        </p:spPr>
      </p:pic>
      <p:pic>
        <p:nvPicPr>
          <p:cNvPr id="6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6823710" y="6215082"/>
            <a:ext cx="2381250" cy="642918"/>
          </a:xfrm>
          <a:prstGeom prst="rect">
            <a:avLst/>
          </a:prstGeom>
          <a:noFill/>
        </p:spPr>
      </p:pic>
      <p:pic>
        <p:nvPicPr>
          <p:cNvPr id="7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0" y="6215082"/>
            <a:ext cx="2381250" cy="642918"/>
          </a:xfrm>
          <a:prstGeom prst="rect">
            <a:avLst/>
          </a:prstGeom>
          <a:noFill/>
        </p:spPr>
      </p:pic>
      <p:pic>
        <p:nvPicPr>
          <p:cNvPr id="11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9042953" y="6215082"/>
            <a:ext cx="2381250" cy="642918"/>
          </a:xfrm>
          <a:prstGeom prst="rect">
            <a:avLst/>
          </a:prstGeom>
          <a:noFill/>
        </p:spPr>
      </p:pic>
      <p:pic>
        <p:nvPicPr>
          <p:cNvPr id="12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 rotWithShape="1">
          <a:blip r:embed="rId2" cstate="print"/>
          <a:srcRect t="63637" r="62034"/>
          <a:stretch/>
        </p:blipFill>
        <p:spPr bwMode="auto">
          <a:xfrm>
            <a:off x="11287941" y="6215082"/>
            <a:ext cx="904059" cy="642918"/>
          </a:xfrm>
          <a:prstGeom prst="rect">
            <a:avLst/>
          </a:prstGeom>
          <a:noFill/>
        </p:spPr>
      </p:pic>
      <p:pic>
        <p:nvPicPr>
          <p:cNvPr id="13" name="Рисунок 12" descr="https://kevinobrienorthoblog.com/wp-content/uploads/2019/01/two-people-with-boar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76270"/>
            <a:ext cx="12192000" cy="6499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Горизонтальный свиток 33"/>
          <p:cNvSpPr/>
          <p:nvPr/>
        </p:nvSpPr>
        <p:spPr>
          <a:xfrm>
            <a:off x="3316079" y="-264405"/>
            <a:ext cx="5728770" cy="1013552"/>
          </a:xfrm>
          <a:prstGeom prst="horizontalScrol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Аттестация педагогических работников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Штриховая стрелка вправо 23"/>
          <p:cNvSpPr/>
          <p:nvPr/>
        </p:nvSpPr>
        <p:spPr>
          <a:xfrm>
            <a:off x="3525397" y="649996"/>
            <a:ext cx="6015209" cy="2622014"/>
          </a:xfrm>
          <a:prstGeom prst="strip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Аттестация педагогических работников проводится в двух направлениях: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- аттестация педагогических работников с целью подтверждения соответствия занимаемой должности;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- аттестация педагогических работников для установления соответствия уровня их квалификации требованиям, предъявляемым к квалификационным категориям (первой или высшей).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Штриховая стрелка вправо 30"/>
          <p:cNvSpPr/>
          <p:nvPr/>
        </p:nvSpPr>
        <p:spPr>
          <a:xfrm>
            <a:off x="3677797" y="3371162"/>
            <a:ext cx="5807725" cy="2522863"/>
          </a:xfrm>
          <a:prstGeom prst="strip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Основными принципами аттестации являются коллегиальность, гласность, открытость, обеспечивающие объективное отношение к педагогическим работникам, недопустимость дискриминации при проведении аттестации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01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-341523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5520" y="188640"/>
            <a:ext cx="4680520" cy="259228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2381250" y="6215082"/>
            <a:ext cx="2381250" cy="642918"/>
          </a:xfrm>
          <a:prstGeom prst="rect">
            <a:avLst/>
          </a:prstGeom>
          <a:noFill/>
        </p:spPr>
      </p:pic>
      <p:pic>
        <p:nvPicPr>
          <p:cNvPr id="5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l="3024" t="63637"/>
          <a:stretch>
            <a:fillRect/>
          </a:stretch>
        </p:blipFill>
        <p:spPr bwMode="auto">
          <a:xfrm>
            <a:off x="4672501" y="6215082"/>
            <a:ext cx="2309242" cy="642918"/>
          </a:xfrm>
          <a:prstGeom prst="rect">
            <a:avLst/>
          </a:prstGeom>
          <a:noFill/>
        </p:spPr>
      </p:pic>
      <p:pic>
        <p:nvPicPr>
          <p:cNvPr id="6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6823710" y="6215082"/>
            <a:ext cx="2381250" cy="642918"/>
          </a:xfrm>
          <a:prstGeom prst="rect">
            <a:avLst/>
          </a:prstGeom>
          <a:noFill/>
        </p:spPr>
      </p:pic>
      <p:pic>
        <p:nvPicPr>
          <p:cNvPr id="7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0" y="6215082"/>
            <a:ext cx="2381250" cy="642918"/>
          </a:xfrm>
          <a:prstGeom prst="rect">
            <a:avLst/>
          </a:prstGeom>
          <a:noFill/>
        </p:spPr>
      </p:pic>
      <p:pic>
        <p:nvPicPr>
          <p:cNvPr id="11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>
          <a:blip r:embed="rId2" cstate="print"/>
          <a:srcRect t="63637"/>
          <a:stretch>
            <a:fillRect/>
          </a:stretch>
        </p:blipFill>
        <p:spPr bwMode="auto">
          <a:xfrm>
            <a:off x="9042953" y="6215082"/>
            <a:ext cx="2381250" cy="642918"/>
          </a:xfrm>
          <a:prstGeom prst="rect">
            <a:avLst/>
          </a:prstGeom>
          <a:noFill/>
        </p:spPr>
      </p:pic>
      <p:pic>
        <p:nvPicPr>
          <p:cNvPr id="12" name="Picture 4" descr="http://westzap.ru/uploads/posts/2011-12/1323611200_250px-flag_of_yamal-nenets_autonomous_district.svg.png"/>
          <p:cNvPicPr>
            <a:picLocks noChangeAspect="1" noChangeArrowheads="1"/>
          </p:cNvPicPr>
          <p:nvPr/>
        </p:nvPicPr>
        <p:blipFill rotWithShape="1">
          <a:blip r:embed="rId2" cstate="print"/>
          <a:srcRect t="63637" r="62034"/>
          <a:stretch/>
        </p:blipFill>
        <p:spPr bwMode="auto">
          <a:xfrm>
            <a:off x="11287941" y="6215082"/>
            <a:ext cx="904059" cy="642918"/>
          </a:xfrm>
          <a:prstGeom prst="rect">
            <a:avLst/>
          </a:prstGeom>
          <a:noFill/>
        </p:spPr>
      </p:pic>
      <p:pic>
        <p:nvPicPr>
          <p:cNvPr id="13" name="Рисунок 12" descr="https://kevinobrienorthoblog.com/wp-content/uploads/2019/01/two-people-with-boar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87287"/>
            <a:ext cx="12192000" cy="6499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Горизонтальный свиток 33"/>
          <p:cNvSpPr/>
          <p:nvPr/>
        </p:nvSpPr>
        <p:spPr>
          <a:xfrm>
            <a:off x="3316079" y="-264405"/>
            <a:ext cx="5728770" cy="1013552"/>
          </a:xfrm>
          <a:prstGeom prst="horizontalScrol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Рабочее время и время отдыха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Штриховая стрелка вправо 23"/>
          <p:cNvSpPr/>
          <p:nvPr/>
        </p:nvSpPr>
        <p:spPr>
          <a:xfrm>
            <a:off x="3525398" y="649995"/>
            <a:ext cx="6070294" cy="3051672"/>
          </a:xfrm>
          <a:prstGeom prst="strip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Рабочее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время и время отдыха работников определяются Трудовым кодексом Российской Федерации, Правилами внутреннего трудового распорядка учреждения (ст. 91 ТК РФ),  а также условиями трудового договора, должностными инструкциями работников и обязанностями, возлагаемыми на них Уставом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учреждения.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Продолжительность ежедневной работы определяется Правилами внутреннего трудового распорядка, которые утверждаются Работодателем с учетом мнения профсоюзного комитета. (ст. 190 ТК РФ).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Штриховая стрелка вправо 30"/>
          <p:cNvSpPr/>
          <p:nvPr/>
        </p:nvSpPr>
        <p:spPr>
          <a:xfrm>
            <a:off x="3391358" y="3701668"/>
            <a:ext cx="5818743" cy="2258458"/>
          </a:xfrm>
          <a:prstGeom prst="strip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Работникам предоставляются ежегодные отпуска с сохранением места работы (должности) и среднего заработка (ст. 114 ТК РФ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Работникам с ненормированным рабочим днем предоставляется ежегодный дополнительный оплачиваемый отпуск (ст. 119 ТК РФ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01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903</TotalTime>
  <Words>720</Words>
  <Application>Microsoft Office PowerPoint</Application>
  <PresentationFormat>Произвольный</PresentationFormat>
  <Paragraphs>143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Легкий дым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User Ciop</dc:creator>
  <cp:lastModifiedBy>Admin</cp:lastModifiedBy>
  <cp:revision>80</cp:revision>
  <cp:lastPrinted>2016-05-13T08:39:06Z</cp:lastPrinted>
  <dcterms:created xsi:type="dcterms:W3CDTF">2016-05-11T12:38:22Z</dcterms:created>
  <dcterms:modified xsi:type="dcterms:W3CDTF">2019-08-05T06:10:07Z</dcterms:modified>
</cp:coreProperties>
</file>