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«Место ввода цитаты».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СОЕДИНИ ПОЛОВИНКИ СЛОВ ТАК, ЧТОБЫ ПОЛУЧИЛОСЬ СЛОВО"/>
          <p:cNvSpPr txBox="1"/>
          <p:nvPr>
            <p:ph type="ctrTitle"/>
          </p:nvPr>
        </p:nvSpPr>
        <p:spPr>
          <a:xfrm>
            <a:off x="1270000" y="508000"/>
            <a:ext cx="10464800" cy="1271092"/>
          </a:xfrm>
          <a:prstGeom prst="rect">
            <a:avLst/>
          </a:prstGeom>
        </p:spPr>
        <p:txBody>
          <a:bodyPr/>
          <a:lstStyle>
            <a:lvl1pPr defTabSz="280415">
              <a:defRPr sz="3839"/>
            </a:lvl1pPr>
          </a:lstStyle>
          <a:p>
            <a:pPr/>
            <a:r>
              <a:t>СОЕДИНИ ПОЛОВИНКИ СЛОВ ТАК, ЧТОБЫ ПОЛУЧИЛОСЬ СЛОВО</a:t>
            </a:r>
          </a:p>
        </p:txBody>
      </p:sp>
      <p:graphicFrame>
        <p:nvGraphicFramePr>
          <p:cNvPr id="120" name="Таблица"/>
          <p:cNvGraphicFramePr/>
          <p:nvPr/>
        </p:nvGraphicFramePr>
        <p:xfrm>
          <a:off x="1817265" y="2112466"/>
          <a:ext cx="8711482" cy="697646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4355740"/>
                <a:gridCol w="4355740"/>
              </a:tblGrid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800">
                          <a:sym typeface="Helvetica Neue"/>
                        </a:rPr>
                        <a:t>ком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затор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тромб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очки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фа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400">
                          <a:sym typeface="Helvetica Neue"/>
                        </a:rPr>
                        <a:t>пас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пол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уха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до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он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корт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соль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9663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показ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4500">
                          <a:sym typeface="Helvetica Neue"/>
                        </a:rPr>
                        <a:t>тина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В саду выросла роза. Она привлекает…"/>
          <p:cNvSpPr txBox="1"/>
          <p:nvPr>
            <p:ph type="ctrTitle"/>
          </p:nvPr>
        </p:nvSpPr>
        <p:spPr>
          <a:xfrm>
            <a:off x="1270000" y="6299200"/>
            <a:ext cx="10464800" cy="3302000"/>
          </a:xfrm>
          <a:prstGeom prst="rect">
            <a:avLst/>
          </a:prstGeom>
        </p:spPr>
        <p:txBody>
          <a:bodyPr/>
          <a:lstStyle/>
          <a:p>
            <a:pPr defTabSz="448055">
              <a:defRPr b="1" sz="4018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В саду выросла роза. Она привлекает</a:t>
            </a:r>
          </a:p>
          <a:p>
            <a:pPr defTabSz="448055">
              <a:defRPr b="1" sz="4018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внимание запахом и цветом. Но радость</a:t>
            </a:r>
          </a:p>
          <a:p>
            <a:pPr defTabSz="448055">
              <a:defRPr b="1" sz="4018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Эта омрачена шипами. Они есть у розы, их много.</a:t>
            </a:r>
          </a:p>
        </p:txBody>
      </p:sp>
      <p:pic>
        <p:nvPicPr>
          <p:cNvPr id="123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9030" y="730250"/>
            <a:ext cx="9658140" cy="54300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ТЕМА УРОКА: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373887">
              <a:defRPr i="1" sz="5119" u="sng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ТЕМА УРОКА: </a:t>
            </a:r>
          </a:p>
          <a:p>
            <a:pPr defTabSz="373887">
              <a:defRPr i="1" sz="5119" u="sng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Прилагательное как часть речи. Повторение изученного в пятом классе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1. Имя прилагательное - это часть речи, которая обозначает признак предмета и отвечает на вопросы Какой? Чей?…"/>
          <p:cNvSpPr txBox="1"/>
          <p:nvPr>
            <p:ph type="ctrTitle"/>
          </p:nvPr>
        </p:nvSpPr>
        <p:spPr>
          <a:xfrm>
            <a:off x="1270000" y="1434256"/>
            <a:ext cx="10464800" cy="6045449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lumOff val="-29866"/>
                </a:schemeClr>
              </a:gs>
            </a:gsLst>
            <a:lin ang="5400000"/>
          </a:gradFill>
        </p:spPr>
        <p:txBody>
          <a:bodyPr/>
          <a:lstStyle/>
          <a:p>
            <a:pPr>
              <a:defRPr sz="3800">
                <a:solidFill>
                  <a:srgbClr val="FFFFFF"/>
                </a:solidFill>
              </a:defRPr>
            </a:pPr>
            <a:r>
              <a:t>1. </a:t>
            </a:r>
            <a:r>
              <a:rPr b="1" u="sng">
                <a:latin typeface="Helvetica Neue"/>
                <a:ea typeface="Helvetica Neue"/>
                <a:cs typeface="Helvetica Neue"/>
                <a:sym typeface="Helvetica Neue"/>
              </a:rPr>
              <a:t>Имя прилагательное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t>- это часть речи, которая обозначает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признак предмета</a:t>
            </a:r>
            <a:r>
              <a:t> и отвечает на вопросы </a:t>
            </a:r>
            <a:r>
              <a:rPr i="1" u="sng">
                <a:latin typeface="Helvetica Neue"/>
                <a:ea typeface="Helvetica Neue"/>
                <a:cs typeface="Helvetica Neue"/>
                <a:sym typeface="Helvetica Neue"/>
              </a:rPr>
              <a:t>Какой? Чей?</a:t>
            </a:r>
            <a:endParaRPr i="1" u="sng"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defRPr sz="3800">
                <a:solidFill>
                  <a:srgbClr val="FFFFFF"/>
                </a:solidFill>
              </a:defRPr>
            </a:pPr>
            <a:r>
              <a:t>2. Имена прилагательные изменяются по числам, родам (только в единственном числе) и падежам. </a:t>
            </a:r>
          </a:p>
          <a:p>
            <a:pPr>
              <a:defRPr sz="3800">
                <a:solidFill>
                  <a:srgbClr val="FFFFFF"/>
                </a:solidFill>
              </a:defRPr>
            </a:pPr>
            <a:r>
              <a:t>3. В предложении имена прилагательные бывают определениями и сказуемыми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Окончания имени прилагательного в ед.ч."/>
          <p:cNvSpPr txBox="1"/>
          <p:nvPr>
            <p:ph type="ctrTitle"/>
          </p:nvPr>
        </p:nvSpPr>
        <p:spPr>
          <a:xfrm>
            <a:off x="1270000" y="495299"/>
            <a:ext cx="10464800" cy="1220739"/>
          </a:xfrm>
          <a:prstGeom prst="rect">
            <a:avLst/>
          </a:prstGeom>
        </p:spPr>
        <p:txBody>
          <a:bodyPr/>
          <a:lstStyle>
            <a:lvl1pPr defTabSz="280415">
              <a:defRPr sz="3839"/>
            </a:lvl1pPr>
          </a:lstStyle>
          <a:p>
            <a:pPr/>
            <a:r>
              <a:t>Окончания имени прилагательного в ед.ч.</a:t>
            </a:r>
          </a:p>
        </p:txBody>
      </p:sp>
      <p:sp>
        <p:nvSpPr>
          <p:cNvPr id="130" name="Текстовый блок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graphicFrame>
        <p:nvGraphicFramePr>
          <p:cNvPr id="131" name="Таблица"/>
          <p:cNvGraphicFramePr/>
          <p:nvPr/>
        </p:nvGraphicFramePr>
        <p:xfrm>
          <a:off x="952500" y="1993900"/>
          <a:ext cx="11099800" cy="72136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49900"/>
                <a:gridCol w="5549900"/>
              </a:tblGrid>
              <a:tr h="18034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600" u="sng">
                          <a:sym typeface="Helvetica Neue"/>
                        </a:rPr>
                        <a:t>В МУЖСКОМ И СРЕДНЕМ РОДЕ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800" u="sng">
                          <a:sym typeface="Helvetica Neue"/>
                        </a:rPr>
                        <a:t>В ЖЕНСКОМ РОДЕ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803400">
                <a:tc>
                  <a:txBody>
                    <a:bodyPr/>
                    <a:lstStyle/>
                    <a:p>
                      <a:pPr defTabSz="914400">
                        <a:defRPr sz="4500">
                          <a:sym typeface="Helvetica Neue"/>
                        </a:defRPr>
                      </a:pPr>
                      <a:r>
                        <a:t>Р.П. </a:t>
                      </a:r>
                      <a:r>
                        <a:rPr b="1" i="1"/>
                        <a:t>-ого (-его)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4500">
                          <a:sym typeface="Helvetica Neue"/>
                        </a:defRPr>
                      </a:pPr>
                      <a:r>
                        <a:t>В.П. </a:t>
                      </a:r>
                      <a:r>
                        <a:rPr b="1" i="1"/>
                        <a:t>-ую (-юю)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803400">
                <a:tc>
                  <a:txBody>
                    <a:bodyPr/>
                    <a:lstStyle/>
                    <a:p>
                      <a:pPr defTabSz="914400">
                        <a:defRPr sz="4500">
                          <a:sym typeface="Helvetica Neue"/>
                        </a:defRPr>
                      </a:pPr>
                      <a:r>
                        <a:t>Т.П. </a:t>
                      </a:r>
                      <a:r>
                        <a:rPr b="1" i="1"/>
                        <a:t>-ым (-им)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4500">
                          <a:sym typeface="Helvetica Neue"/>
                        </a:defRPr>
                      </a:pPr>
                      <a:r>
                        <a:t>Р., Д., Т., П. </a:t>
                      </a:r>
                    </a:p>
                    <a:p>
                      <a:pPr defTabSz="914400">
                        <a:defRPr b="1" i="1" sz="4500">
                          <a:sym typeface="Helvetica Neue"/>
                        </a:defRPr>
                      </a:pPr>
                      <a:r>
                        <a:t>-ой (-ей)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803400">
                <a:tc>
                  <a:txBody>
                    <a:bodyPr/>
                    <a:lstStyle/>
                    <a:p>
                      <a:pPr defTabSz="914400">
                        <a:defRPr sz="4500">
                          <a:sym typeface="Helvetica Neue"/>
                        </a:defRPr>
                      </a:pPr>
                      <a:r>
                        <a:t>П.П. </a:t>
                      </a:r>
                      <a:r>
                        <a:rPr b="1" i="1"/>
                        <a:t>-ом (-ем)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Самостоятельная работа:"/>
          <p:cNvSpPr txBox="1"/>
          <p:nvPr>
            <p:ph type="ctrTitle"/>
          </p:nvPr>
        </p:nvSpPr>
        <p:spPr>
          <a:xfrm>
            <a:off x="1270000" y="165100"/>
            <a:ext cx="10464800" cy="1340297"/>
          </a:xfrm>
          <a:prstGeom prst="rect">
            <a:avLst/>
          </a:prstGeom>
        </p:spPr>
        <p:txBody>
          <a:bodyPr/>
          <a:lstStyle>
            <a:lvl1pPr defTabSz="467359">
              <a:defRPr sz="64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Самостоятельная работа:</a:t>
            </a:r>
          </a:p>
        </p:txBody>
      </p:sp>
      <p:sp>
        <p:nvSpPr>
          <p:cNvPr id="134" name="______, _______ утром  идёшь на рыбалку. В руках –____________ , _______ ведро, в кармане лежит ______ кусочек хлеба. Ты спешишь, мечтаешь поймать _______ рыбу.…"/>
          <p:cNvSpPr txBox="1"/>
          <p:nvPr>
            <p:ph type="subTitle" idx="1"/>
          </p:nvPr>
        </p:nvSpPr>
        <p:spPr>
          <a:xfrm>
            <a:off x="1269999" y="1612205"/>
            <a:ext cx="10464801" cy="7302104"/>
          </a:xfrm>
          <a:prstGeom prst="rect">
            <a:avLst/>
          </a:prstGeom>
        </p:spPr>
        <p:txBody>
          <a:bodyPr/>
          <a:lstStyle/>
          <a:p>
            <a:pPr algn="just" defTabSz="434340">
              <a:defRPr b="1" sz="4180">
                <a:latin typeface="Helvetica"/>
                <a:ea typeface="Helvetica"/>
                <a:cs typeface="Helvetica"/>
                <a:sym typeface="Helvetica"/>
              </a:defRPr>
            </a:pPr>
            <a:r>
              <a:t>______, _______ утром  идёшь на рыбалку. В руках –____________ , _______ ведро, в кармане лежит ______ кусочек хлеба. Ты спешишь, мечтаешь поймать _______ рыбу.</a:t>
            </a:r>
          </a:p>
          <a:p>
            <a:pPr algn="just" defTabSz="434340">
              <a:defRPr b="1" sz="4180">
                <a:latin typeface="Helvetica"/>
                <a:ea typeface="Helvetica"/>
                <a:cs typeface="Helvetica"/>
                <a:sym typeface="Helvetica"/>
              </a:defRPr>
            </a:pPr>
            <a:r>
              <a:t>Ещё свежо, холодно. ____ ветер проникает сквозь _________ одежду, но ты</a:t>
            </a:r>
          </a:p>
          <a:p>
            <a:pPr algn="just" defTabSz="434340">
              <a:defRPr b="1" sz="4180">
                <a:latin typeface="Helvetica"/>
                <a:ea typeface="Helvetica"/>
                <a:cs typeface="Helvetica"/>
                <a:sym typeface="Helvetica"/>
              </a:defRPr>
            </a:pPr>
            <a:r>
              <a:t>ничего не чувствуешь. Тебя ждёт _______ река и _________ рыба.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