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8" r:id="rId2"/>
    <p:sldId id="292" r:id="rId3"/>
    <p:sldId id="293" r:id="rId4"/>
    <p:sldId id="294" r:id="rId5"/>
    <p:sldId id="295" r:id="rId6"/>
    <p:sldId id="311" r:id="rId7"/>
    <p:sldId id="310" r:id="rId8"/>
    <p:sldId id="300" r:id="rId9"/>
    <p:sldId id="303" r:id="rId10"/>
    <p:sldId id="307" r:id="rId11"/>
    <p:sldId id="281" r:id="rId12"/>
    <p:sldId id="283" r:id="rId13"/>
    <p:sldId id="286" r:id="rId14"/>
    <p:sldId id="305" r:id="rId15"/>
    <p:sldId id="30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8A655-2087-4DBA-94EB-5DFC81DCBD3B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D0A6D0-1CB8-463B-B42C-33F3FE01AD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33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D0A6D0-1CB8-463B-B42C-33F3FE01AD6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21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363272" cy="5341208"/>
          </a:xfrm>
        </p:spPr>
        <p:txBody>
          <a:bodyPr>
            <a:normAutofit/>
          </a:bodyPr>
          <a:lstStyle/>
          <a:p>
            <a:pPr algn="ctr"/>
            <a:r>
              <a:rPr lang="ru-RU" sz="2400" cap="none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  <a:br>
              <a:rPr lang="ru-RU" sz="2400" cap="none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endParaRPr lang="ru-RU" sz="24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6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Проект: Байкал- Жемчужина Сибири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436510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Выполнили: </a:t>
            </a:r>
            <a:r>
              <a:rPr lang="ru-RU" smtClean="0"/>
              <a:t>Зверева Ю.И</a:t>
            </a:r>
            <a:endParaRPr lang="ru-RU" dirty="0" smtClean="0"/>
          </a:p>
          <a:p>
            <a:r>
              <a:rPr lang="ru-RU" dirty="0" smtClean="0"/>
              <a:t>                       Кузнецова Т.П.   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16632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г. Иркутска</a:t>
            </a:r>
          </a:p>
          <a:p>
            <a:pPr algn="ctr"/>
            <a:r>
              <a:rPr lang="ru-RU" dirty="0" smtClean="0"/>
              <a:t>Детский сад № 95</a:t>
            </a:r>
            <a:endParaRPr lang="ru-RU" dirty="0"/>
          </a:p>
        </p:txBody>
      </p:sp>
      <p:pic>
        <p:nvPicPr>
          <p:cNvPr id="7" name="Рисунок 6" descr="Семь чудес России (10 фото) &quot; Just one M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4032448" cy="381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БДОУ-95\Desktop\комп\1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0299">
            <a:off x="3638836" y="362960"/>
            <a:ext cx="5131316" cy="526288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15" t="-4066" b="-1690"/>
          <a:stretch>
            <a:fillRect/>
          </a:stretch>
        </p:blipFill>
        <p:spPr bwMode="auto">
          <a:xfrm rot="20982605">
            <a:off x="200198" y="247945"/>
            <a:ext cx="3002259" cy="251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БДОУ-95\Desktop\комп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336704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БДОУ-95\Desktop\комп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888432" cy="6552728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88640"/>
            <a:ext cx="4004196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БДОУ-95\Desktop\комп\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4185465" cy="3600400"/>
          </a:xfrm>
          <a:prstGeom prst="rect">
            <a:avLst/>
          </a:prstGeom>
          <a:noFill/>
        </p:spPr>
      </p:pic>
      <p:pic>
        <p:nvPicPr>
          <p:cNvPr id="4" name="Рисунок 3" descr="IMG-fa5518e8b4f06a7fab26a099390987a7-V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720" y="2996952"/>
            <a:ext cx="6840760" cy="36413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0715075">
            <a:off x="4107518" y="1135816"/>
            <a:ext cx="4732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Мини-альбомы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на курсы\фото для проекта\IMG_20210521_0731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81460" cy="3717032"/>
          </a:xfrm>
          <a:prstGeom prst="rect">
            <a:avLst/>
          </a:prstGeom>
          <a:noFill/>
        </p:spPr>
      </p:pic>
      <p:pic>
        <p:nvPicPr>
          <p:cNvPr id="1027" name="Picture 3" descr="C:\Users\1\Desktop\на курсы\фото для проекта\IMG_20210521_073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4572000" cy="4891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648072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Экологические проблемы озера Байкал </a:t>
            </a:r>
            <a:br>
              <a:rPr lang="ru-RU" sz="2400" dirty="0" smtClean="0">
                <a:solidFill>
                  <a:srgbClr val="FF0000"/>
                </a:solidFill>
                <a:latin typeface="+mn-lt"/>
              </a:rPr>
            </a:br>
            <a:r>
              <a:rPr lang="ru-RU" sz="2400" dirty="0" smtClean="0">
                <a:solidFill>
                  <a:srgbClr val="FFFF00"/>
                </a:solidFill>
                <a:latin typeface="+mn-lt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Неповторимая природа Байкала изучена не в полном объеме. Из-за недостаточности информации нельзя точно сказать, что именно может нанести местной экосистеме непоправимый ущерб.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	Выделено три основных источника, которые влияют на состояние природы уникального водоема: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- воды, приносимые в озеро рекой река Селенгой;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- гидросооружения на реке Ангара;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- Байкальский целлюлозно-бумажный комбинат.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Не менее актуальными признаются и прочие экологические беды Байкала. Среди которых, наиболее ужасающими являются: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        - браконьерство;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        - незаконное лесопользование;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        - сброс нечистот предприятиями, поселениями и               водным транспортом;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       - бытовые отходы;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       - неконтролируемый туризм.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179512" y="1525403"/>
            <a:ext cx="8856984" cy="32932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/>
                </a:solidFill>
                <a:ea typeface="Times New Roman" pitchFamily="18" charset="0"/>
                <a:cs typeface="Arial" pitchFamily="34" charset="0"/>
              </a:rPr>
              <a:t>Проект: Байкал- Жемчужина Сибири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/>
                </a:solidFill>
                <a:ea typeface="Times New Roman" pitchFamily="18" charset="0"/>
                <a:cs typeface="Arial" pitchFamily="34" charset="0"/>
              </a:rPr>
              <a:t> Вид проекта: Познавательный, творческо-исследовательский.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/>
                </a:solidFill>
                <a:ea typeface="Times New Roman" pitchFamily="18" charset="0"/>
                <a:cs typeface="Arial" pitchFamily="34" charset="0"/>
              </a:rPr>
              <a:t> Участники проекта: дети группы, родители, педагоги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/>
                </a:solidFill>
                <a:ea typeface="Times New Roman" pitchFamily="18" charset="0"/>
                <a:cs typeface="Arial" pitchFamily="34" charset="0"/>
              </a:rPr>
              <a:t>Сроки реализации проекта: краткосрочный, 2 недели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/>
                </a:solidFill>
                <a:ea typeface="Times New Roman" pitchFamily="18" charset="0"/>
                <a:cs typeface="Arial" pitchFamily="34" charset="0"/>
              </a:rPr>
              <a:t>Актуальность: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/>
                </a:solidFill>
                <a:ea typeface="Times New Roman" pitchFamily="18" charset="0"/>
                <a:cs typeface="Arial" pitchFamily="34" charset="0"/>
              </a:rPr>
              <a:t>Любой регион, любая местность неповторима в своей природе.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/>
                </a:solidFill>
                <a:ea typeface="Times New Roman" pitchFamily="18" charset="0"/>
                <a:cs typeface="Arial" pitchFamily="34" charset="0"/>
              </a:rPr>
              <a:t>Мы живем в уникальном месте, на территории нашей Иркутской области расположен «Священный Байкал», крупнейшее хранилище и фабрика высококачественной и чистой воды. В наше время остро стоит проблема с загрязнением водоемов исчезновением чистой воды и обитающей в ней рыб, проблемы экологического воспитания вышли на первый план, и им уделяют все больше внимания. Задача человечества сохранить чистоту воды, сберечь окружающую природу Байкала, разумно пользоваться ее недрами. С малых лет надо научить ребенка познавать природу родного края, любить и оберегать ее.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251520" y="1854112"/>
            <a:ext cx="8712968" cy="307776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a typeface="Times New Roman" pitchFamily="18" charset="0"/>
                <a:cs typeface="Calibri" pitchFamily="34" charset="0"/>
              </a:rPr>
              <a:t>Цель:</a:t>
            </a: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  знакомство детей с достопримечательностью нашего региона – озером Байкалом, а так же с его растительным и животным миром.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Times New Roman" pitchFamily="18" charset="0"/>
              <a:cs typeface="Arial" pitchFamily="34" charset="0"/>
            </a:endParaRPr>
          </a:p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a typeface="Times New Roman" pitchFamily="18" charset="0"/>
                <a:cs typeface="Calibri" pitchFamily="34" charset="0"/>
              </a:rPr>
              <a:t>Задачи: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cs typeface="Arial" pitchFamily="34" charset="0"/>
            </a:endParaRPr>
          </a:p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Развивать познавательно-исследовательский интерес;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 pitchFamily="34" charset="0"/>
              <a:cs typeface="Calibri" pitchFamily="34" charset="0"/>
            </a:endParaRPr>
          </a:p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Закреплять умение, интерес получать информацию о новом объекте исследования; </a:t>
            </a:r>
          </a:p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Воспитывать любознательность, сочувствие, любовь к животным;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 pitchFamily="34" charset="0"/>
              <a:cs typeface="Calibri" pitchFamily="34" charset="0"/>
            </a:endParaRPr>
          </a:p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Развивать умение презентовать свои проекты.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Arial" pitchFamily="34" charset="0"/>
            </a:endParaRPr>
          </a:p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a typeface="Times New Roman" pitchFamily="18" charset="0"/>
                <a:cs typeface="Calibri" pitchFamily="34" charset="0"/>
              </a:rPr>
              <a:t>Ожидаемые результаты по проекту</a:t>
            </a: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: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Arial" pitchFamily="34" charset="0"/>
            </a:endParaRPr>
          </a:p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Проявление познавательного интереса к озеру Байкал.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 pitchFamily="34" charset="0"/>
              <a:cs typeface="Calibri" pitchFamily="34" charset="0"/>
            </a:endParaRPr>
          </a:p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Формирование позитивного отношения к достопримечательностям родного края.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 pitchFamily="34" charset="0"/>
              <a:cs typeface="Calibri" pitchFamily="34" charset="0"/>
            </a:endParaRPr>
          </a:p>
          <a:p>
            <a:pPr marL="990600" marR="0" lvl="0" indent="-549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Развитие умения думать, анализировать, делать выводы.</a:t>
            </a:r>
            <a:endParaRPr kumimoji="0" lang="ru-RU" sz="16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467544" y="404700"/>
            <a:ext cx="763284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Calibri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Этапы реализации проекта: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I. Подготовительный этап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Arial" pitchFamily="34" charset="0"/>
            </a:endParaRPr>
          </a:p>
          <a:p>
            <a:pPr marL="536575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Проведение утреннего, вечернего круга 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Calibri" pitchFamily="34" charset="0"/>
              <a:cs typeface="Calibri" pitchFamily="34" charset="0"/>
            </a:endParaRPr>
          </a:p>
          <a:p>
            <a:pPr marL="536575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Создание проблемной ситуации о бережном отношении к воде. Выбор предложений детей по поиску информации.</a:t>
            </a:r>
          </a:p>
          <a:p>
            <a:pPr marL="536575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Формулирование исследовательских задач каждым ребёнком. 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Calibri" pitchFamily="34" charset="0"/>
              <a:cs typeface="Calibri" pitchFamily="34" charset="0"/>
            </a:endParaRPr>
          </a:p>
          <a:p>
            <a:pPr marL="536575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Подбор дидактических игр 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Calibri" pitchFamily="34" charset="0"/>
              <a:cs typeface="Calibri" pitchFamily="34" charset="0"/>
            </a:endParaRPr>
          </a:p>
          <a:p>
            <a:pPr marL="536575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Подбор художественной литературы 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Calibri" pitchFamily="34" charset="0"/>
              <a:cs typeface="Calibri" pitchFamily="34" charset="0"/>
            </a:endParaRPr>
          </a:p>
          <a:p>
            <a:pPr marL="536575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 Подбор видео о Байкале и его обитателях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Calibri" pitchFamily="34" charset="0"/>
              <a:cs typeface="Calibri" pitchFamily="34" charset="0"/>
            </a:endParaRPr>
          </a:p>
          <a:p>
            <a:pPr marL="536575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Создание   презентаций для детей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Arial" pitchFamily="34" charset="0"/>
            </a:endParaRPr>
          </a:p>
          <a:p>
            <a:pPr marL="536575" marR="0" lvl="0" indent="-2682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Работа с родителями: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Arial" pitchFamily="34" charset="0"/>
            </a:endParaRPr>
          </a:p>
          <a:p>
            <a:pPr marL="536575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1.Создание родителями буклета о Байкале.</a:t>
            </a:r>
          </a:p>
          <a:p>
            <a:pPr marL="536575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Calibri" pitchFamily="34" charset="0"/>
              </a:rPr>
              <a:t>2.Оформление мини-книжек , мини-альбома «Мы на Байкале».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755576" y="260648"/>
            <a:ext cx="777686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II. Основной этап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1. Беседы, рассматривание альбомов: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Arial" pitchFamily="34" charset="0"/>
            </a:endParaRPr>
          </a:p>
          <a:p>
            <a:pPr marL="3619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Байкал – жемчужина Сибири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Calibri" pitchFamily="34" charset="0"/>
              <a:cs typeface="Calibri" pitchFamily="34" charset="0"/>
            </a:endParaRPr>
          </a:p>
          <a:p>
            <a:pPr marL="3619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Красная книга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Calibri" pitchFamily="34" charset="0"/>
              <a:cs typeface="Calibri" pitchFamily="34" charset="0"/>
            </a:endParaRPr>
          </a:p>
          <a:p>
            <a:pPr marL="3619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Растительный и животный мир Байкала</a:t>
            </a:r>
            <a:endParaRPr kumimoji="0" lang="ru-RU" sz="24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Calibri" pitchFamily="34" charset="0"/>
              <a:cs typeface="Calibri" pitchFamily="34" charset="0"/>
            </a:endParaRPr>
          </a:p>
          <a:p>
            <a:pPr marL="3619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Подводный мир Байкала.</a:t>
            </a:r>
          </a:p>
          <a:p>
            <a:pPr marL="361950" marR="0" lvl="0" indent="-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1950" algn="l"/>
              </a:tabLs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Calibri" pitchFamily="34" charset="0"/>
                <a:cs typeface="Calibri" pitchFamily="34" charset="0"/>
              </a:rPr>
              <a:t>2.  Просмотр фильмов.</a:t>
            </a:r>
          </a:p>
          <a:p>
            <a:pPr marL="361950" marR="0" lvl="0" indent="-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1950" algn="l"/>
              </a:tabLs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Calibri" pitchFamily="34" charset="0"/>
                <a:cs typeface="Calibri" pitchFamily="34" charset="0"/>
              </a:rPr>
              <a:t>3.Чтение художественной литературы, журнала «Сибирячёк».</a:t>
            </a:r>
          </a:p>
          <a:p>
            <a:pPr marL="876300" marR="0" lvl="0" indent="-876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Calibri" pitchFamily="34" charset="0"/>
                <a:cs typeface="Calibri" pitchFamily="34" charset="0"/>
              </a:rPr>
              <a:t>4. Дидактические игры.</a:t>
            </a:r>
          </a:p>
          <a:p>
            <a:pPr marL="876300" marR="0" lvl="0" indent="-876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Calibri" pitchFamily="34" charset="0"/>
                <a:cs typeface="Calibri" pitchFamily="34" charset="0"/>
              </a:rPr>
              <a:t>5. Логические задачи-лабиринты.</a:t>
            </a:r>
          </a:p>
          <a:p>
            <a:pPr marL="361950" marR="0" lvl="0" indent="-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Calibri" pitchFamily="34" charset="0"/>
                <a:cs typeface="Calibri" pitchFamily="34" charset="0"/>
              </a:rPr>
              <a:t>6. Ситуативные разговоры и проблемные ситуации.</a:t>
            </a:r>
          </a:p>
          <a:p>
            <a:pPr marL="361950" marR="0" lvl="0" indent="-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Calibri" pitchFamily="34" charset="0"/>
                <a:cs typeface="Calibri" pitchFamily="34" charset="0"/>
              </a:rPr>
              <a:t>7. Продуктивная деятельность. </a:t>
            </a:r>
          </a:p>
          <a:p>
            <a:pPr marL="361950" marR="0" lvl="0" indent="-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Calibri" pitchFamily="34" charset="0"/>
                <a:cs typeface="Calibri" pitchFamily="34" charset="0"/>
              </a:rPr>
              <a:t>8. Создание экологических знаков поведения.</a:t>
            </a:r>
          </a:p>
          <a:p>
            <a:pPr marL="361950" marR="0" lvl="0" indent="-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Calibri" pitchFamily="34" charset="0"/>
                <a:cs typeface="Calibri" pitchFamily="34" charset="0"/>
              </a:rPr>
              <a:t>9. Проведение опытов.</a:t>
            </a:r>
          </a:p>
          <a:p>
            <a:pPr marL="361950" marR="0" lvl="0" indent="-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Calibri" pitchFamily="34" charset="0"/>
                <a:cs typeface="Calibri" pitchFamily="34" charset="0"/>
              </a:rPr>
              <a:t>10. Создание продукта детьми (совместно с родителями)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2736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I</a:t>
            </a:r>
            <a:r>
              <a:rPr lang="en-US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II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. Заключительный этап</a:t>
            </a: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Arial" pitchFamily="34" charset="0"/>
            </a:endParaRPr>
          </a:p>
          <a:p>
            <a:pPr marL="536575" lvl="0" indent="-268288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 Презентация проектов детей. </a:t>
            </a: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Calibri" pitchFamily="34" charset="0"/>
              <a:cs typeface="Calibri" pitchFamily="34" charset="0"/>
            </a:endParaRPr>
          </a:p>
          <a:p>
            <a:pPr marL="536575" lvl="0" indent="-268288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 Ты – экскурсовод. </a:t>
            </a:r>
          </a:p>
          <a:p>
            <a:pPr marL="536575" lvl="0" indent="-268288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Выпуск стенгазеты. </a:t>
            </a:r>
          </a:p>
          <a:p>
            <a:pPr marL="536575" lvl="0" indent="-268288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ea typeface="Times New Roman" pitchFamily="18" charset="0"/>
                <a:cs typeface="Calibri" pitchFamily="34" charset="0"/>
              </a:rPr>
              <a:t>Создание мини-музея.</a:t>
            </a:r>
          </a:p>
          <a:p>
            <a:pPr marL="536575" lvl="0" indent="-268288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Times New Roman" pitchFamily="18" charset="0"/>
              <a:cs typeface="Calibri" pitchFamily="34" charset="0"/>
            </a:endParaRPr>
          </a:p>
          <a:p>
            <a:pPr marL="536575" lvl="0" indent="-268288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Times New Roman" pitchFamily="18" charset="0"/>
              <a:cs typeface="Calibri" pitchFamily="34" charset="0"/>
            </a:endParaRPr>
          </a:p>
          <a:p>
            <a:pPr marL="536575" lvl="0" indent="-268288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Times New Roman" pitchFamily="18" charset="0"/>
              <a:cs typeface="Calibri" pitchFamily="34" charset="0"/>
            </a:endParaRPr>
          </a:p>
          <a:p>
            <a:pPr marL="536575" lvl="0" indent="-268288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Интеграция образовательных областей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44824"/>
            <a:ext cx="2808312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Социально – коммуникативная</a:t>
            </a:r>
          </a:p>
          <a:p>
            <a:pPr lvl="0"/>
            <a:r>
              <a:rPr lang="ru-RU" dirty="0" smtClean="0"/>
              <a:t> </a:t>
            </a:r>
            <a:r>
              <a:rPr lang="ru-RU" sz="1600" dirty="0" smtClean="0"/>
              <a:t>Просмотр документальных фильмов о Байкале и его обитателях</a:t>
            </a:r>
          </a:p>
          <a:p>
            <a:pPr lvl="0"/>
            <a:r>
              <a:rPr lang="ru-RU" sz="1600" dirty="0" smtClean="0"/>
              <a:t>Презентации </a:t>
            </a:r>
          </a:p>
          <a:p>
            <a:pPr lvl="0"/>
            <a:r>
              <a:rPr lang="ru-RU" sz="1600" dirty="0" smtClean="0"/>
              <a:t>Игровая деятельность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4221088"/>
            <a:ext cx="2808312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Речевое развитие</a:t>
            </a:r>
          </a:p>
          <a:p>
            <a:pPr lvl="0"/>
            <a:r>
              <a:rPr lang="ru-RU" sz="1600" dirty="0" smtClean="0"/>
              <a:t>Чтение художественной литературы</a:t>
            </a:r>
            <a:endParaRPr lang="ru-RU" dirty="0" smtClean="0"/>
          </a:p>
          <a:p>
            <a:pPr lvl="0"/>
            <a:r>
              <a:rPr lang="ru-RU" sz="1600" dirty="0" smtClean="0"/>
              <a:t>Загадывание загадок о животных</a:t>
            </a:r>
          </a:p>
          <a:p>
            <a:pPr lvl="0"/>
            <a:r>
              <a:rPr lang="ru-RU" sz="1600" dirty="0" smtClean="0"/>
              <a:t>Составление рассказов из личного опыта </a:t>
            </a:r>
          </a:p>
          <a:p>
            <a:pPr lvl="0"/>
            <a:r>
              <a:rPr lang="ru-RU" sz="1600" dirty="0" smtClean="0"/>
              <a:t>Расскажи гостям о Байкале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1700808"/>
            <a:ext cx="2808312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Познавательное развитие</a:t>
            </a:r>
          </a:p>
          <a:p>
            <a:r>
              <a:rPr lang="ru-RU" sz="1600" dirty="0" smtClean="0"/>
              <a:t>Логические задачи – лабиринты</a:t>
            </a:r>
          </a:p>
          <a:p>
            <a:r>
              <a:rPr lang="ru-RU" sz="1600" dirty="0" smtClean="0"/>
              <a:t>Дидактические игры</a:t>
            </a:r>
          </a:p>
          <a:p>
            <a:r>
              <a:rPr lang="ru-RU" sz="1600" dirty="0" smtClean="0"/>
              <a:t>Ситуативные разговоры и проблемные ситуации</a:t>
            </a:r>
          </a:p>
          <a:p>
            <a:r>
              <a:rPr lang="ru-RU" sz="1600" dirty="0" smtClean="0"/>
              <a:t>Экспериментирование с камнями и водой</a:t>
            </a:r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4149080"/>
            <a:ext cx="2808312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Художественно-эстетическое развитие</a:t>
            </a:r>
          </a:p>
          <a:p>
            <a:r>
              <a:rPr lang="ru-RU" dirty="0" smtClean="0"/>
              <a:t>Создание мини-книжек</a:t>
            </a:r>
          </a:p>
          <a:p>
            <a:r>
              <a:rPr lang="ru-RU" sz="1600" dirty="0" smtClean="0"/>
              <a:t>Лепка</a:t>
            </a:r>
          </a:p>
          <a:p>
            <a:r>
              <a:rPr lang="ru-RU" sz="1600" dirty="0" smtClean="0"/>
              <a:t>Рисование</a:t>
            </a:r>
          </a:p>
          <a:p>
            <a:r>
              <a:rPr lang="ru-RU" sz="1600" dirty="0" smtClean="0"/>
              <a:t>Аппликация</a:t>
            </a:r>
          </a:p>
          <a:p>
            <a:r>
              <a:rPr lang="ru-RU" sz="1600" dirty="0" smtClean="0"/>
              <a:t>Конструирование (макеты)</a:t>
            </a:r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>
            <a:off x="4572000" y="1417638"/>
            <a:ext cx="936104" cy="78722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3347864" y="1412776"/>
            <a:ext cx="864096" cy="86409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491880" y="1412776"/>
            <a:ext cx="864096" cy="273630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427984" y="1412776"/>
            <a:ext cx="936104" cy="266429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b08a012e791df99355e17cd798dd0d1-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564904"/>
            <a:ext cx="5472608" cy="4104456"/>
          </a:xfrm>
          <a:prstGeom prst="rect">
            <a:avLst/>
          </a:prstGeom>
        </p:spPr>
      </p:pic>
      <p:pic>
        <p:nvPicPr>
          <p:cNvPr id="2" name="Picture 2" descr="C:\Users\МБДОУ-95\Desktop\комп\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40626">
            <a:off x="526272" y="790924"/>
            <a:ext cx="3456384" cy="2655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БДОУ-95\Desktop\комп\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1"/>
            <a:ext cx="1872208" cy="1605377"/>
          </a:xfrm>
          <a:prstGeom prst="rect">
            <a:avLst/>
          </a:prstGeom>
          <a:noFill/>
        </p:spPr>
      </p:pic>
      <p:pic>
        <p:nvPicPr>
          <p:cNvPr id="3" name="Picture 2" descr="C:\Users\МБДОУ-95\Desktop\комп\7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2880320" cy="1873164"/>
          </a:xfrm>
          <a:prstGeom prst="rect">
            <a:avLst/>
          </a:prstGeom>
          <a:noFill/>
        </p:spPr>
      </p:pic>
      <p:pic>
        <p:nvPicPr>
          <p:cNvPr id="4" name="Picture 3" descr="C:\Users\МБДОУ-95\Desktop\комп\62.jpg"/>
          <p:cNvPicPr>
            <a:picLocks noChangeAspect="1" noChangeArrowheads="1"/>
          </p:cNvPicPr>
          <p:nvPr/>
        </p:nvPicPr>
        <p:blipFill>
          <a:blip r:embed="rId5" cstate="print"/>
          <a:srcRect l="3279" t="10417" r="18033" b="8333"/>
          <a:stretch>
            <a:fillRect/>
          </a:stretch>
        </p:blipFill>
        <p:spPr bwMode="auto">
          <a:xfrm rot="816413">
            <a:off x="2154830" y="612168"/>
            <a:ext cx="1850427" cy="1503472"/>
          </a:xfrm>
          <a:prstGeom prst="rect">
            <a:avLst/>
          </a:prstGeom>
          <a:noFill/>
        </p:spPr>
      </p:pic>
      <p:pic>
        <p:nvPicPr>
          <p:cNvPr id="4099" name="Picture 3" descr="C:\Users\МБДОУ-95\Desktop\комп\изображение_viber_2021-05-12_21-02-5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99999">
            <a:off x="141241" y="4310441"/>
            <a:ext cx="2016224" cy="1803127"/>
          </a:xfrm>
          <a:prstGeom prst="rect">
            <a:avLst/>
          </a:prstGeom>
          <a:noFill/>
        </p:spPr>
      </p:pic>
      <p:pic>
        <p:nvPicPr>
          <p:cNvPr id="8" name="Рисунок 7" descr="IMG-5d1882faa71ffe11b685cf709b38665d-V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7"/>
          <a:stretch>
            <a:fillRect/>
          </a:stretch>
        </p:blipFill>
        <p:spPr>
          <a:xfrm>
            <a:off x="3347864" y="1772816"/>
            <a:ext cx="5580112" cy="41764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59632" y="5934670"/>
            <a:ext cx="6719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Работа с родителями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1004</TotalTime>
  <Words>106</Words>
  <Application>Microsoft Office PowerPoint</Application>
  <PresentationFormat>Экран (4:3)</PresentationFormat>
  <Paragraphs>83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Интеграция образовательных областей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Экологические проблемы озера Байкал   Неповторимая природа Байкала изучена не в полном объеме. Из-за недостаточности информации нельзя точно сказать, что именно может нанести местной экосистеме непоправимый ущерб.  Выделено три основных источника, которые влияют на состояние природы уникального водоема:  - воды, приносимые в озеро рекой река Селенгой;  - гидросооружения на реке Ангара;  - Байкальский целлюлозно-бумажный комбинат. Не менее актуальными признаются и прочие экологические беды Байкала. Среди которых, наиболее ужасающими являются:          - браконьерство;          - незаконное лесопользование;          - сброс нечистот предприятиями, поселениями и               водным транспортом;         - бытовые отходы;         - неконтролируемый туризм.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природе тайги, о жемчужине Иркутской области об озере Байкал».    Воспитатель подготовительной группы №3:                                                                                                       Буйлова Г.И. </dc:title>
  <dc:creator>Евгений</dc:creator>
  <cp:lastModifiedBy>Учетная запись Майкрософт</cp:lastModifiedBy>
  <cp:revision>119</cp:revision>
  <dcterms:created xsi:type="dcterms:W3CDTF">2015-04-20T04:42:27Z</dcterms:created>
  <dcterms:modified xsi:type="dcterms:W3CDTF">2022-10-31T14:50:59Z</dcterms:modified>
</cp:coreProperties>
</file>