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7"/>
  </p:notesMasterIdLst>
  <p:sldIdLst>
    <p:sldId id="256" r:id="rId2"/>
    <p:sldId id="259" r:id="rId3"/>
    <p:sldId id="260" r:id="rId4"/>
    <p:sldId id="261" r:id="rId5"/>
    <p:sldId id="262" r:id="rId6"/>
    <p:sldId id="263" r:id="rId7"/>
    <p:sldId id="267" r:id="rId8"/>
    <p:sldId id="268" r:id="rId9"/>
    <p:sldId id="269" r:id="rId10"/>
    <p:sldId id="264" r:id="rId11"/>
    <p:sldId id="30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9" r:id="rId29"/>
    <p:sldId id="290" r:id="rId30"/>
    <p:sldId id="310" r:id="rId31"/>
    <p:sldId id="292" r:id="rId32"/>
    <p:sldId id="286" r:id="rId33"/>
    <p:sldId id="287" r:id="rId34"/>
    <p:sldId id="288" r:id="rId35"/>
    <p:sldId id="293" r:id="rId36"/>
    <p:sldId id="294" r:id="rId37"/>
    <p:sldId id="295" r:id="rId38"/>
    <p:sldId id="296" r:id="rId39"/>
    <p:sldId id="297" r:id="rId40"/>
    <p:sldId id="298" r:id="rId41"/>
    <p:sldId id="299" r:id="rId42"/>
    <p:sldId id="300" r:id="rId43"/>
    <p:sldId id="301" r:id="rId44"/>
    <p:sldId id="302" r:id="rId45"/>
    <p:sldId id="303" r:id="rId46"/>
    <p:sldId id="304" r:id="rId47"/>
    <p:sldId id="305" r:id="rId48"/>
    <p:sldId id="306" r:id="rId49"/>
    <p:sldId id="307" r:id="rId50"/>
    <p:sldId id="308" r:id="rId51"/>
    <p:sldId id="314" r:id="rId52"/>
    <p:sldId id="313" r:id="rId53"/>
    <p:sldId id="315" r:id="rId54"/>
    <p:sldId id="349" r:id="rId55"/>
    <p:sldId id="317" r:id="rId56"/>
    <p:sldId id="318" r:id="rId57"/>
    <p:sldId id="320" r:id="rId58"/>
    <p:sldId id="321" r:id="rId59"/>
    <p:sldId id="322" r:id="rId60"/>
    <p:sldId id="323" r:id="rId61"/>
    <p:sldId id="324" r:id="rId62"/>
    <p:sldId id="325" r:id="rId63"/>
    <p:sldId id="326" r:id="rId64"/>
    <p:sldId id="327" r:id="rId65"/>
    <p:sldId id="328" r:id="rId66"/>
    <p:sldId id="329" r:id="rId67"/>
    <p:sldId id="330" r:id="rId68"/>
    <p:sldId id="331" r:id="rId69"/>
    <p:sldId id="332" r:id="rId70"/>
    <p:sldId id="333" r:id="rId71"/>
    <p:sldId id="334" r:id="rId72"/>
    <p:sldId id="335" r:id="rId73"/>
    <p:sldId id="336" r:id="rId74"/>
    <p:sldId id="337" r:id="rId75"/>
    <p:sldId id="338" r:id="rId76"/>
    <p:sldId id="339" r:id="rId77"/>
    <p:sldId id="340" r:id="rId78"/>
    <p:sldId id="341" r:id="rId79"/>
    <p:sldId id="342" r:id="rId80"/>
    <p:sldId id="343" r:id="rId81"/>
    <p:sldId id="344" r:id="rId82"/>
    <p:sldId id="345" r:id="rId83"/>
    <p:sldId id="346" r:id="rId84"/>
    <p:sldId id="347" r:id="rId85"/>
    <p:sldId id="348" r:id="rId8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63" autoAdjust="0"/>
    <p:restoredTop sz="94660"/>
  </p:normalViewPr>
  <p:slideViewPr>
    <p:cSldViewPr>
      <p:cViewPr varScale="1">
        <p:scale>
          <a:sx n="64" d="100"/>
          <a:sy n="64" d="100"/>
        </p:scale>
        <p:origin x="-1458" y="-102"/>
      </p:cViewPr>
      <p:guideLst>
        <p:guide orient="horz" pos="2160"/>
        <p:guide pos="2880"/>
      </p:guideLst>
    </p:cSldViewPr>
  </p:slideViewPr>
  <p:notesTextViewPr>
    <p:cViewPr>
      <p:scale>
        <a:sx n="20" d="100"/>
        <a:sy n="2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presProps" Target="presProps.xml"/><Relationship Id="rId9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FE9282-A73D-483B-B572-CDA5BE0D9E48}" type="datetimeFigureOut">
              <a:rPr lang="ru-RU" smtClean="0"/>
              <a:pPr/>
              <a:t>31.10.2022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807864-68F9-4BB6-A6A9-BA8BBD4C09A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07864-68F9-4BB6-A6A9-BA8BBD4C09A3}" type="slidenum">
              <a:rPr lang="ru-RU" smtClean="0"/>
              <a:pPr/>
              <a:t>49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07864-68F9-4BB6-A6A9-BA8BBD4C09A3}" type="slidenum">
              <a:rPr lang="ru-RU" smtClean="0"/>
              <a:pPr/>
              <a:t>52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9C853-A144-4B86-96DB-4E22322C6FD6}" type="datetimeFigureOut">
              <a:rPr lang="ru-RU" smtClean="0"/>
              <a:pPr/>
              <a:t>31.10.2022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D2387-D663-46F0-966F-911BCA45A78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9C853-A144-4B86-96DB-4E22322C6FD6}" type="datetimeFigureOut">
              <a:rPr lang="ru-RU" smtClean="0"/>
              <a:pPr/>
              <a:t>31.10.2022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D2387-D663-46F0-966F-911BCA45A78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9C853-A144-4B86-96DB-4E22322C6FD6}" type="datetimeFigureOut">
              <a:rPr lang="ru-RU" smtClean="0"/>
              <a:pPr/>
              <a:t>31.10.2022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D2387-D663-46F0-966F-911BCA45A78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9C853-A144-4B86-96DB-4E22322C6FD6}" type="datetimeFigureOut">
              <a:rPr lang="ru-RU" smtClean="0"/>
              <a:pPr/>
              <a:t>31.10.2022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D2387-D663-46F0-966F-911BCA45A78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9C853-A144-4B86-96DB-4E22322C6FD6}" type="datetimeFigureOut">
              <a:rPr lang="ru-RU" smtClean="0"/>
              <a:pPr/>
              <a:t>31.10.2022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D2387-D663-46F0-966F-911BCA45A78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9C853-A144-4B86-96DB-4E22322C6FD6}" type="datetimeFigureOut">
              <a:rPr lang="ru-RU" smtClean="0"/>
              <a:pPr/>
              <a:t>31.10.2022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D2387-D663-46F0-966F-911BCA45A78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9C853-A144-4B86-96DB-4E22322C6FD6}" type="datetimeFigureOut">
              <a:rPr lang="ru-RU" smtClean="0"/>
              <a:pPr/>
              <a:t>31.10.2022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D2387-D663-46F0-966F-911BCA45A78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9C853-A144-4B86-96DB-4E22322C6FD6}" type="datetimeFigureOut">
              <a:rPr lang="ru-RU" smtClean="0"/>
              <a:pPr/>
              <a:t>31.10.2022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D2387-D663-46F0-966F-911BCA45A78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9C853-A144-4B86-96DB-4E22322C6FD6}" type="datetimeFigureOut">
              <a:rPr lang="ru-RU" smtClean="0"/>
              <a:pPr/>
              <a:t>31.10.2022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D2387-D663-46F0-966F-911BCA45A78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9C853-A144-4B86-96DB-4E22322C6FD6}" type="datetimeFigureOut">
              <a:rPr lang="ru-RU" smtClean="0"/>
              <a:pPr/>
              <a:t>31.10.2022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D2387-D663-46F0-966F-911BCA45A78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BAD9C853-A144-4B86-96DB-4E22322C6FD6}" type="datetimeFigureOut">
              <a:rPr lang="ru-RU" smtClean="0"/>
              <a:pPr/>
              <a:t>31.10.2022</a:t>
            </a:fld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DB6D2387-D663-46F0-966F-911BCA45A78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AD9C853-A144-4B86-96DB-4E22322C6FD6}" type="datetimeFigureOut">
              <a:rPr lang="ru-RU" smtClean="0"/>
              <a:pPr/>
              <a:t>31.10.2022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DB6D2387-D663-46F0-966F-911BCA45A78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18" Type="http://schemas.openxmlformats.org/officeDocument/2006/relationships/slide" Target="slide19.xml"/><Relationship Id="rId26" Type="http://schemas.openxmlformats.org/officeDocument/2006/relationships/slide" Target="slide28.xml"/><Relationship Id="rId39" Type="http://schemas.openxmlformats.org/officeDocument/2006/relationships/slide" Target="slide41.xml"/><Relationship Id="rId3" Type="http://schemas.openxmlformats.org/officeDocument/2006/relationships/slide" Target="slide4.xml"/><Relationship Id="rId21" Type="http://schemas.openxmlformats.org/officeDocument/2006/relationships/slide" Target="slide23.xml"/><Relationship Id="rId34" Type="http://schemas.openxmlformats.org/officeDocument/2006/relationships/slide" Target="slide36.xml"/><Relationship Id="rId42" Type="http://schemas.openxmlformats.org/officeDocument/2006/relationships/slide" Target="slide44.xml"/><Relationship Id="rId47" Type="http://schemas.openxmlformats.org/officeDocument/2006/relationships/slide" Target="slide49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17" Type="http://schemas.openxmlformats.org/officeDocument/2006/relationships/slide" Target="slide18.xml"/><Relationship Id="rId25" Type="http://schemas.openxmlformats.org/officeDocument/2006/relationships/slide" Target="slide27.xml"/><Relationship Id="rId33" Type="http://schemas.openxmlformats.org/officeDocument/2006/relationships/slide" Target="slide35.xml"/><Relationship Id="rId38" Type="http://schemas.openxmlformats.org/officeDocument/2006/relationships/slide" Target="slide40.xml"/><Relationship Id="rId46" Type="http://schemas.openxmlformats.org/officeDocument/2006/relationships/slide" Target="slide48.xml"/><Relationship Id="rId2" Type="http://schemas.openxmlformats.org/officeDocument/2006/relationships/slide" Target="slide3.xml"/><Relationship Id="rId16" Type="http://schemas.openxmlformats.org/officeDocument/2006/relationships/slide" Target="slide17.xml"/><Relationship Id="rId20" Type="http://schemas.openxmlformats.org/officeDocument/2006/relationships/slide" Target="slide22.xml"/><Relationship Id="rId29" Type="http://schemas.openxmlformats.org/officeDocument/2006/relationships/slide" Target="slide31.xml"/><Relationship Id="rId41" Type="http://schemas.openxmlformats.org/officeDocument/2006/relationships/slide" Target="slide4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24" Type="http://schemas.openxmlformats.org/officeDocument/2006/relationships/slide" Target="slide26.xml"/><Relationship Id="rId32" Type="http://schemas.openxmlformats.org/officeDocument/2006/relationships/slide" Target="slide34.xml"/><Relationship Id="rId37" Type="http://schemas.openxmlformats.org/officeDocument/2006/relationships/hyperlink" Target="&#1059;&#1095;&#1077;&#1085;&#1080;&#1094;&#1099;%206%20&#171;&#1041;&#187;%20&#1082;&#1083;&#1072;&#1089;&#1089;&#1072;.pptx" TargetMode="External"/><Relationship Id="rId40" Type="http://schemas.openxmlformats.org/officeDocument/2006/relationships/slide" Target="slide42.xml"/><Relationship Id="rId45" Type="http://schemas.openxmlformats.org/officeDocument/2006/relationships/slide" Target="slide47.xml"/><Relationship Id="rId5" Type="http://schemas.openxmlformats.org/officeDocument/2006/relationships/slide" Target="slide6.xml"/><Relationship Id="rId15" Type="http://schemas.openxmlformats.org/officeDocument/2006/relationships/slide" Target="slide16.xml"/><Relationship Id="rId23" Type="http://schemas.openxmlformats.org/officeDocument/2006/relationships/slide" Target="slide25.xml"/><Relationship Id="rId28" Type="http://schemas.openxmlformats.org/officeDocument/2006/relationships/slide" Target="slide30.xml"/><Relationship Id="rId36" Type="http://schemas.openxmlformats.org/officeDocument/2006/relationships/slide" Target="slide38.xml"/><Relationship Id="rId10" Type="http://schemas.openxmlformats.org/officeDocument/2006/relationships/slide" Target="slide11.xml"/><Relationship Id="rId19" Type="http://schemas.openxmlformats.org/officeDocument/2006/relationships/slide" Target="slide21.xml"/><Relationship Id="rId31" Type="http://schemas.openxmlformats.org/officeDocument/2006/relationships/slide" Target="slide33.xml"/><Relationship Id="rId44" Type="http://schemas.openxmlformats.org/officeDocument/2006/relationships/slide" Target="slide46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5.xml"/><Relationship Id="rId22" Type="http://schemas.openxmlformats.org/officeDocument/2006/relationships/slide" Target="slide24.xml"/><Relationship Id="rId27" Type="http://schemas.openxmlformats.org/officeDocument/2006/relationships/slide" Target="slide29.xml"/><Relationship Id="rId30" Type="http://schemas.openxmlformats.org/officeDocument/2006/relationships/slide" Target="slide32.xml"/><Relationship Id="rId35" Type="http://schemas.openxmlformats.org/officeDocument/2006/relationships/slide" Target="slide37.xml"/><Relationship Id="rId43" Type="http://schemas.openxmlformats.org/officeDocument/2006/relationships/slide" Target="slide4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slide" Target="slide57.xml"/><Relationship Id="rId13" Type="http://schemas.openxmlformats.org/officeDocument/2006/relationships/slide" Target="slide62.xml"/><Relationship Id="rId18" Type="http://schemas.openxmlformats.org/officeDocument/2006/relationships/slide" Target="slide64.xml"/><Relationship Id="rId26" Type="http://schemas.openxmlformats.org/officeDocument/2006/relationships/slide" Target="slide73.xml"/><Relationship Id="rId3" Type="http://schemas.openxmlformats.org/officeDocument/2006/relationships/slide" Target="slide52.xml"/><Relationship Id="rId21" Type="http://schemas.openxmlformats.org/officeDocument/2006/relationships/slide" Target="slide68.xml"/><Relationship Id="rId34" Type="http://schemas.openxmlformats.org/officeDocument/2006/relationships/slide" Target="slide83.xml"/><Relationship Id="rId7" Type="http://schemas.openxmlformats.org/officeDocument/2006/relationships/slide" Target="slide56.xml"/><Relationship Id="rId12" Type="http://schemas.openxmlformats.org/officeDocument/2006/relationships/slide" Target="slide61.xml"/><Relationship Id="rId17" Type="http://schemas.openxmlformats.org/officeDocument/2006/relationships/slide" Target="slide80.xml"/><Relationship Id="rId25" Type="http://schemas.openxmlformats.org/officeDocument/2006/relationships/slide" Target="slide72.xml"/><Relationship Id="rId33" Type="http://schemas.openxmlformats.org/officeDocument/2006/relationships/slide" Target="slide84.xml"/><Relationship Id="rId2" Type="http://schemas.openxmlformats.org/officeDocument/2006/relationships/slide" Target="slide51.xml"/><Relationship Id="rId16" Type="http://schemas.openxmlformats.org/officeDocument/2006/relationships/slide" Target="slide79.xml"/><Relationship Id="rId20" Type="http://schemas.openxmlformats.org/officeDocument/2006/relationships/slide" Target="slide66.xml"/><Relationship Id="rId29" Type="http://schemas.openxmlformats.org/officeDocument/2006/relationships/slide" Target="slide7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55.xml"/><Relationship Id="rId11" Type="http://schemas.openxmlformats.org/officeDocument/2006/relationships/slide" Target="slide60.xml"/><Relationship Id="rId24" Type="http://schemas.openxmlformats.org/officeDocument/2006/relationships/slide" Target="slide71.xml"/><Relationship Id="rId32" Type="http://schemas.openxmlformats.org/officeDocument/2006/relationships/slide" Target="slide82.xml"/><Relationship Id="rId5" Type="http://schemas.openxmlformats.org/officeDocument/2006/relationships/slide" Target="slide54.xml"/><Relationship Id="rId15" Type="http://schemas.openxmlformats.org/officeDocument/2006/relationships/slide" Target="slide78.xml"/><Relationship Id="rId23" Type="http://schemas.openxmlformats.org/officeDocument/2006/relationships/slide" Target="slide70.xml"/><Relationship Id="rId28" Type="http://schemas.openxmlformats.org/officeDocument/2006/relationships/slide" Target="slide75.xml"/><Relationship Id="rId36" Type="http://schemas.openxmlformats.org/officeDocument/2006/relationships/image" Target="../media/image49.jpeg"/><Relationship Id="rId10" Type="http://schemas.openxmlformats.org/officeDocument/2006/relationships/slide" Target="slide59.xml"/><Relationship Id="rId19" Type="http://schemas.openxmlformats.org/officeDocument/2006/relationships/slide" Target="slide65.xml"/><Relationship Id="rId31" Type="http://schemas.openxmlformats.org/officeDocument/2006/relationships/slide" Target="slide81.xml"/><Relationship Id="rId4" Type="http://schemas.openxmlformats.org/officeDocument/2006/relationships/slide" Target="slide53.xml"/><Relationship Id="rId9" Type="http://schemas.openxmlformats.org/officeDocument/2006/relationships/slide" Target="slide58.xml"/><Relationship Id="rId14" Type="http://schemas.openxmlformats.org/officeDocument/2006/relationships/slide" Target="slide63.xml"/><Relationship Id="rId22" Type="http://schemas.openxmlformats.org/officeDocument/2006/relationships/slide" Target="slide69.xml"/><Relationship Id="rId27" Type="http://schemas.openxmlformats.org/officeDocument/2006/relationships/slide" Target="slide74.xml"/><Relationship Id="rId30" Type="http://schemas.openxmlformats.org/officeDocument/2006/relationships/slide" Target="slide77.xml"/><Relationship Id="rId35" Type="http://schemas.openxmlformats.org/officeDocument/2006/relationships/slide" Target="slide85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slide" Target="slide50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50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gif"/><Relationship Id="rId2" Type="http://schemas.openxmlformats.org/officeDocument/2006/relationships/slide" Target="slide50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50.xml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slide" Target="slide50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slide" Target="slide50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" Target="slide50.xml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slide" Target="slide50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" Target="slide50.xml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slide" Target="slide50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slide" Target="slide50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slide" Target="slide50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slide" Target="slide50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slide" Target="slide50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slide" Target="slide50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slide" Target="slide50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slide" Target="slide50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slide" Target="slide50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slide" Target="slide50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slide" Target="slide50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slide" Target="slide50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slide" Target="slide50.xml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slide" Target="slide50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slide" Target="slide50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slide" Target="slide50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gif"/><Relationship Id="rId2" Type="http://schemas.openxmlformats.org/officeDocument/2006/relationships/slide" Target="slide50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slide" Target="slide50.xm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slide" Target="slide50.xml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slide" Target="slide50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slide" Target="slide50.xml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slide" Target="slide50.xml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slide" Target="slide50.xml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slide" Target="slide50.xml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slide" Target="slide50.xml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slide" Target="slide50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4" y="3929066"/>
            <a:ext cx="3619496" cy="1000132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Ученицы 6 «Б» класса</a:t>
            </a:r>
            <a:b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 Тумской средней школы №3 </a:t>
            </a:r>
            <a:b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 Кузнецовой Анастасии.</a:t>
            </a:r>
            <a:endParaRPr lang="ru-RU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643050"/>
            <a:ext cx="8077200" cy="1500198"/>
          </a:xfrm>
        </p:spPr>
        <p:txBody>
          <a:bodyPr>
            <a:normAutofit fontScale="92500" lnSpcReduction="20000"/>
          </a:bodyPr>
          <a:lstStyle/>
          <a:p>
            <a:r>
              <a:rPr lang="ru-RU" sz="4400" dirty="0" smtClean="0">
                <a:solidFill>
                  <a:schemeClr val="accent4"/>
                </a:solidFill>
                <a:latin typeface="Sitka Heading" pitchFamily="2" charset="0"/>
              </a:rPr>
              <a:t>                                                                                                                        </a:t>
            </a: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Sitka Heading" pitchFamily="2" charset="0"/>
              </a:rPr>
              <a:t>«Словарь терминов и определений по информатике» </a:t>
            </a:r>
            <a:endParaRPr lang="ru-RU" sz="4400" dirty="0">
              <a:solidFill>
                <a:schemeClr val="accent4">
                  <a:lumMod val="50000"/>
                </a:schemeClr>
              </a:solidFill>
              <a:latin typeface="Sitka Heading" pitchFamily="2" charset="0"/>
            </a:endParaRPr>
          </a:p>
        </p:txBody>
      </p:sp>
      <p:pic>
        <p:nvPicPr>
          <p:cNvPr id="4" name="Рисунок 3" descr="untitl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428604"/>
            <a:ext cx="7358114" cy="135732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9"/>
            <a:ext cx="4400552" cy="4686312"/>
          </a:xfrm>
        </p:spPr>
        <p:txBody>
          <a:bodyPr/>
          <a:lstStyle/>
          <a:p>
            <a:r>
              <a:rPr lang="ru-RU" dirty="0" smtClean="0">
                <a:solidFill>
                  <a:srgbClr val="008000"/>
                </a:solidFill>
              </a:rPr>
              <a:t>Джойстик</a:t>
            </a:r>
            <a:r>
              <a:rPr lang="ru-RU" dirty="0" smtClean="0"/>
              <a:t> — дополнительное устройство ввода для компьютерных игр.</a:t>
            </a:r>
            <a:endParaRPr lang="ru-RU" dirty="0"/>
          </a:p>
        </p:txBody>
      </p:sp>
      <p:sp>
        <p:nvSpPr>
          <p:cNvPr id="4" name="Стрелка влево 3"/>
          <p:cNvSpPr/>
          <p:nvPr/>
        </p:nvSpPr>
        <p:spPr>
          <a:xfrm>
            <a:off x="357158" y="6072206"/>
            <a:ext cx="1143008" cy="642942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81VofYedvL._AC_SL1500_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00562" y="2071678"/>
            <a:ext cx="4286280" cy="41704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3471858" cy="4143404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rgbClr val="008000"/>
                </a:solidFill>
              </a:rPr>
              <a:t>Диалоговое окно </a:t>
            </a:r>
            <a:r>
              <a:rPr lang="ru-RU" dirty="0" smtClean="0"/>
              <a:t>— элемент управления, предоставляющий возможность передать компьютеру более подробную информацию о сделанном выборе.</a:t>
            </a:r>
            <a:endParaRPr lang="ru-RU" dirty="0"/>
          </a:p>
        </p:txBody>
      </p:sp>
      <p:sp>
        <p:nvSpPr>
          <p:cNvPr id="4" name="Стрелка влево 3"/>
          <p:cNvSpPr/>
          <p:nvPr/>
        </p:nvSpPr>
        <p:spPr>
          <a:xfrm>
            <a:off x="357158" y="6072206"/>
            <a:ext cx="1143008" cy="642942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Waves_GTR_Tool_pref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7620" y="2000240"/>
            <a:ext cx="4952080" cy="35722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4114800" cy="400052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rgbClr val="008000"/>
                </a:solidFill>
              </a:rPr>
              <a:t>Документ</a:t>
            </a:r>
            <a:r>
              <a:rPr lang="ru-RU" dirty="0" smtClean="0"/>
              <a:t> — любой текст, созданный с помощью текстового редактора (процессора), вместе с включёнными в него нетекстовыми материалами (графикой, звуковыми фрагментами или видеоклипами).</a:t>
            </a:r>
            <a:endParaRPr lang="ru-RU" dirty="0"/>
          </a:p>
        </p:txBody>
      </p:sp>
      <p:sp>
        <p:nvSpPr>
          <p:cNvPr id="4" name="Стрелка влево 3"/>
          <p:cNvSpPr/>
          <p:nvPr/>
        </p:nvSpPr>
        <p:spPr>
          <a:xfrm>
            <a:off x="357158" y="6072206"/>
            <a:ext cx="1143008" cy="642942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docs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86314" y="2357430"/>
            <a:ext cx="3786214" cy="33575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3400420" cy="407196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>
                <a:solidFill>
                  <a:srgbClr val="008000"/>
                </a:solidFill>
              </a:rPr>
              <a:t>Жёсткий диск (винчестер) </a:t>
            </a:r>
            <a:r>
              <a:rPr lang="ru-RU" dirty="0" smtClean="0"/>
              <a:t>— носитель информации в виде нескольких расположенных на одной оси и помещённых в герметичный корпус магнитных дисков.</a:t>
            </a:r>
          </a:p>
          <a:p>
            <a:endParaRPr lang="ru-RU" dirty="0"/>
          </a:p>
        </p:txBody>
      </p:sp>
      <p:sp>
        <p:nvSpPr>
          <p:cNvPr id="4" name="Стрелка влево 3"/>
          <p:cNvSpPr/>
          <p:nvPr/>
        </p:nvSpPr>
        <p:spPr>
          <a:xfrm>
            <a:off x="357158" y="6072206"/>
            <a:ext cx="1143008" cy="642942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1148574_2-1024x76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29058" y="2357430"/>
            <a:ext cx="4572032" cy="34290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3257544" cy="392909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008000"/>
                </a:solidFill>
              </a:rPr>
              <a:t>Информатика</a:t>
            </a:r>
            <a:r>
              <a:rPr lang="ru-RU" dirty="0" smtClean="0"/>
              <a:t> — наука, занимающаяся изучением всевозможных способов передачи, хранения и обработки информации с помощью компьютера.</a:t>
            </a:r>
            <a:endParaRPr lang="ru-RU" dirty="0"/>
          </a:p>
        </p:txBody>
      </p:sp>
      <p:sp>
        <p:nvSpPr>
          <p:cNvPr id="4" name="Стрелка влево 3"/>
          <p:cNvSpPr/>
          <p:nvPr/>
        </p:nvSpPr>
        <p:spPr>
          <a:xfrm>
            <a:off x="357158" y="6072206"/>
            <a:ext cx="1143008" cy="642942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KIaWD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643306" y="2071678"/>
            <a:ext cx="5072098" cy="32861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785926"/>
            <a:ext cx="6286544" cy="185738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008000"/>
                </a:solidFill>
              </a:rPr>
              <a:t>Информационные каналы </a:t>
            </a:r>
            <a:r>
              <a:rPr lang="ru-RU" dirty="0" smtClean="0"/>
              <a:t>— органы чувств человека, а также телефон, радио, телевидение, компьютер.</a:t>
            </a:r>
            <a:endParaRPr lang="ru-RU" dirty="0"/>
          </a:p>
        </p:txBody>
      </p:sp>
      <p:sp>
        <p:nvSpPr>
          <p:cNvPr id="4" name="Стрелка влево 3"/>
          <p:cNvSpPr/>
          <p:nvPr/>
        </p:nvSpPr>
        <p:spPr>
          <a:xfrm>
            <a:off x="357158" y="6072206"/>
            <a:ext cx="1143008" cy="642942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142320233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2" y="4143380"/>
            <a:ext cx="6643734" cy="1285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8000"/>
                </a:solidFill>
              </a:rPr>
              <a:t>Информация</a:t>
            </a:r>
            <a:r>
              <a:rPr lang="ru-RU" dirty="0" smtClean="0"/>
              <a:t> — знания и сведения об окружающем нас мире.</a:t>
            </a:r>
            <a:endParaRPr lang="ru-RU" dirty="0"/>
          </a:p>
        </p:txBody>
      </p:sp>
      <p:sp>
        <p:nvSpPr>
          <p:cNvPr id="4" name="Стрелка влево 3"/>
          <p:cNvSpPr/>
          <p:nvPr/>
        </p:nvSpPr>
        <p:spPr>
          <a:xfrm>
            <a:off x="357158" y="6072206"/>
            <a:ext cx="1143008" cy="642942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9isp4i_th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4612" y="3357562"/>
            <a:ext cx="3143272" cy="27146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ello_html_m3853389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643306" y="1643050"/>
            <a:ext cx="5381599" cy="442915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3614734" cy="4257684"/>
          </a:xfrm>
        </p:spPr>
        <p:txBody>
          <a:bodyPr/>
          <a:lstStyle/>
          <a:p>
            <a:r>
              <a:rPr lang="ru-RU" dirty="0" smtClean="0">
                <a:solidFill>
                  <a:srgbClr val="008000"/>
                </a:solidFill>
              </a:rPr>
              <a:t>Источник информации </a:t>
            </a:r>
            <a:r>
              <a:rPr lang="ru-RU" dirty="0" smtClean="0"/>
              <a:t>— тот, кто передаёт информацию.</a:t>
            </a:r>
            <a:endParaRPr lang="ru-RU" dirty="0"/>
          </a:p>
        </p:txBody>
      </p:sp>
      <p:sp>
        <p:nvSpPr>
          <p:cNvPr id="4" name="Стрелка влево 3"/>
          <p:cNvSpPr/>
          <p:nvPr/>
        </p:nvSpPr>
        <p:spPr>
          <a:xfrm>
            <a:off x="357158" y="6072206"/>
            <a:ext cx="1143008" cy="642942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3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49"/>
            <a:ext cx="3543296" cy="4757751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rgbClr val="008000"/>
                </a:solidFill>
              </a:rPr>
              <a:t>Клавиатура</a:t>
            </a:r>
            <a:r>
              <a:rPr lang="ru-RU" dirty="0" smtClean="0"/>
              <a:t> — важнейшее устройство ввода информации в память компьютера. Все её клавиши можно условно разделить на следующие группы: функциональные клавиши; символьные (алфавитно-цифровые) клавиши; клавиши управления курсором; специальные клавиши; дополнительная клавиатура.</a:t>
            </a:r>
            <a:endParaRPr lang="ru-RU" dirty="0"/>
          </a:p>
        </p:txBody>
      </p:sp>
      <p:sp>
        <p:nvSpPr>
          <p:cNvPr id="4" name="Стрелка влево 3"/>
          <p:cNvSpPr/>
          <p:nvPr/>
        </p:nvSpPr>
        <p:spPr>
          <a:xfrm>
            <a:off x="357158" y="6072206"/>
            <a:ext cx="1143008" cy="642942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485932_r16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143372" y="2357430"/>
            <a:ext cx="4714908" cy="33575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008000"/>
                </a:solidFill>
              </a:rPr>
              <a:t>Код</a:t>
            </a:r>
            <a:r>
              <a:rPr lang="ru-RU" dirty="0" smtClean="0"/>
              <a:t> — система условных знаков для представления информации.</a:t>
            </a:r>
            <a:endParaRPr lang="ru-RU" dirty="0"/>
          </a:p>
        </p:txBody>
      </p:sp>
      <p:sp>
        <p:nvSpPr>
          <p:cNvPr id="4" name="Стрелка влево 3"/>
          <p:cNvSpPr/>
          <p:nvPr/>
        </p:nvSpPr>
        <p:spPr>
          <a:xfrm>
            <a:off x="357158" y="6072206"/>
            <a:ext cx="1143008" cy="642942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maxresdefault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85786" y="3000372"/>
            <a:ext cx="7715304" cy="3018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8000"/>
                </a:solidFill>
              </a:rPr>
              <a:t>Словарь терминов по информатике за 5 класс.</a:t>
            </a:r>
            <a:endParaRPr lang="ru-RU" sz="2800" dirty="0">
              <a:solidFill>
                <a:srgbClr val="008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00174"/>
            <a:ext cx="8215370" cy="4768485"/>
          </a:xfrm>
        </p:spPr>
        <p:txBody>
          <a:bodyPr>
            <a:normAutofit lnSpcReduction="10000"/>
          </a:bodyPr>
          <a:lstStyle/>
          <a:p>
            <a:r>
              <a:rPr lang="ru-RU" sz="1600" dirty="0" smtClean="0">
                <a:solidFill>
                  <a:srgbClr val="008000"/>
                </a:solidFill>
                <a:hlinkClick r:id="rId2" action="ppaction://hlinksldjump"/>
              </a:rPr>
              <a:t>Абзац</a:t>
            </a:r>
            <a:endParaRPr lang="ru-RU" sz="1600" dirty="0" smtClean="0">
              <a:solidFill>
                <a:srgbClr val="008000"/>
              </a:solidFill>
            </a:endParaRPr>
          </a:p>
          <a:p>
            <a:r>
              <a:rPr lang="ru-RU" sz="1600" dirty="0" smtClean="0">
                <a:solidFill>
                  <a:srgbClr val="008000"/>
                </a:solidFill>
                <a:hlinkClick r:id="rId3" action="ppaction://hlinksldjump"/>
              </a:rPr>
              <a:t>Аппаратное обеспечение</a:t>
            </a:r>
            <a:endParaRPr lang="ru-RU" sz="1600" dirty="0" smtClean="0">
              <a:solidFill>
                <a:srgbClr val="008000"/>
              </a:solidFill>
            </a:endParaRPr>
          </a:p>
          <a:p>
            <a:r>
              <a:rPr lang="ru-RU" sz="1600" dirty="0" smtClean="0">
                <a:solidFill>
                  <a:srgbClr val="008000"/>
                </a:solidFill>
                <a:hlinkClick r:id="rId4" action="ppaction://hlinksldjump"/>
              </a:rPr>
              <a:t>Вкладка </a:t>
            </a:r>
            <a:r>
              <a:rPr lang="ru-RU" sz="1600" dirty="0" smtClean="0">
                <a:solidFill>
                  <a:srgbClr val="008000"/>
                </a:solidFill>
              </a:rPr>
              <a:t>                                                                                                </a:t>
            </a:r>
          </a:p>
          <a:p>
            <a:r>
              <a:rPr lang="ru-RU" sz="1600" dirty="0" smtClean="0">
                <a:solidFill>
                  <a:srgbClr val="008000"/>
                </a:solidFill>
                <a:hlinkClick r:id="rId5" action="ppaction://hlinksldjump"/>
              </a:rPr>
              <a:t>Гибкий диск (дискета) </a:t>
            </a:r>
            <a:endParaRPr lang="ru-RU" sz="1600" dirty="0" smtClean="0">
              <a:solidFill>
                <a:srgbClr val="008000"/>
              </a:solidFill>
            </a:endParaRPr>
          </a:p>
          <a:p>
            <a:r>
              <a:rPr lang="ru-RU" sz="1600" dirty="0" smtClean="0">
                <a:solidFill>
                  <a:srgbClr val="008000"/>
                </a:solidFill>
                <a:hlinkClick r:id="rId6" action="ppaction://hlinksldjump"/>
              </a:rPr>
              <a:t>Гипертекст </a:t>
            </a:r>
            <a:endParaRPr lang="ru-RU" sz="1600" dirty="0" smtClean="0">
              <a:solidFill>
                <a:srgbClr val="008000"/>
              </a:solidFill>
            </a:endParaRPr>
          </a:p>
          <a:p>
            <a:r>
              <a:rPr lang="ru-RU" sz="1600" dirty="0" smtClean="0">
                <a:solidFill>
                  <a:srgbClr val="008000"/>
                </a:solidFill>
                <a:hlinkClick r:id="rId7" action="ppaction://hlinksldjump"/>
              </a:rPr>
              <a:t>Графический редактор </a:t>
            </a:r>
            <a:r>
              <a:rPr lang="ru-RU" sz="1600" dirty="0" smtClean="0">
                <a:solidFill>
                  <a:srgbClr val="008000"/>
                </a:solidFill>
              </a:rPr>
              <a:t>                                                     </a:t>
            </a:r>
          </a:p>
          <a:p>
            <a:r>
              <a:rPr lang="ru-RU" sz="1600" dirty="0" smtClean="0">
                <a:solidFill>
                  <a:srgbClr val="008000"/>
                </a:solidFill>
                <a:hlinkClick r:id="rId8" action="ppaction://hlinksldjump"/>
              </a:rPr>
              <a:t>Данные </a:t>
            </a:r>
            <a:endParaRPr lang="ru-RU" sz="1600" dirty="0" smtClean="0">
              <a:solidFill>
                <a:srgbClr val="008000"/>
              </a:solidFill>
            </a:endParaRPr>
          </a:p>
          <a:p>
            <a:r>
              <a:rPr lang="ru-RU" sz="1600" dirty="0" smtClean="0">
                <a:solidFill>
                  <a:srgbClr val="008000"/>
                </a:solidFill>
                <a:hlinkClick r:id="rId9" action="ppaction://hlinksldjump"/>
              </a:rPr>
              <a:t>Джойстик</a:t>
            </a:r>
            <a:endParaRPr lang="ru-RU" sz="1600" dirty="0" smtClean="0">
              <a:solidFill>
                <a:srgbClr val="008000"/>
              </a:solidFill>
            </a:endParaRPr>
          </a:p>
          <a:p>
            <a:r>
              <a:rPr lang="ru-RU" sz="1600" dirty="0" smtClean="0">
                <a:solidFill>
                  <a:srgbClr val="008000"/>
                </a:solidFill>
                <a:hlinkClick r:id="rId10" action="ppaction://hlinksldjump"/>
              </a:rPr>
              <a:t>Диалоговое окно </a:t>
            </a:r>
            <a:endParaRPr lang="ru-RU" sz="1600" dirty="0" smtClean="0">
              <a:solidFill>
                <a:srgbClr val="008000"/>
              </a:solidFill>
            </a:endParaRPr>
          </a:p>
          <a:p>
            <a:r>
              <a:rPr lang="ru-RU" sz="1600" dirty="0" smtClean="0">
                <a:solidFill>
                  <a:srgbClr val="008000"/>
                </a:solidFill>
                <a:hlinkClick r:id="rId11" action="ppaction://hlinksldjump"/>
              </a:rPr>
              <a:t>Документ</a:t>
            </a:r>
            <a:endParaRPr lang="ru-RU" sz="1600" dirty="0" smtClean="0">
              <a:solidFill>
                <a:srgbClr val="008000"/>
              </a:solidFill>
            </a:endParaRPr>
          </a:p>
          <a:p>
            <a:r>
              <a:rPr lang="ru-RU" sz="1600" dirty="0" smtClean="0">
                <a:solidFill>
                  <a:srgbClr val="008000"/>
                </a:solidFill>
                <a:hlinkClick r:id="rId12" action="ppaction://hlinksldjump"/>
              </a:rPr>
              <a:t>Жёсткий диск (винчестер)</a:t>
            </a:r>
            <a:endParaRPr lang="ru-RU" sz="1600" dirty="0" smtClean="0">
              <a:solidFill>
                <a:srgbClr val="008000"/>
              </a:solidFill>
            </a:endParaRPr>
          </a:p>
          <a:p>
            <a:r>
              <a:rPr lang="ru-RU" sz="1600" dirty="0" smtClean="0">
                <a:solidFill>
                  <a:srgbClr val="008000"/>
                </a:solidFill>
                <a:hlinkClick r:id="rId13" action="ppaction://hlinksldjump"/>
              </a:rPr>
              <a:t>Информатика</a:t>
            </a:r>
            <a:r>
              <a:rPr lang="ru-RU" sz="1600" dirty="0" smtClean="0">
                <a:solidFill>
                  <a:srgbClr val="008000"/>
                </a:solidFill>
              </a:rPr>
              <a:t> </a:t>
            </a:r>
          </a:p>
          <a:p>
            <a:r>
              <a:rPr lang="ru-RU" sz="1600" dirty="0" smtClean="0">
                <a:solidFill>
                  <a:srgbClr val="008000"/>
                </a:solidFill>
                <a:hlinkClick r:id="rId14" action="ppaction://hlinksldjump"/>
              </a:rPr>
              <a:t>Информационные каналы</a:t>
            </a:r>
            <a:r>
              <a:rPr lang="ru-RU" sz="1600" dirty="0" smtClean="0">
                <a:solidFill>
                  <a:srgbClr val="008000"/>
                </a:solidFill>
              </a:rPr>
              <a:t> </a:t>
            </a:r>
          </a:p>
          <a:p>
            <a:r>
              <a:rPr lang="ru-RU" sz="1600" dirty="0" smtClean="0">
                <a:solidFill>
                  <a:srgbClr val="008000"/>
                </a:solidFill>
                <a:hlinkClick r:id="rId15" action="ppaction://hlinksldjump"/>
              </a:rPr>
              <a:t>Информация</a:t>
            </a:r>
            <a:r>
              <a:rPr lang="ru-RU" sz="1600" dirty="0" smtClean="0">
                <a:solidFill>
                  <a:srgbClr val="008000"/>
                </a:solidFill>
              </a:rPr>
              <a:t> </a:t>
            </a:r>
          </a:p>
          <a:p>
            <a:r>
              <a:rPr lang="ru-RU" sz="1600" dirty="0" smtClean="0">
                <a:solidFill>
                  <a:srgbClr val="008000"/>
                </a:solidFill>
                <a:hlinkClick r:id="rId16" action="ppaction://hlinksldjump"/>
              </a:rPr>
              <a:t>Источник информации </a:t>
            </a:r>
            <a:endParaRPr lang="ru-RU" sz="1600" dirty="0" smtClean="0">
              <a:solidFill>
                <a:srgbClr val="008000"/>
              </a:solidFill>
            </a:endParaRPr>
          </a:p>
          <a:p>
            <a:r>
              <a:rPr lang="ru-RU" sz="1600" dirty="0" smtClean="0">
                <a:solidFill>
                  <a:srgbClr val="008000"/>
                </a:solidFill>
                <a:hlinkClick r:id="rId17" action="ppaction://hlinksldjump"/>
              </a:rPr>
              <a:t>Клавиатура</a:t>
            </a:r>
            <a:r>
              <a:rPr lang="ru-RU" sz="1600" dirty="0" smtClean="0">
                <a:solidFill>
                  <a:srgbClr val="008000"/>
                </a:solidFill>
              </a:rPr>
              <a:t>  </a:t>
            </a:r>
          </a:p>
          <a:p>
            <a:r>
              <a:rPr lang="ru-RU" sz="1600" dirty="0" smtClean="0">
                <a:solidFill>
                  <a:srgbClr val="008000"/>
                </a:solidFill>
                <a:hlinkClick r:id="rId18" action="ppaction://hlinksldjump"/>
              </a:rPr>
              <a:t>Код </a:t>
            </a:r>
            <a:endParaRPr lang="ru-RU" sz="1600" dirty="0" smtClean="0">
              <a:solidFill>
                <a:srgbClr val="008000"/>
              </a:solidFill>
            </a:endParaRPr>
          </a:p>
          <a:p>
            <a:r>
              <a:rPr lang="ru-RU" sz="1600" dirty="0" smtClean="0">
                <a:solidFill>
                  <a:srgbClr val="008000"/>
                </a:solidFill>
                <a:hlinkClick r:id="rId18" action="ppaction://hlinksldjump"/>
              </a:rPr>
              <a:t>Кодирование</a:t>
            </a:r>
            <a:r>
              <a:rPr lang="ru-RU" sz="1600" dirty="0" smtClean="0">
                <a:solidFill>
                  <a:srgbClr val="008000"/>
                </a:solidFill>
              </a:rPr>
              <a:t> </a:t>
            </a:r>
          </a:p>
          <a:p>
            <a:r>
              <a:rPr lang="ru-RU" sz="1600" dirty="0" smtClean="0">
                <a:solidFill>
                  <a:srgbClr val="008000"/>
                </a:solidFill>
                <a:hlinkClick r:id="rId19" action="ppaction://hlinksldjump"/>
              </a:rPr>
              <a:t>Компьютерная графика </a:t>
            </a:r>
            <a:endParaRPr lang="ru-RU" sz="1600" dirty="0" smtClean="0">
              <a:solidFill>
                <a:srgbClr val="008000"/>
              </a:solidFill>
            </a:endParaRPr>
          </a:p>
          <a:p>
            <a:endParaRPr lang="ru-RU" sz="1600" dirty="0">
              <a:solidFill>
                <a:srgbClr val="008000"/>
              </a:solidFill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286248" y="1643050"/>
            <a:ext cx="4257676" cy="3786214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5357818" y="1928802"/>
            <a:ext cx="2714644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71802" y="1500174"/>
            <a:ext cx="2786066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hlinkClick r:id="rId20" action="ppaction://hlinksldjump"/>
              </a:rPr>
              <a:t>Лазерный (оптический) диск </a:t>
            </a:r>
            <a:endParaRPr lang="ru-RU" sz="1600" dirty="0" smtClean="0"/>
          </a:p>
          <a:p>
            <a:r>
              <a:rPr lang="ru-RU" sz="1600" dirty="0" smtClean="0">
                <a:hlinkClick r:id="rId21" action="ppaction://hlinksldjump"/>
              </a:rPr>
              <a:t>Меню</a:t>
            </a:r>
            <a:r>
              <a:rPr lang="ru-RU" sz="1600" dirty="0" smtClean="0"/>
              <a:t> </a:t>
            </a:r>
          </a:p>
          <a:p>
            <a:r>
              <a:rPr lang="ru-RU" sz="1600" dirty="0" smtClean="0">
                <a:hlinkClick r:id="rId22" action="ppaction://hlinksldjump"/>
              </a:rPr>
              <a:t>Носитель информации (данных)</a:t>
            </a:r>
            <a:endParaRPr lang="ru-RU" sz="1600" dirty="0" smtClean="0"/>
          </a:p>
          <a:p>
            <a:r>
              <a:rPr lang="ru-RU" sz="1600" dirty="0" smtClean="0">
                <a:hlinkClick r:id="rId23" action="ppaction://hlinksldjump"/>
              </a:rPr>
              <a:t>Обработка информации</a:t>
            </a:r>
            <a:endParaRPr lang="ru-RU" sz="1600" dirty="0" smtClean="0"/>
          </a:p>
          <a:p>
            <a:r>
              <a:rPr lang="ru-RU" sz="1600" dirty="0" smtClean="0"/>
              <a:t> </a:t>
            </a:r>
            <a:r>
              <a:rPr lang="ru-RU" sz="1600" dirty="0" smtClean="0">
                <a:hlinkClick r:id="rId24" action="ppaction://hlinksldjump"/>
              </a:rPr>
              <a:t>Объект</a:t>
            </a:r>
            <a:endParaRPr lang="ru-RU" sz="1600" dirty="0" smtClean="0"/>
          </a:p>
          <a:p>
            <a:r>
              <a:rPr lang="ru-RU" sz="1600" dirty="0" smtClean="0">
                <a:hlinkClick r:id="rId25" action="ppaction://hlinksldjump"/>
              </a:rPr>
              <a:t>Окно </a:t>
            </a:r>
            <a:endParaRPr lang="ru-RU" sz="1600" dirty="0" smtClean="0"/>
          </a:p>
          <a:p>
            <a:r>
              <a:rPr lang="ru-RU" sz="1600" dirty="0" smtClean="0">
                <a:hlinkClick r:id="rId26" action="ppaction://hlinksldjump"/>
              </a:rPr>
              <a:t>Оперативная память компьютера </a:t>
            </a:r>
            <a:endParaRPr lang="ru-RU" sz="1600" dirty="0" smtClean="0"/>
          </a:p>
          <a:p>
            <a:r>
              <a:rPr lang="ru-RU" sz="1600" dirty="0" smtClean="0">
                <a:hlinkClick r:id="rId27" action="ppaction://hlinksldjump"/>
              </a:rPr>
              <a:t>Операционная система </a:t>
            </a:r>
            <a:endParaRPr lang="ru-RU" sz="1600" dirty="0" smtClean="0"/>
          </a:p>
          <a:p>
            <a:r>
              <a:rPr lang="ru-RU" sz="1600" dirty="0" smtClean="0">
                <a:hlinkClick r:id="rId28" action="ppaction://hlinksldjump"/>
              </a:rPr>
              <a:t>Память компьютера </a:t>
            </a:r>
            <a:endParaRPr lang="ru-RU" sz="1600" dirty="0" smtClean="0"/>
          </a:p>
          <a:p>
            <a:r>
              <a:rPr lang="ru-RU" sz="1600" dirty="0" smtClean="0">
                <a:hlinkClick r:id="rId29" action="ppaction://hlinksldjump"/>
              </a:rPr>
              <a:t>Память человечества </a:t>
            </a:r>
            <a:endParaRPr lang="ru-RU" sz="1600" dirty="0" smtClean="0"/>
          </a:p>
          <a:p>
            <a:r>
              <a:rPr lang="ru-RU" sz="1600" dirty="0" smtClean="0">
                <a:hlinkClick r:id="rId30" action="ppaction://hlinksldjump"/>
              </a:rPr>
              <a:t>Пользователь</a:t>
            </a:r>
            <a:r>
              <a:rPr lang="ru-RU" sz="1600" dirty="0" smtClean="0"/>
              <a:t> </a:t>
            </a:r>
          </a:p>
          <a:p>
            <a:r>
              <a:rPr lang="ru-RU" sz="1600" dirty="0" smtClean="0">
                <a:hlinkClick r:id="rId31" action="ppaction://hlinksldjump"/>
              </a:rPr>
              <a:t>Прикладная программа (приложение)</a:t>
            </a:r>
            <a:endParaRPr lang="ru-RU" sz="1600" dirty="0" smtClean="0"/>
          </a:p>
          <a:p>
            <a:r>
              <a:rPr lang="ru-RU" sz="1600" dirty="0" smtClean="0">
                <a:hlinkClick r:id="rId32" action="ppaction://hlinksldjump"/>
              </a:rPr>
              <a:t>Прикладное программное обеспечение</a:t>
            </a:r>
            <a:endParaRPr lang="ru-RU" sz="1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786446" y="1500174"/>
            <a:ext cx="435768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hlinkClick r:id="rId33" action="ppaction://hlinksldjump"/>
              </a:rPr>
              <a:t>Принтер </a:t>
            </a:r>
            <a:endParaRPr lang="ru-RU" sz="1600" dirty="0" smtClean="0"/>
          </a:p>
          <a:p>
            <a:r>
              <a:rPr lang="ru-RU" sz="1600" dirty="0" smtClean="0">
                <a:hlinkClick r:id="rId34" action="ppaction://hlinksldjump"/>
              </a:rPr>
              <a:t>Программное обеспечение </a:t>
            </a:r>
            <a:endParaRPr lang="ru-RU" sz="1600" dirty="0" smtClean="0"/>
          </a:p>
          <a:p>
            <a:r>
              <a:rPr lang="ru-RU" sz="1600" dirty="0" smtClean="0">
                <a:hlinkClick r:id="rId35" action="ppaction://hlinksldjump"/>
              </a:rPr>
              <a:t>Процессор</a:t>
            </a:r>
            <a:endParaRPr lang="ru-RU" sz="1600" dirty="0" smtClean="0"/>
          </a:p>
          <a:p>
            <a:r>
              <a:rPr lang="ru-RU" sz="1600" dirty="0" smtClean="0">
                <a:hlinkClick r:id="rId36" action="ppaction://hlinksldjump"/>
              </a:rPr>
              <a:t>Рабочий стол</a:t>
            </a:r>
            <a:endParaRPr lang="ru-RU" sz="1600" dirty="0" smtClean="0"/>
          </a:p>
          <a:p>
            <a:r>
              <a:rPr lang="ru-RU" sz="1600" dirty="0" smtClean="0">
                <a:hlinkClick r:id="rId37" action="ppaction://hlinkpres?slideindex=39&amp;slidetitle=Слайд 39"/>
              </a:rPr>
              <a:t>Редактирование</a:t>
            </a:r>
            <a:r>
              <a:rPr lang="ru-RU" sz="1600" dirty="0" smtClean="0"/>
              <a:t> </a:t>
            </a:r>
          </a:p>
          <a:p>
            <a:r>
              <a:rPr lang="ru-RU" sz="1600" dirty="0" smtClean="0">
                <a:hlinkClick r:id="rId38" action="ppaction://hlinksldjump"/>
              </a:rPr>
              <a:t>Символ</a:t>
            </a:r>
            <a:r>
              <a:rPr lang="ru-RU" sz="1600" dirty="0" smtClean="0"/>
              <a:t> </a:t>
            </a:r>
          </a:p>
          <a:p>
            <a:r>
              <a:rPr lang="ru-RU" sz="1600" dirty="0" smtClean="0">
                <a:hlinkClick r:id="rId39" action="ppaction://hlinksldjump"/>
              </a:rPr>
              <a:t>Системный блок </a:t>
            </a:r>
            <a:endParaRPr lang="ru-RU" sz="1600" dirty="0" smtClean="0"/>
          </a:p>
          <a:p>
            <a:r>
              <a:rPr lang="ru-RU" sz="1600" dirty="0" smtClean="0">
                <a:hlinkClick r:id="rId40" action="ppaction://hlinksldjump"/>
              </a:rPr>
              <a:t>Сканер</a:t>
            </a:r>
            <a:r>
              <a:rPr lang="ru-RU" sz="1600" dirty="0" smtClean="0"/>
              <a:t> </a:t>
            </a:r>
          </a:p>
          <a:p>
            <a:r>
              <a:rPr lang="ru-RU" sz="1600" dirty="0" smtClean="0">
                <a:hlinkClick r:id="rId41" action="ppaction://hlinksldjump"/>
              </a:rPr>
              <a:t>Слово</a:t>
            </a:r>
            <a:r>
              <a:rPr lang="ru-RU" sz="1600" dirty="0" smtClean="0"/>
              <a:t> </a:t>
            </a:r>
          </a:p>
          <a:p>
            <a:r>
              <a:rPr lang="ru-RU" sz="1600" dirty="0" smtClean="0">
                <a:hlinkClick r:id="rId42" action="ppaction://hlinksldjump"/>
              </a:rPr>
              <a:t>Строка</a:t>
            </a:r>
            <a:endParaRPr lang="ru-RU" sz="1600" dirty="0" smtClean="0"/>
          </a:p>
          <a:p>
            <a:r>
              <a:rPr lang="ru-RU" sz="1600" dirty="0" smtClean="0">
                <a:hlinkClick r:id="rId43" action="ppaction://hlinksldjump"/>
              </a:rPr>
              <a:t>Текст</a:t>
            </a:r>
            <a:r>
              <a:rPr lang="ru-RU" sz="1600" dirty="0" smtClean="0"/>
              <a:t> </a:t>
            </a:r>
          </a:p>
          <a:p>
            <a:r>
              <a:rPr lang="ru-RU" sz="1600" dirty="0" smtClean="0">
                <a:hlinkClick r:id="rId44" action="ppaction://hlinksldjump"/>
              </a:rPr>
              <a:t>Текстовый процессор </a:t>
            </a:r>
            <a:endParaRPr lang="ru-RU" sz="1600" dirty="0" smtClean="0"/>
          </a:p>
          <a:p>
            <a:r>
              <a:rPr lang="ru-RU" sz="1600" dirty="0" smtClean="0">
                <a:hlinkClick r:id="rId45" action="ppaction://hlinksldjump"/>
              </a:rPr>
              <a:t>Текстовый редактор</a:t>
            </a:r>
            <a:endParaRPr lang="ru-RU" sz="1600" dirty="0" smtClean="0"/>
          </a:p>
          <a:p>
            <a:r>
              <a:rPr lang="ru-RU" sz="1600" dirty="0" smtClean="0">
                <a:hlinkClick r:id="rId46" action="ppaction://hlinksldjump"/>
              </a:rPr>
              <a:t>Форматирование</a:t>
            </a:r>
            <a:r>
              <a:rPr lang="ru-RU" sz="1600" dirty="0" smtClean="0"/>
              <a:t> </a:t>
            </a:r>
          </a:p>
          <a:p>
            <a:r>
              <a:rPr lang="ru-RU" sz="1600" dirty="0" smtClean="0">
                <a:hlinkClick r:id="rId47" action="ppaction://hlinksldjump"/>
              </a:rPr>
              <a:t>Фрагмент</a:t>
            </a:r>
            <a:r>
              <a:rPr lang="ru-RU" sz="1600" dirty="0" smtClean="0"/>
              <a:t>  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3757610" cy="4614874"/>
          </a:xfrm>
        </p:spPr>
        <p:txBody>
          <a:bodyPr/>
          <a:lstStyle/>
          <a:p>
            <a:r>
              <a:rPr lang="ru-RU" dirty="0" smtClean="0">
                <a:solidFill>
                  <a:srgbClr val="008000"/>
                </a:solidFill>
              </a:rPr>
              <a:t>Кодирование</a:t>
            </a:r>
            <a:r>
              <a:rPr lang="ru-RU" dirty="0" smtClean="0"/>
              <a:t> — формирование представления информации с помощью некоторого кода.</a:t>
            </a:r>
            <a:endParaRPr lang="ru-RU" dirty="0"/>
          </a:p>
        </p:txBody>
      </p:sp>
      <p:sp>
        <p:nvSpPr>
          <p:cNvPr id="4" name="Стрелка влево 3"/>
          <p:cNvSpPr/>
          <p:nvPr/>
        </p:nvSpPr>
        <p:spPr>
          <a:xfrm>
            <a:off x="357158" y="6072206"/>
            <a:ext cx="1143008" cy="642942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slide-4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357686" y="1928802"/>
            <a:ext cx="4286280" cy="37696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3328982" cy="35719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dirty="0" smtClean="0">
                <a:solidFill>
                  <a:srgbClr val="008000"/>
                </a:solidFill>
              </a:rPr>
              <a:t>Компьютерная графика </a:t>
            </a:r>
            <a:r>
              <a:rPr lang="ru-RU" dirty="0" smtClean="0"/>
              <a:t>— разные виды графических изображений, создаваемых или обрабатываемых с помощью компьютера.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трелка влево 3"/>
          <p:cNvSpPr/>
          <p:nvPr/>
        </p:nvSpPr>
        <p:spPr>
          <a:xfrm>
            <a:off x="357158" y="6072206"/>
            <a:ext cx="1143008" cy="642942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8" name="Рисунок 7" descr="Andor-Kollar_Chinese-Man-Head_3-1080x76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000496" y="2071678"/>
            <a:ext cx="4790220" cy="33797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4114800" cy="4614874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rgbClr val="008000"/>
                </a:solidFill>
              </a:rPr>
              <a:t>Лазерный (оптический) диск </a:t>
            </a:r>
            <a:r>
              <a:rPr lang="ru-RU" dirty="0" smtClean="0"/>
              <a:t>— носитель информации в виде пластикового или алюминиевого диска, предназначенный для записи или (и) считывания информации при помощи лазерного луча.</a:t>
            </a:r>
          </a:p>
          <a:p>
            <a:endParaRPr lang="ru-RU" dirty="0"/>
          </a:p>
        </p:txBody>
      </p:sp>
      <p:sp>
        <p:nvSpPr>
          <p:cNvPr id="4" name="Стрелка влево 3"/>
          <p:cNvSpPr/>
          <p:nvPr/>
        </p:nvSpPr>
        <p:spPr>
          <a:xfrm>
            <a:off x="357158" y="6072206"/>
            <a:ext cx="1143008" cy="642942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cc128caca5f9916f32b0d90b6d07220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857752" y="2285992"/>
            <a:ext cx="3352295" cy="335745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5191"/>
            <a:ext cx="3328982" cy="3796949"/>
          </a:xfrm>
        </p:spPr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r>
              <a:rPr lang="ru-RU" dirty="0" smtClean="0">
                <a:solidFill>
                  <a:srgbClr val="008000"/>
                </a:solidFill>
              </a:rPr>
              <a:t>Меню</a:t>
            </a:r>
            <a:r>
              <a:rPr lang="ru-RU" dirty="0" smtClean="0"/>
              <a:t> — список команд, выбирая которые, пользователь может управлять компьютером.</a:t>
            </a:r>
          </a:p>
        </p:txBody>
      </p:sp>
      <p:sp>
        <p:nvSpPr>
          <p:cNvPr id="4" name="Стрелка влево 3"/>
          <p:cNvSpPr/>
          <p:nvPr/>
        </p:nvSpPr>
        <p:spPr>
          <a:xfrm>
            <a:off x="357158" y="6072206"/>
            <a:ext cx="1143008" cy="642942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image26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3372" y="2143116"/>
            <a:ext cx="4429156" cy="3143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285992"/>
            <a:ext cx="3357586" cy="3286147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rgbClr val="008000"/>
                </a:solidFill>
              </a:rPr>
              <a:t>Носитель информации (данных) </a:t>
            </a:r>
            <a:r>
              <a:rPr lang="ru-RU" dirty="0" smtClean="0"/>
              <a:t>— материальный объект, предназначенный для хранения данных.</a:t>
            </a:r>
          </a:p>
          <a:p>
            <a:endParaRPr lang="ru-RU" dirty="0"/>
          </a:p>
        </p:txBody>
      </p:sp>
      <p:sp>
        <p:nvSpPr>
          <p:cNvPr id="4" name="Стрелка влево 3"/>
          <p:cNvSpPr/>
          <p:nvPr/>
        </p:nvSpPr>
        <p:spPr>
          <a:xfrm>
            <a:off x="357158" y="6072206"/>
            <a:ext cx="1143008" cy="642942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8AjduU9Z9s1yz3Qe2seC6EY6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71868" y="2214554"/>
            <a:ext cx="5357818" cy="36676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714488"/>
            <a:ext cx="3643338" cy="4286280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rgbClr val="008000"/>
                </a:solidFill>
              </a:rPr>
              <a:t>Обработка информации </a:t>
            </a:r>
            <a:r>
              <a:rPr lang="ru-RU" dirty="0" smtClean="0"/>
              <a:t>— решение информационной задачи, или процесс перехода от исходных данных к результату.</a:t>
            </a:r>
            <a:endParaRPr lang="ru-RU" dirty="0"/>
          </a:p>
        </p:txBody>
      </p:sp>
      <p:sp>
        <p:nvSpPr>
          <p:cNvPr id="4" name="Стрелка влево 3"/>
          <p:cNvSpPr/>
          <p:nvPr/>
        </p:nvSpPr>
        <p:spPr>
          <a:xfrm>
            <a:off x="357158" y="6072206"/>
            <a:ext cx="1143008" cy="642942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Рисунок1.jpe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7620" y="2357430"/>
            <a:ext cx="5072098" cy="33575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3829048" cy="4614874"/>
          </a:xfrm>
        </p:spPr>
        <p:txBody>
          <a:bodyPr/>
          <a:lstStyle/>
          <a:p>
            <a:r>
              <a:rPr lang="ru-RU" dirty="0" smtClean="0">
                <a:solidFill>
                  <a:srgbClr val="008000"/>
                </a:solidFill>
              </a:rPr>
              <a:t>Объект</a:t>
            </a:r>
            <a:r>
              <a:rPr lang="ru-RU" dirty="0" smtClean="0"/>
              <a:t> — определённая часть окружающей нас действительности (предмет, процесс, явление).</a:t>
            </a:r>
            <a:endParaRPr lang="ru-RU" dirty="0"/>
          </a:p>
        </p:txBody>
      </p:sp>
      <p:sp>
        <p:nvSpPr>
          <p:cNvPr id="4" name="Стрелка влево 3"/>
          <p:cNvSpPr/>
          <p:nvPr/>
        </p:nvSpPr>
        <p:spPr>
          <a:xfrm>
            <a:off x="357158" y="6072206"/>
            <a:ext cx="1143008" cy="642942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014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483274" y="2143116"/>
            <a:ext cx="4660726" cy="37862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3471858" cy="461487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008000"/>
                </a:solidFill>
              </a:rPr>
              <a:t>Окно</a:t>
            </a:r>
            <a:r>
              <a:rPr lang="ru-RU" dirty="0" smtClean="0"/>
              <a:t> — область экрана, в которой происходит работа с конкретной программой. Когда программа запущена, то говорят, что её окно открыто.</a:t>
            </a:r>
          </a:p>
          <a:p>
            <a:endParaRPr lang="ru-RU" dirty="0"/>
          </a:p>
        </p:txBody>
      </p:sp>
      <p:sp>
        <p:nvSpPr>
          <p:cNvPr id="4" name="Стрелка влево 3"/>
          <p:cNvSpPr/>
          <p:nvPr/>
        </p:nvSpPr>
        <p:spPr>
          <a:xfrm>
            <a:off x="357158" y="6072206"/>
            <a:ext cx="1143008" cy="642942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013.jpg"/>
          <p:cNvPicPr>
            <a:picLocks noChangeAspect="1"/>
          </p:cNvPicPr>
          <p:nvPr/>
        </p:nvPicPr>
        <p:blipFill>
          <a:blip r:embed="rId3" cstate="email"/>
          <a:srcRect r="-4415"/>
          <a:stretch>
            <a:fillRect/>
          </a:stretch>
        </p:blipFill>
        <p:spPr>
          <a:xfrm>
            <a:off x="3929058" y="2285992"/>
            <a:ext cx="5214942" cy="37147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efe068574ca07c832b6c0c40a979134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143372" y="2428868"/>
            <a:ext cx="4682585" cy="30249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3971924" cy="454343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008000"/>
                </a:solidFill>
              </a:rPr>
              <a:t>Оперативная память компьютера </a:t>
            </a:r>
            <a:r>
              <a:rPr lang="ru-RU" dirty="0" smtClean="0"/>
              <a:t>— в неё помещаются все программы и данные, необходимые для работы компьютера. Оперативная память хранит информацию, только когда компьютер включён. При его выключении данные из оперативной памяти теряются.</a:t>
            </a:r>
            <a:endParaRPr lang="ru-RU" dirty="0"/>
          </a:p>
        </p:txBody>
      </p:sp>
      <p:sp>
        <p:nvSpPr>
          <p:cNvPr id="4" name="Стрелка влево 3"/>
          <p:cNvSpPr/>
          <p:nvPr/>
        </p:nvSpPr>
        <p:spPr>
          <a:xfrm>
            <a:off x="357158" y="6072206"/>
            <a:ext cx="1143008" cy="642942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3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5191"/>
            <a:ext cx="3686172" cy="4625609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rgbClr val="008000"/>
                </a:solidFill>
              </a:rPr>
              <a:t>Операционная система </a:t>
            </a:r>
            <a:r>
              <a:rPr lang="ru-RU" dirty="0" smtClean="0"/>
              <a:t>— пакет программ, управляющих работой компьютера, обеспечивающих связь между человеком и компьютером, а также запуск прикладных программ.</a:t>
            </a:r>
          </a:p>
          <a:p>
            <a:endParaRPr lang="ru-RU" dirty="0"/>
          </a:p>
        </p:txBody>
      </p:sp>
      <p:sp>
        <p:nvSpPr>
          <p:cNvPr id="4" name="Стрелка влево 3"/>
          <p:cNvSpPr/>
          <p:nvPr/>
        </p:nvSpPr>
        <p:spPr>
          <a:xfrm>
            <a:off x="357158" y="6072206"/>
            <a:ext cx="1143008" cy="642942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876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4744" y="2357430"/>
            <a:ext cx="5045080" cy="3571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800" dirty="0">
              <a:solidFill>
                <a:srgbClr val="008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3186106" cy="454343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rgbClr val="008000"/>
                </a:solidFill>
              </a:rPr>
              <a:t>Абзац </a:t>
            </a:r>
            <a:r>
              <a:rPr lang="ru-RU" dirty="0" smtClean="0"/>
              <a:t>— произвольная последовательность символов, ограниченная специальными символами конца абзаца. Аппаратное обеспечение — совокупность всех устройств компьютера: процессор, память, клавиатура, монитор и так далее.</a:t>
            </a:r>
            <a:endParaRPr lang="ru-RU" dirty="0"/>
          </a:p>
        </p:txBody>
      </p:sp>
      <p:pic>
        <p:nvPicPr>
          <p:cNvPr id="4" name="Рисунок 3" descr="news_10022015_175804.jp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rgbClr val="0080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4857752" y="1928802"/>
            <a:ext cx="3643338" cy="4429156"/>
          </a:xfrm>
          <a:prstGeom prst="rect">
            <a:avLst/>
          </a:prstGeom>
        </p:spPr>
      </p:pic>
      <p:sp>
        <p:nvSpPr>
          <p:cNvPr id="5" name="Стрелка влево 4"/>
          <p:cNvSpPr/>
          <p:nvPr/>
        </p:nvSpPr>
        <p:spPr>
          <a:xfrm>
            <a:off x="357158" y="6072206"/>
            <a:ext cx="1143008" cy="642942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3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3829048" cy="4614874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rgbClr val="008000"/>
                </a:solidFill>
              </a:rPr>
              <a:t>Память компьютера </a:t>
            </a:r>
            <a:r>
              <a:rPr lang="ru-RU" dirty="0" smtClean="0"/>
              <a:t>— служит для хранения данных. Каждый компьютер имеет два вида памяти: оперативную и постоянную. Устройства, их реализующие, называются ОЗУ (оперативное запоминающее устройство) и ПЗУ (постоянное запоминающее устройство).</a:t>
            </a:r>
            <a:endParaRPr lang="ru-RU" dirty="0"/>
          </a:p>
        </p:txBody>
      </p:sp>
      <p:sp>
        <p:nvSpPr>
          <p:cNvPr id="4" name="Стрелка влево 3"/>
          <p:cNvSpPr/>
          <p:nvPr/>
        </p:nvSpPr>
        <p:spPr>
          <a:xfrm>
            <a:off x="357158" y="6072206"/>
            <a:ext cx="1143008" cy="642942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pamiat_komp_iutiera_4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143372" y="2000240"/>
            <a:ext cx="4572032" cy="3571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3757610" cy="461487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008000"/>
                </a:solidFill>
              </a:rPr>
              <a:t>Память человечества </a:t>
            </a:r>
            <a:r>
              <a:rPr lang="ru-RU" dirty="0" smtClean="0"/>
              <a:t>— содержит все знания, которые накопили люди за время своего существования и которыми могут воспользоваться ныне живущие люди.</a:t>
            </a:r>
            <a:endParaRPr lang="ru-RU" dirty="0"/>
          </a:p>
        </p:txBody>
      </p:sp>
      <p:sp>
        <p:nvSpPr>
          <p:cNvPr id="4" name="Стрелка влево 3"/>
          <p:cNvSpPr/>
          <p:nvPr/>
        </p:nvSpPr>
        <p:spPr>
          <a:xfrm>
            <a:off x="357158" y="6072206"/>
            <a:ext cx="1143008" cy="642942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s-f686aaa8fc6c208c7b4f167b4e9e8052f8bd6a7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143372" y="2428868"/>
            <a:ext cx="4643470" cy="32147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3829048" cy="4214842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dirty="0" smtClean="0">
                <a:solidFill>
                  <a:srgbClr val="008000"/>
                </a:solidFill>
              </a:rPr>
              <a:t>Пользователь</a:t>
            </a:r>
            <a:r>
              <a:rPr lang="ru-RU" dirty="0" smtClean="0"/>
              <a:t> — человек, пользующийся услугами компьютера для получения информации или решения задачи.</a:t>
            </a:r>
            <a:endParaRPr lang="ru-RU" dirty="0"/>
          </a:p>
        </p:txBody>
      </p:sp>
      <p:sp>
        <p:nvSpPr>
          <p:cNvPr id="4" name="Стрелка влево 3"/>
          <p:cNvSpPr/>
          <p:nvPr/>
        </p:nvSpPr>
        <p:spPr>
          <a:xfrm>
            <a:off x="357158" y="6072206"/>
            <a:ext cx="1143008" cy="642942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Icon-User-gree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1928802"/>
            <a:ext cx="4286250" cy="4286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3829048" cy="385765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008000"/>
                </a:solidFill>
              </a:rPr>
              <a:t>Прикладная программа (приложение) </a:t>
            </a:r>
            <a:r>
              <a:rPr lang="ru-RU" dirty="0" smtClean="0"/>
              <a:t>— компьютерная программа, с помощью которой на компьютере выполняются конкретные задания: ввод текста, рисование, вычисления и др.</a:t>
            </a:r>
          </a:p>
          <a:p>
            <a:endParaRPr lang="ru-RU" dirty="0"/>
          </a:p>
        </p:txBody>
      </p:sp>
      <p:sp>
        <p:nvSpPr>
          <p:cNvPr id="4" name="Стрелка влево 3"/>
          <p:cNvSpPr/>
          <p:nvPr/>
        </p:nvSpPr>
        <p:spPr>
          <a:xfrm>
            <a:off x="357158" y="6072206"/>
            <a:ext cx="1143008" cy="642942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VsHD9DRA0-s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14810" y="2214554"/>
            <a:ext cx="4643470" cy="33575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трелка влево 4"/>
          <p:cNvSpPr/>
          <p:nvPr/>
        </p:nvSpPr>
        <p:spPr>
          <a:xfrm>
            <a:off x="357158" y="6072206"/>
            <a:ext cx="1143008" cy="642942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42844" y="1500174"/>
            <a:ext cx="5500726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008000"/>
                </a:solidFill>
              </a:rPr>
              <a:t>Прикладное программное обеспечение</a:t>
            </a:r>
            <a:r>
              <a:rPr lang="ru-RU" sz="4000" dirty="0" smtClean="0"/>
              <a:t> — совокупность всех прикладных программ. </a:t>
            </a:r>
            <a:endParaRPr lang="ru-RU" sz="4000" dirty="0"/>
          </a:p>
        </p:txBody>
      </p:sp>
      <p:pic>
        <p:nvPicPr>
          <p:cNvPr id="7" name="Рисунок 6" descr="img13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857752" y="2143116"/>
            <a:ext cx="4143404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5191"/>
            <a:ext cx="3471858" cy="4625609"/>
          </a:xfrm>
        </p:spPr>
        <p:txBody>
          <a:bodyPr/>
          <a:lstStyle/>
          <a:p>
            <a:r>
              <a:rPr lang="ru-RU" dirty="0" smtClean="0">
                <a:solidFill>
                  <a:srgbClr val="008000"/>
                </a:solidFill>
              </a:rPr>
              <a:t>Принтер</a:t>
            </a:r>
            <a:r>
              <a:rPr lang="ru-RU" dirty="0" smtClean="0"/>
              <a:t> — печатающее устройство, подключаемое к компьютеру для вывода документа на бумагу.</a:t>
            </a:r>
            <a:endParaRPr lang="ru-RU" dirty="0"/>
          </a:p>
        </p:txBody>
      </p:sp>
      <p:sp>
        <p:nvSpPr>
          <p:cNvPr id="4" name="Стрелка влево 3"/>
          <p:cNvSpPr/>
          <p:nvPr/>
        </p:nvSpPr>
        <p:spPr>
          <a:xfrm>
            <a:off x="357158" y="6072206"/>
            <a:ext cx="1143008" cy="642942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381686-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786182" y="2143116"/>
            <a:ext cx="5072098" cy="36772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71744"/>
            <a:ext cx="3900486" cy="3829056"/>
          </a:xfrm>
        </p:spPr>
        <p:txBody>
          <a:bodyPr/>
          <a:lstStyle/>
          <a:p>
            <a:r>
              <a:rPr lang="ru-RU" dirty="0" smtClean="0">
                <a:solidFill>
                  <a:srgbClr val="008000"/>
                </a:solidFill>
              </a:rPr>
              <a:t>Программное обеспечение </a:t>
            </a:r>
            <a:r>
              <a:rPr lang="ru-RU" dirty="0" smtClean="0"/>
              <a:t>— совокупность всех программ компьютера.</a:t>
            </a:r>
            <a:endParaRPr lang="ru-RU" dirty="0"/>
          </a:p>
        </p:txBody>
      </p:sp>
      <p:sp>
        <p:nvSpPr>
          <p:cNvPr id="4" name="Стрелка влево 3"/>
          <p:cNvSpPr/>
          <p:nvPr/>
        </p:nvSpPr>
        <p:spPr>
          <a:xfrm>
            <a:off x="357158" y="6072206"/>
            <a:ext cx="1143008" cy="642942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depositphotos_26292043-stock-illustration-set-of-usefull-vector-icons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14876" y="1857364"/>
            <a:ext cx="3962400" cy="4286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3614734" cy="400052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>
                <a:solidFill>
                  <a:srgbClr val="008000"/>
                </a:solidFill>
              </a:rPr>
              <a:t>Процессор</a:t>
            </a:r>
            <a:r>
              <a:rPr lang="ru-RU" dirty="0" smtClean="0"/>
              <a:t> — предназначен для вычислений, обработки информации и управления работой компьютера.</a:t>
            </a:r>
          </a:p>
          <a:p>
            <a:endParaRPr lang="ru-RU" dirty="0"/>
          </a:p>
        </p:txBody>
      </p:sp>
      <p:sp>
        <p:nvSpPr>
          <p:cNvPr id="4" name="Стрелка влево 3"/>
          <p:cNvSpPr/>
          <p:nvPr/>
        </p:nvSpPr>
        <p:spPr>
          <a:xfrm>
            <a:off x="357158" y="6072206"/>
            <a:ext cx="1143008" cy="642942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other-cpu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14810" y="2357430"/>
            <a:ext cx="4397411" cy="33825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357430"/>
            <a:ext cx="3571900" cy="3571900"/>
          </a:xfrm>
        </p:spPr>
        <p:txBody>
          <a:bodyPr/>
          <a:lstStyle/>
          <a:p>
            <a:r>
              <a:rPr lang="ru-RU" dirty="0" smtClean="0">
                <a:solidFill>
                  <a:srgbClr val="008000"/>
                </a:solidFill>
              </a:rPr>
              <a:t>Рабочий стол </a:t>
            </a:r>
            <a:r>
              <a:rPr lang="ru-RU" dirty="0" smtClean="0"/>
              <a:t>— изображение на экране монитора готового к работе компьютера.</a:t>
            </a:r>
            <a:endParaRPr lang="ru-RU" dirty="0"/>
          </a:p>
        </p:txBody>
      </p:sp>
      <p:sp>
        <p:nvSpPr>
          <p:cNvPr id="4" name="Стрелка влево 3"/>
          <p:cNvSpPr/>
          <p:nvPr/>
        </p:nvSpPr>
        <p:spPr>
          <a:xfrm>
            <a:off x="357158" y="6072206"/>
            <a:ext cx="1143008" cy="642942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image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29058" y="2357430"/>
            <a:ext cx="4929222" cy="38576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3543296" cy="442915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rgbClr val="008000"/>
                </a:solidFill>
              </a:rPr>
              <a:t>Редактирование </a:t>
            </a:r>
            <a:r>
              <a:rPr lang="ru-RU" dirty="0" smtClean="0"/>
              <a:t>— этап подготовки документа на компьютере, в ходе которого исправляются обнаруженные ошибки (например, в правописании) и вносятся необходимые изменения.</a:t>
            </a:r>
          </a:p>
          <a:p>
            <a:endParaRPr lang="ru-RU" dirty="0"/>
          </a:p>
        </p:txBody>
      </p:sp>
      <p:sp>
        <p:nvSpPr>
          <p:cNvPr id="4" name="Стрелка влево 3"/>
          <p:cNvSpPr/>
          <p:nvPr/>
        </p:nvSpPr>
        <p:spPr>
          <a:xfrm>
            <a:off x="357158" y="6072206"/>
            <a:ext cx="1143008" cy="642942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personal_documents_edito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9058" y="2071678"/>
            <a:ext cx="4869602" cy="36960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3543296" cy="5786478"/>
          </a:xfrm>
          <a:noFill/>
        </p:spPr>
        <p:txBody>
          <a:bodyPr>
            <a:normAutofit/>
          </a:bodyPr>
          <a:lstStyle/>
          <a:p>
            <a:endParaRPr lang="en-US" sz="2400" dirty="0" smtClean="0"/>
          </a:p>
          <a:p>
            <a:endParaRPr lang="en-US" sz="2400" dirty="0" smtClean="0"/>
          </a:p>
          <a:p>
            <a:r>
              <a:rPr lang="ru-RU" sz="2400" dirty="0" smtClean="0">
                <a:solidFill>
                  <a:srgbClr val="008000"/>
                </a:solidFill>
              </a:rPr>
              <a:t>Аппаратное обеспечение </a:t>
            </a:r>
            <a:r>
              <a:rPr lang="ru-RU" sz="2400" dirty="0" smtClean="0"/>
              <a:t>— совокупность всех устройств компьютера: процессор, память, клавиатура, монитор и так далее.</a:t>
            </a:r>
            <a:endParaRPr lang="ru-RU" sz="2400" dirty="0"/>
          </a:p>
        </p:txBody>
      </p:sp>
      <p:pic>
        <p:nvPicPr>
          <p:cNvPr id="5" name="Рисунок 4" descr="computer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7620" y="2071678"/>
            <a:ext cx="4920792" cy="3857652"/>
          </a:xfrm>
          <a:prstGeom prst="rect">
            <a:avLst/>
          </a:prstGeom>
        </p:spPr>
      </p:pic>
      <p:sp>
        <p:nvSpPr>
          <p:cNvPr id="6" name="Стрелка влево 5"/>
          <p:cNvSpPr/>
          <p:nvPr/>
        </p:nvSpPr>
        <p:spPr>
          <a:xfrm>
            <a:off x="357158" y="6072206"/>
            <a:ext cx="1143008" cy="642942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3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3757610" cy="4614874"/>
          </a:xfrm>
        </p:spPr>
        <p:txBody>
          <a:bodyPr/>
          <a:lstStyle/>
          <a:p>
            <a:r>
              <a:rPr lang="ru-RU" dirty="0" smtClean="0">
                <a:solidFill>
                  <a:srgbClr val="008000"/>
                </a:solidFill>
              </a:rPr>
              <a:t>Символ</a:t>
            </a:r>
            <a:r>
              <a:rPr lang="ru-RU" dirty="0" smtClean="0"/>
              <a:t> — минимальная единица текстовой информации: цифра, буква, знак препинания и так далее.</a:t>
            </a:r>
            <a:endParaRPr lang="ru-RU" dirty="0"/>
          </a:p>
        </p:txBody>
      </p:sp>
      <p:sp>
        <p:nvSpPr>
          <p:cNvPr id="4" name="Стрелка влево 3"/>
          <p:cNvSpPr/>
          <p:nvPr/>
        </p:nvSpPr>
        <p:spPr>
          <a:xfrm>
            <a:off x="357158" y="6072206"/>
            <a:ext cx="1143008" cy="642942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depositphotos_26292043-stock-illustration-set-of-usefull-vector-icons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14876" y="1857364"/>
            <a:ext cx="3962400" cy="4286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3400420" cy="428628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rgbClr val="008000"/>
                </a:solidFill>
              </a:rPr>
              <a:t>Системный блок </a:t>
            </a:r>
            <a:r>
              <a:rPr lang="ru-RU" dirty="0" smtClean="0"/>
              <a:t>— главный блок компьютера, включающий в себя процессор, оперативную память, накопители на гибких и жёстких дисках, блок питания и др.</a:t>
            </a:r>
            <a:endParaRPr lang="ru-RU" dirty="0"/>
          </a:p>
        </p:txBody>
      </p:sp>
      <p:sp>
        <p:nvSpPr>
          <p:cNvPr id="4" name="Стрелка влево 3"/>
          <p:cNvSpPr/>
          <p:nvPr/>
        </p:nvSpPr>
        <p:spPr>
          <a:xfrm>
            <a:off x="357158" y="6072206"/>
            <a:ext cx="1143008" cy="642942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message5235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786182" y="2285992"/>
            <a:ext cx="5048259" cy="37861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3614734" cy="461487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008000"/>
                </a:solidFill>
              </a:rPr>
              <a:t>Сканер</a:t>
            </a:r>
            <a:r>
              <a:rPr lang="ru-RU" dirty="0" smtClean="0"/>
              <a:t> — техническое устройство, предназначенное для ввода в компьютер текстов и графических изображений с бумажного оригинала.</a:t>
            </a:r>
            <a:endParaRPr lang="ru-RU" dirty="0"/>
          </a:p>
        </p:txBody>
      </p:sp>
      <p:sp>
        <p:nvSpPr>
          <p:cNvPr id="4" name="Стрелка влево 3"/>
          <p:cNvSpPr/>
          <p:nvPr/>
        </p:nvSpPr>
        <p:spPr>
          <a:xfrm>
            <a:off x="357158" y="6072206"/>
            <a:ext cx="1143008" cy="642942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image-71622-1529395928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143372" y="2357430"/>
            <a:ext cx="4857784" cy="32350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3686172" cy="461487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008000"/>
                </a:solidFill>
              </a:rPr>
              <a:t>Слово</a:t>
            </a:r>
            <a:r>
              <a:rPr lang="ru-RU" dirty="0" smtClean="0"/>
              <a:t> — произвольная последовательность символов (букв, цифр и др.), ограниченная с двух сторон служебными символами (пробел, запятая, скобки и др.</a:t>
            </a:r>
            <a:endParaRPr lang="ru-RU" dirty="0"/>
          </a:p>
        </p:txBody>
      </p:sp>
      <p:sp>
        <p:nvSpPr>
          <p:cNvPr id="4" name="Стрелка влево 3"/>
          <p:cNvSpPr/>
          <p:nvPr/>
        </p:nvSpPr>
        <p:spPr>
          <a:xfrm>
            <a:off x="357158" y="6072206"/>
            <a:ext cx="1143008" cy="642942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3561620_88359-700x500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214811" y="2285992"/>
            <a:ext cx="4643470" cy="3143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85926"/>
            <a:ext cx="8501090" cy="407196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8000"/>
                </a:solidFill>
              </a:rPr>
              <a:t>Строка</a:t>
            </a:r>
            <a:r>
              <a:rPr lang="ru-RU" dirty="0" smtClean="0"/>
              <a:t> — произвольная последовательность символов между левой и правой границами документа.</a:t>
            </a:r>
            <a:endParaRPr lang="ru-RU" dirty="0"/>
          </a:p>
        </p:txBody>
      </p:sp>
      <p:sp>
        <p:nvSpPr>
          <p:cNvPr id="4" name="Стрелка влево 3"/>
          <p:cNvSpPr/>
          <p:nvPr/>
        </p:nvSpPr>
        <p:spPr>
          <a:xfrm>
            <a:off x="357158" y="6072206"/>
            <a:ext cx="1143008" cy="642942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2011-12-04_17251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3786190"/>
            <a:ext cx="7847620" cy="21523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3614734" cy="4614874"/>
          </a:xfrm>
        </p:spPr>
        <p:txBody>
          <a:bodyPr/>
          <a:lstStyle/>
          <a:p>
            <a:r>
              <a:rPr lang="ru-RU" dirty="0" smtClean="0">
                <a:solidFill>
                  <a:srgbClr val="008000"/>
                </a:solidFill>
              </a:rPr>
              <a:t>Текст</a:t>
            </a:r>
            <a:r>
              <a:rPr lang="ru-RU" dirty="0" smtClean="0"/>
              <a:t> — всякая записанная речь, любое описание чего-нибудь, любое письменное сообщение.</a:t>
            </a:r>
            <a:endParaRPr lang="ru-RU" dirty="0"/>
          </a:p>
        </p:txBody>
      </p:sp>
      <p:sp>
        <p:nvSpPr>
          <p:cNvPr id="4" name="Стрелка влево 3"/>
          <p:cNvSpPr/>
          <p:nvPr/>
        </p:nvSpPr>
        <p:spPr>
          <a:xfrm>
            <a:off x="357158" y="6072206"/>
            <a:ext cx="1143008" cy="642942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8" name="Рисунок 7" descr="00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143372" y="2071678"/>
            <a:ext cx="4786346" cy="3643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3829048" cy="4614874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rgbClr val="008000"/>
                </a:solidFill>
              </a:rPr>
              <a:t>Текстовый процессор </a:t>
            </a:r>
            <a:r>
              <a:rPr lang="ru-RU" dirty="0" smtClean="0"/>
              <a:t>— мощная программа для работы с текстами, позволяющая изменять начертание и размер шрифта, включать в документ таблицы, рисунки, схемы, звуковые фрагменты.</a:t>
            </a:r>
            <a:endParaRPr lang="ru-RU" dirty="0"/>
          </a:p>
        </p:txBody>
      </p:sp>
      <p:sp>
        <p:nvSpPr>
          <p:cNvPr id="4" name="Стрелка влево 3"/>
          <p:cNvSpPr/>
          <p:nvPr/>
        </p:nvSpPr>
        <p:spPr>
          <a:xfrm>
            <a:off x="357158" y="6072206"/>
            <a:ext cx="1143008" cy="642942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maxresdefault (1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310060" y="2357430"/>
            <a:ext cx="4833940" cy="32147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7972452" cy="1571636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008000"/>
                </a:solidFill>
              </a:rPr>
              <a:t>Текстовый редактор </a:t>
            </a:r>
            <a:r>
              <a:rPr lang="ru-RU" dirty="0" smtClean="0"/>
              <a:t>— программа, предназначенная для создания сообщений и текстов.</a:t>
            </a:r>
            <a:endParaRPr lang="ru-RU" dirty="0"/>
          </a:p>
        </p:txBody>
      </p:sp>
      <p:sp>
        <p:nvSpPr>
          <p:cNvPr id="4" name="Стрелка влево 3"/>
          <p:cNvSpPr/>
          <p:nvPr/>
        </p:nvSpPr>
        <p:spPr>
          <a:xfrm>
            <a:off x="357158" y="6072206"/>
            <a:ext cx="1143008" cy="642942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174f0fde-bae9-45dd-9c5d-ad571453da9b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2" y="3857628"/>
            <a:ext cx="7286676" cy="18573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3900486" cy="3929090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r>
              <a:rPr lang="ru-RU" dirty="0" smtClean="0">
                <a:solidFill>
                  <a:srgbClr val="008000"/>
                </a:solidFill>
              </a:rPr>
              <a:t>Форматирование </a:t>
            </a:r>
            <a:r>
              <a:rPr lang="ru-RU" dirty="0" smtClean="0"/>
              <a:t>— этап подготовки документа, на котором ему придается тот вид, который документ будет иметь на бумаге. </a:t>
            </a:r>
            <a:endParaRPr lang="ru-RU" dirty="0"/>
          </a:p>
        </p:txBody>
      </p:sp>
      <p:sp>
        <p:nvSpPr>
          <p:cNvPr id="4" name="Стрелка влево 3"/>
          <p:cNvSpPr/>
          <p:nvPr/>
        </p:nvSpPr>
        <p:spPr>
          <a:xfrm>
            <a:off x="357158" y="6072206"/>
            <a:ext cx="1143008" cy="642942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i_01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00562" y="2643182"/>
            <a:ext cx="4500594" cy="33575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9786974" y="1500173"/>
            <a:ext cx="71438" cy="7143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3257544" cy="440056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rgbClr val="008000"/>
                </a:solidFill>
              </a:rPr>
              <a:t>Фрагмент</a:t>
            </a:r>
            <a:r>
              <a:rPr lang="ru-RU" dirty="0" smtClean="0"/>
              <a:t> — это некоторое количество рядом стоящих символов, которые можно рассматривать как единое целое. Фрагментом может быть отдельное слово, строка, абзац, страница и даже весь вводимый текст.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4" name="Стрелка влево 3"/>
          <p:cNvSpPr/>
          <p:nvPr/>
        </p:nvSpPr>
        <p:spPr>
          <a:xfrm>
            <a:off x="357158" y="6072206"/>
            <a:ext cx="1143008" cy="642942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3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img11.jpg"/>
          <p:cNvPicPr>
            <a:picLocks noChangeAspect="1"/>
          </p:cNvPicPr>
          <p:nvPr/>
        </p:nvPicPr>
        <p:blipFill>
          <a:blip r:embed="rId4" cstate="email"/>
          <a:srcRect l="-1785" b="-4263"/>
          <a:stretch>
            <a:fillRect/>
          </a:stretch>
        </p:blipFill>
        <p:spPr>
          <a:xfrm>
            <a:off x="3857620" y="2143116"/>
            <a:ext cx="4071966" cy="3500462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7972452" cy="4757750"/>
          </a:xfrm>
        </p:spPr>
        <p:txBody>
          <a:bodyPr/>
          <a:lstStyle/>
          <a:p>
            <a:r>
              <a:rPr lang="ru-RU" dirty="0" smtClean="0">
                <a:solidFill>
                  <a:srgbClr val="008000"/>
                </a:solidFill>
              </a:rPr>
              <a:t>Вкладка</a:t>
            </a:r>
            <a:r>
              <a:rPr lang="ru-RU" dirty="0" smtClean="0"/>
              <a:t> — раздел (страница) диалогового окна.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img-wtpBR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3143248"/>
            <a:ext cx="6643734" cy="2428892"/>
          </a:xfrm>
          <a:prstGeom prst="rect">
            <a:avLst/>
          </a:prstGeom>
        </p:spPr>
      </p:pic>
      <p:sp>
        <p:nvSpPr>
          <p:cNvPr id="6" name="Стрелка влево 5"/>
          <p:cNvSpPr/>
          <p:nvPr/>
        </p:nvSpPr>
        <p:spPr>
          <a:xfrm>
            <a:off x="357158" y="6072206"/>
            <a:ext cx="1143008" cy="642942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3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</a:rPr>
              <a:t>Словарь терминов по информатике за 6 класс.</a:t>
            </a:r>
            <a:endParaRPr lang="ru-RU" sz="28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643050"/>
            <a:ext cx="3071834" cy="4000528"/>
          </a:xfrm>
        </p:spPr>
        <p:txBody>
          <a:bodyPr>
            <a:normAutofit/>
          </a:bodyPr>
          <a:lstStyle/>
          <a:p>
            <a:r>
              <a:rPr lang="ru-RU" sz="1100" dirty="0" smtClean="0"/>
              <a:t> </a:t>
            </a:r>
            <a:r>
              <a:rPr lang="ru-RU" sz="1100" dirty="0" smtClean="0">
                <a:hlinkClick r:id="rId2" action="ppaction://hlinksldjump"/>
              </a:rPr>
              <a:t>Объект </a:t>
            </a:r>
            <a:endParaRPr lang="ru-RU" sz="1100" dirty="0" smtClean="0"/>
          </a:p>
          <a:p>
            <a:r>
              <a:rPr lang="ru-RU" sz="1100" dirty="0" smtClean="0">
                <a:hlinkClick r:id="rId3" action="ppaction://hlinksldjump"/>
              </a:rPr>
              <a:t>Множество</a:t>
            </a:r>
            <a:r>
              <a:rPr lang="ru-RU" sz="1100" dirty="0" smtClean="0"/>
              <a:t> </a:t>
            </a:r>
            <a:br>
              <a:rPr lang="ru-RU" sz="1100" dirty="0" smtClean="0"/>
            </a:br>
            <a:r>
              <a:rPr lang="ru-RU" sz="1100" dirty="0" smtClean="0">
                <a:hlinkClick r:id="rId4" action="ppaction://hlinksldjump"/>
              </a:rPr>
              <a:t>Информатика</a:t>
            </a: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 smtClean="0">
                <a:hlinkClick r:id="rId5" action="ppaction://hlinksldjump"/>
              </a:rPr>
              <a:t>Файл</a:t>
            </a:r>
            <a:r>
              <a:rPr lang="ru-RU" sz="1100" dirty="0" smtClean="0"/>
              <a:t> </a:t>
            </a:r>
            <a:br>
              <a:rPr lang="ru-RU" sz="1100" dirty="0" smtClean="0"/>
            </a:br>
            <a:r>
              <a:rPr lang="ru-RU" sz="1100" dirty="0" smtClean="0">
                <a:hlinkClick r:id="rId6" action="ppaction://hlinksldjump"/>
              </a:rPr>
              <a:t>Отношение</a:t>
            </a:r>
            <a:r>
              <a:rPr lang="ru-RU" sz="1100" dirty="0" smtClean="0"/>
              <a:t> </a:t>
            </a:r>
            <a:br>
              <a:rPr lang="ru-RU" sz="1100" dirty="0" smtClean="0"/>
            </a:br>
            <a:r>
              <a:rPr lang="ru-RU" sz="1100" dirty="0" smtClean="0">
                <a:hlinkClick r:id="rId7" action="ppaction://hlinksldjump"/>
              </a:rPr>
              <a:t>Класс</a:t>
            </a: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 smtClean="0">
                <a:hlinkClick r:id="rId8" action="ppaction://hlinksldjump"/>
              </a:rPr>
              <a:t>Классификация</a:t>
            </a: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 smtClean="0">
                <a:hlinkClick r:id="rId8" action="ppaction://hlinksldjump"/>
              </a:rPr>
              <a:t>Система </a:t>
            </a: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 smtClean="0">
                <a:hlinkClick r:id="rId9" action="ppaction://hlinksldjump"/>
              </a:rPr>
              <a:t>Системный подход</a:t>
            </a: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 smtClean="0">
                <a:hlinkClick r:id="rId10" action="ppaction://hlinksldjump"/>
              </a:rPr>
              <a:t>Структура</a:t>
            </a: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 smtClean="0">
                <a:hlinkClick r:id="rId11" action="ppaction://hlinksldjump"/>
              </a:rPr>
              <a:t>Персональный компьютер </a:t>
            </a: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 smtClean="0">
                <a:hlinkClick r:id="rId12" action="ppaction://hlinksldjump"/>
              </a:rPr>
              <a:t>Пользовательский интерфейс </a:t>
            </a: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 smtClean="0">
                <a:hlinkClick r:id="rId13" action="ppaction://hlinksldjump"/>
              </a:rPr>
              <a:t>Информация для человека </a:t>
            </a: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 smtClean="0">
                <a:hlinkClick r:id="rId14" action="ppaction://hlinksldjump"/>
              </a:rPr>
              <a:t>Восприятие</a:t>
            </a:r>
            <a:endParaRPr lang="ru-RU" sz="1100" dirty="0" smtClean="0"/>
          </a:p>
          <a:p>
            <a:r>
              <a:rPr lang="ru-RU" sz="1100" dirty="0" smtClean="0">
                <a:hlinkClick r:id="rId15" action="ppaction://hlinksldjump"/>
              </a:rPr>
              <a:t>Алгоритм</a:t>
            </a: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 smtClean="0">
                <a:hlinkClick r:id="rId16" action="ppaction://hlinksldjump"/>
              </a:rPr>
              <a:t>Исполнитель </a:t>
            </a: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 smtClean="0">
                <a:hlinkClick r:id="rId17" action="ppaction://hlinksldjump"/>
              </a:rPr>
              <a:t>Система команд исполнителя</a:t>
            </a:r>
            <a:endParaRPr lang="ru-RU" sz="1100" dirty="0" smtClean="0"/>
          </a:p>
          <a:p>
            <a:r>
              <a:rPr lang="ru-RU" sz="1100" dirty="0" smtClean="0"/>
              <a:t>                                                     </a:t>
            </a:r>
            <a:r>
              <a:rPr lang="ru-RU" dirty="0" smtClean="0"/>
              <a:t>                                                                                                                          </a:t>
            </a:r>
            <a:br>
              <a:rPr lang="ru-RU" dirty="0" smtClean="0"/>
            </a:br>
            <a:endParaRPr lang="ru-RU" sz="2900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929190" y="1571612"/>
            <a:ext cx="2928958" cy="3214710"/>
          </a:xfrm>
          <a:prstGeom prst="rect">
            <a:avLst/>
          </a:prstGeom>
        </p:spPr>
        <p:txBody>
          <a:bodyPr vert="horz" lIns="54864" tIns="91440" rtlCol="0">
            <a:normAutofit fontScale="92500" lnSpcReduction="10000"/>
          </a:bodyPr>
          <a:lstStyle/>
          <a:p>
            <a:pPr lvl="0"/>
            <a:r>
              <a:rPr lang="ru-RU" sz="1200" dirty="0" smtClean="0">
                <a:hlinkClick r:id="rId18" action="ppaction://hlinksldjump"/>
              </a:rPr>
              <a:t>Представление</a:t>
            </a:r>
            <a:r>
              <a:rPr lang="ru-RU" sz="1200" dirty="0" smtClean="0"/>
              <a:t> </a:t>
            </a:r>
            <a:br>
              <a:rPr lang="ru-RU" sz="1200" dirty="0" smtClean="0"/>
            </a:br>
            <a:r>
              <a:rPr lang="ru-RU" sz="1200" dirty="0" smtClean="0">
                <a:hlinkClick r:id="rId19" action="ppaction://hlinksldjump"/>
              </a:rPr>
              <a:t>Понятие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>
                <a:hlinkClick r:id="rId20" action="ppaction://hlinksldjump"/>
              </a:rPr>
              <a:t>Суждение</a:t>
            </a:r>
            <a:r>
              <a:rPr lang="ru-RU" sz="1200" dirty="0" smtClean="0"/>
              <a:t> </a:t>
            </a:r>
            <a:br>
              <a:rPr lang="ru-RU" sz="1200" dirty="0" smtClean="0"/>
            </a:br>
            <a:r>
              <a:rPr lang="ru-RU" sz="1200" dirty="0" smtClean="0">
                <a:hlinkClick r:id="rId20" action="ppaction://hlinksldjump"/>
              </a:rPr>
              <a:t>Умозаключение 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>
                <a:hlinkClick r:id="rId21" action="ppaction://hlinksldjump"/>
              </a:rPr>
              <a:t>Моделирование</a:t>
            </a:r>
            <a:r>
              <a:rPr lang="ru-RU" sz="1200" dirty="0" smtClean="0"/>
              <a:t> </a:t>
            </a:r>
            <a:br>
              <a:rPr lang="ru-RU" sz="1200" dirty="0" smtClean="0"/>
            </a:br>
            <a:r>
              <a:rPr lang="ru-RU" sz="1200" dirty="0" smtClean="0">
                <a:hlinkClick r:id="rId22" action="ppaction://hlinksldjump"/>
              </a:rPr>
              <a:t>Модель</a:t>
            </a:r>
            <a:r>
              <a:rPr lang="ru-RU" sz="1200" dirty="0" smtClean="0"/>
              <a:t> </a:t>
            </a:r>
            <a:br>
              <a:rPr lang="ru-RU" sz="1200" dirty="0" smtClean="0"/>
            </a:br>
            <a:r>
              <a:rPr lang="ru-RU" sz="1200" dirty="0" smtClean="0">
                <a:hlinkClick r:id="rId23" action="ppaction://hlinksldjump"/>
              </a:rPr>
              <a:t>Оригинал (прототип) 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>
                <a:hlinkClick r:id="rId24" action="ppaction://hlinksldjump"/>
              </a:rPr>
              <a:t>Информационная модель 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>
                <a:hlinkClick r:id="rId25" action="ppaction://hlinksldjump"/>
              </a:rPr>
              <a:t>Знаковая информационная модель 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>
                <a:hlinkClick r:id="rId26" action="ppaction://hlinksldjump"/>
              </a:rPr>
              <a:t>Таблица типа «Объект - свойства»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>
                <a:hlinkClick r:id="rId27" action="ppaction://hlinksldjump"/>
              </a:rPr>
              <a:t>Таблица типа «Объекты – объекты - один»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>
                <a:hlinkClick r:id="rId28" action="ppaction://hlinksldjump"/>
              </a:rPr>
              <a:t>Диаграмма</a:t>
            </a:r>
            <a:r>
              <a:rPr lang="ru-RU" sz="1200" dirty="0" smtClean="0"/>
              <a:t> </a:t>
            </a:r>
            <a:br>
              <a:rPr lang="ru-RU" sz="1200" dirty="0" smtClean="0"/>
            </a:br>
            <a:r>
              <a:rPr lang="ru-RU" sz="1200" dirty="0" smtClean="0">
                <a:hlinkClick r:id="rId29" action="ppaction://hlinksldjump"/>
              </a:rPr>
              <a:t>Схема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>
                <a:hlinkClick r:id="rId30" action="ppaction://hlinksldjump"/>
              </a:rPr>
              <a:t>Иерархия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>
                <a:hlinkClick r:id="rId31" action="ppaction://hlinksldjump"/>
              </a:rPr>
              <a:t>Программа</a:t>
            </a:r>
            <a:r>
              <a:rPr lang="ru-RU" sz="1200" dirty="0" smtClean="0"/>
              <a:t> </a:t>
            </a:r>
            <a:br>
              <a:rPr lang="ru-RU" sz="1200" dirty="0" smtClean="0"/>
            </a:br>
            <a:r>
              <a:rPr lang="ru-RU" sz="1200" dirty="0" smtClean="0">
                <a:hlinkClick r:id="rId32" action="ppaction://hlinksldjump"/>
              </a:rPr>
              <a:t>Линейный алгоритм</a:t>
            </a:r>
            <a:r>
              <a:rPr lang="ru-RU" sz="1200" dirty="0" smtClean="0"/>
              <a:t> </a:t>
            </a:r>
            <a:br>
              <a:rPr lang="ru-RU" sz="1200" dirty="0" smtClean="0"/>
            </a:br>
            <a:r>
              <a:rPr lang="ru-RU" sz="1200" dirty="0" smtClean="0">
                <a:hlinkClick r:id="rId33" action="ppaction://hlinksldjump"/>
              </a:rPr>
              <a:t>Циклический алгоритм </a:t>
            </a:r>
            <a:endParaRPr lang="ru-RU" sz="1200" dirty="0" smtClean="0"/>
          </a:p>
          <a:p>
            <a:pPr lvl="0"/>
            <a:r>
              <a:rPr lang="ru-RU" sz="1200" dirty="0" smtClean="0">
                <a:hlinkClick r:id="rId34" action="ppaction://hlinksldjump"/>
              </a:rPr>
              <a:t>Ветвление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>
                <a:hlinkClick r:id="rId35" action="ppaction://hlinksldjump"/>
              </a:rPr>
              <a:t>Вспомогательный алгоритм</a:t>
            </a:r>
            <a:endParaRPr lang="ru-RU" sz="1200" dirty="0" smtClean="0"/>
          </a:p>
          <a:p>
            <a:endParaRPr lang="ru-RU" sz="1200" dirty="0"/>
          </a:p>
        </p:txBody>
      </p:sp>
      <p:pic>
        <p:nvPicPr>
          <p:cNvPr id="7" name="Рисунок 6" descr="Razer_Overwatch_BlackWidow_Chroma-1500x700.jpg"/>
          <p:cNvPicPr>
            <a:picLocks noChangeAspect="1"/>
          </p:cNvPicPr>
          <p:nvPr/>
        </p:nvPicPr>
        <p:blipFill>
          <a:blip r:embed="rId36" cstate="email"/>
          <a:srcRect t="-3333"/>
          <a:stretch>
            <a:fillRect/>
          </a:stretch>
        </p:blipFill>
        <p:spPr>
          <a:xfrm>
            <a:off x="0" y="4643446"/>
            <a:ext cx="8858248" cy="22145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3971924" cy="425768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8000"/>
                </a:solidFill>
              </a:rPr>
              <a:t>Объект</a:t>
            </a:r>
            <a:r>
              <a:rPr lang="ru-RU" dirty="0" smtClean="0"/>
              <a:t> – любая часть окружающей действительности, воспринимаемая человеком как единое целое</a:t>
            </a:r>
            <a:endParaRPr lang="ru-RU" dirty="0"/>
          </a:p>
        </p:txBody>
      </p:sp>
      <p:sp>
        <p:nvSpPr>
          <p:cNvPr id="5" name="Стрелка влево 4"/>
          <p:cNvSpPr/>
          <p:nvPr/>
        </p:nvSpPr>
        <p:spPr>
          <a:xfrm>
            <a:off x="357158" y="5929330"/>
            <a:ext cx="1071570" cy="571504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7" name="Рисунок 6" descr="014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786314" y="2143116"/>
            <a:ext cx="4167185" cy="32147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3429024" cy="4839923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8000"/>
                </a:solidFill>
              </a:rPr>
              <a:t>Множество</a:t>
            </a:r>
            <a:r>
              <a:rPr lang="ru-RU" dirty="0" smtClean="0"/>
              <a:t> – это совокупность, набор, коллекция объектов.</a:t>
            </a:r>
            <a:endParaRPr lang="ru-RU" dirty="0"/>
          </a:p>
        </p:txBody>
      </p:sp>
      <p:sp>
        <p:nvSpPr>
          <p:cNvPr id="5" name="Стрелка влево 4"/>
          <p:cNvSpPr/>
          <p:nvPr/>
        </p:nvSpPr>
        <p:spPr>
          <a:xfrm>
            <a:off x="357158" y="5929330"/>
            <a:ext cx="1071570" cy="571504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3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8" name="Рисунок 7" descr="23312_html_m4dba1e1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786182" y="2000240"/>
            <a:ext cx="4714908" cy="35361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5191"/>
            <a:ext cx="3900486" cy="4154139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008000"/>
                </a:solidFill>
              </a:rPr>
              <a:t>Информатика</a:t>
            </a:r>
            <a:r>
              <a:rPr lang="ru-RU" dirty="0" smtClean="0"/>
              <a:t>- наука, изучающая закономерности протекания процессов передачи, хранения и обработки информации в природе, обществе, технике.</a:t>
            </a:r>
            <a:endParaRPr lang="ru-RU" dirty="0"/>
          </a:p>
        </p:txBody>
      </p:sp>
      <p:sp>
        <p:nvSpPr>
          <p:cNvPr id="5" name="Стрелка влево 4"/>
          <p:cNvSpPr/>
          <p:nvPr/>
        </p:nvSpPr>
        <p:spPr>
          <a:xfrm>
            <a:off x="357158" y="5929330"/>
            <a:ext cx="1071570" cy="571504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информатика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0364" y="2143116"/>
            <a:ext cx="5909325" cy="33575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Google-Docs-Icon-lead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786182" y="1928802"/>
            <a:ext cx="5143536" cy="414338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5191"/>
            <a:ext cx="3971924" cy="4625609"/>
          </a:xfrm>
        </p:spPr>
        <p:txBody>
          <a:bodyPr/>
          <a:lstStyle/>
          <a:p>
            <a:r>
              <a:rPr lang="ru-RU" dirty="0" smtClean="0">
                <a:solidFill>
                  <a:srgbClr val="008000"/>
                </a:solidFill>
              </a:rPr>
              <a:t>Файл</a:t>
            </a:r>
            <a:r>
              <a:rPr lang="ru-RU" dirty="0" smtClean="0"/>
              <a:t> – это информация, хранящаяся в долговременной памяти как единое целое и обозначенная именем.</a:t>
            </a:r>
            <a:endParaRPr lang="ru-RU" dirty="0"/>
          </a:p>
        </p:txBody>
      </p:sp>
      <p:sp>
        <p:nvSpPr>
          <p:cNvPr id="5" name="Стрелка влево 4"/>
          <p:cNvSpPr/>
          <p:nvPr/>
        </p:nvSpPr>
        <p:spPr>
          <a:xfrm>
            <a:off x="357158" y="5929330"/>
            <a:ext cx="1071570" cy="571504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3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5191"/>
            <a:ext cx="3114668" cy="4625609"/>
          </a:xfrm>
        </p:spPr>
        <p:txBody>
          <a:bodyPr/>
          <a:lstStyle/>
          <a:p>
            <a:r>
              <a:rPr lang="ru-RU" dirty="0" smtClean="0">
                <a:solidFill>
                  <a:srgbClr val="008000"/>
                </a:solidFill>
              </a:rPr>
              <a:t>Отношение</a:t>
            </a:r>
            <a:r>
              <a:rPr lang="ru-RU" dirty="0" smtClean="0"/>
              <a:t> – это взаимная связь, в которой находятся какие-либо объекты.</a:t>
            </a:r>
            <a:endParaRPr lang="ru-RU" dirty="0"/>
          </a:p>
        </p:txBody>
      </p:sp>
      <p:sp>
        <p:nvSpPr>
          <p:cNvPr id="6" name="Стрелка влево 5"/>
          <p:cNvSpPr/>
          <p:nvPr/>
        </p:nvSpPr>
        <p:spPr>
          <a:xfrm>
            <a:off x="357158" y="5929330"/>
            <a:ext cx="1071570" cy="571504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7" name="Рисунок 6" descr="6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286116" y="2428868"/>
            <a:ext cx="5857884" cy="29289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5191"/>
            <a:ext cx="3614734" cy="4625609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8000"/>
                </a:solidFill>
              </a:rPr>
              <a:t>Класс</a:t>
            </a:r>
            <a:r>
              <a:rPr lang="ru-RU" dirty="0" smtClean="0"/>
              <a:t>- множество объектов, имеющих общие признаки.</a:t>
            </a:r>
            <a:endParaRPr lang="ru-RU" dirty="0"/>
          </a:p>
        </p:txBody>
      </p:sp>
      <p:sp>
        <p:nvSpPr>
          <p:cNvPr id="5" name="Стрелка влево 4"/>
          <p:cNvSpPr/>
          <p:nvPr/>
        </p:nvSpPr>
        <p:spPr>
          <a:xfrm>
            <a:off x="357158" y="5929330"/>
            <a:ext cx="1071570" cy="571504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img1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071934" y="2071678"/>
            <a:ext cx="4857752" cy="36433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slide-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357290" y="2428868"/>
            <a:ext cx="6242304" cy="421484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85928" y="1714488"/>
            <a:ext cx="7258072" cy="4625609"/>
          </a:xfrm>
        </p:spPr>
        <p:txBody>
          <a:bodyPr/>
          <a:lstStyle/>
          <a:p>
            <a:r>
              <a:rPr lang="ru-RU" dirty="0" smtClean="0">
                <a:solidFill>
                  <a:srgbClr val="008000"/>
                </a:solidFill>
              </a:rPr>
              <a:t>Система</a:t>
            </a:r>
            <a:r>
              <a:rPr lang="ru-RU" dirty="0" smtClean="0"/>
              <a:t> – сложный объект.</a:t>
            </a:r>
            <a:endParaRPr lang="ru-RU" dirty="0"/>
          </a:p>
        </p:txBody>
      </p:sp>
      <p:sp>
        <p:nvSpPr>
          <p:cNvPr id="5" name="Стрелка влево 4"/>
          <p:cNvSpPr/>
          <p:nvPr/>
        </p:nvSpPr>
        <p:spPr>
          <a:xfrm>
            <a:off x="357158" y="5929330"/>
            <a:ext cx="1071570" cy="571504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3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5191"/>
            <a:ext cx="3257544" cy="4625609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8000"/>
                </a:solidFill>
              </a:rPr>
              <a:t>Системный подход</a:t>
            </a:r>
            <a:r>
              <a:rPr lang="ru-RU" dirty="0" smtClean="0"/>
              <a:t>- подход к описанию сложного объекта, при котором не просто называют его составные части, но и рассматривают их взаимодействие и взаимовлияние.</a:t>
            </a:r>
            <a:endParaRPr lang="ru-RU" dirty="0"/>
          </a:p>
        </p:txBody>
      </p:sp>
      <p:sp>
        <p:nvSpPr>
          <p:cNvPr id="5" name="Стрелка влево 4"/>
          <p:cNvSpPr/>
          <p:nvPr/>
        </p:nvSpPr>
        <p:spPr>
          <a:xfrm>
            <a:off x="357158" y="5929330"/>
            <a:ext cx="1071570" cy="571504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img13 (1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857620" y="2071678"/>
            <a:ext cx="4786346" cy="3643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mage00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802" y="2000240"/>
            <a:ext cx="5839640" cy="372479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5191"/>
            <a:ext cx="3257544" cy="4625609"/>
          </a:xfrm>
        </p:spPr>
        <p:txBody>
          <a:bodyPr/>
          <a:lstStyle/>
          <a:p>
            <a:r>
              <a:rPr lang="ru-RU" dirty="0" smtClean="0">
                <a:solidFill>
                  <a:srgbClr val="008000"/>
                </a:solidFill>
              </a:rPr>
              <a:t>Структура</a:t>
            </a:r>
            <a:r>
              <a:rPr lang="ru-RU" dirty="0" smtClean="0"/>
              <a:t> – это порядок объединения элементов, составляющих систему.</a:t>
            </a:r>
            <a:endParaRPr lang="ru-RU" dirty="0"/>
          </a:p>
        </p:txBody>
      </p:sp>
      <p:sp>
        <p:nvSpPr>
          <p:cNvPr id="5" name="Стрелка влево 4"/>
          <p:cNvSpPr/>
          <p:nvPr/>
        </p:nvSpPr>
        <p:spPr>
          <a:xfrm>
            <a:off x="357158" y="5929330"/>
            <a:ext cx="1071570" cy="571504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3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loppy-disks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000496" y="1500174"/>
            <a:ext cx="4786346" cy="471490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1"/>
            <a:ext cx="4186238" cy="450059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008000"/>
                </a:solidFill>
              </a:rPr>
              <a:t>Гибкий диск (дискета) </a:t>
            </a:r>
            <a:r>
              <a:rPr lang="ru-RU" dirty="0" smtClean="0"/>
              <a:t>— носитель информации в виде тонкого упругого пластмассового диска, покрытого с обеих сторон слоем магнитного вещества и помещённого в защитную оболочку.</a:t>
            </a:r>
            <a:endParaRPr lang="ru-RU" dirty="0"/>
          </a:p>
        </p:txBody>
      </p:sp>
      <p:sp>
        <p:nvSpPr>
          <p:cNvPr id="5" name="Стрелка влево 4"/>
          <p:cNvSpPr/>
          <p:nvPr/>
        </p:nvSpPr>
        <p:spPr>
          <a:xfrm>
            <a:off x="357158" y="6072206"/>
            <a:ext cx="1143008" cy="642942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3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643051"/>
            <a:ext cx="3786214" cy="4429156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008000"/>
                </a:solidFill>
              </a:rPr>
              <a:t>Персональный компьютер </a:t>
            </a:r>
            <a:r>
              <a:rPr lang="ru-RU" dirty="0" smtClean="0"/>
              <a:t>– система- включающая подсистемы аппаратного обеспечения и информационных ресурсов.</a:t>
            </a:r>
            <a:endParaRPr lang="ru-RU" dirty="0"/>
          </a:p>
        </p:txBody>
      </p:sp>
      <p:sp>
        <p:nvSpPr>
          <p:cNvPr id="5" name="Стрелка влево 4"/>
          <p:cNvSpPr/>
          <p:nvPr/>
        </p:nvSpPr>
        <p:spPr>
          <a:xfrm>
            <a:off x="357158" y="5929330"/>
            <a:ext cx="1071570" cy="571504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393745ae81360c35705412c43689447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357686" y="1785926"/>
            <a:ext cx="4572032" cy="34290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5191"/>
            <a:ext cx="3900486" cy="4625609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8000"/>
                </a:solidFill>
              </a:rPr>
              <a:t>Пользовательский интерфейс </a:t>
            </a:r>
            <a:r>
              <a:rPr lang="ru-RU" dirty="0" smtClean="0"/>
              <a:t>– средства взаимодействия человека и компьютера.</a:t>
            </a:r>
            <a:endParaRPr lang="ru-RU" dirty="0"/>
          </a:p>
        </p:txBody>
      </p:sp>
      <p:sp>
        <p:nvSpPr>
          <p:cNvPr id="5" name="Стрелка влево 4"/>
          <p:cNvSpPr/>
          <p:nvPr/>
        </p:nvSpPr>
        <p:spPr>
          <a:xfrm>
            <a:off x="357158" y="5929330"/>
            <a:ext cx="1071570" cy="571504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img1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429124" y="2285992"/>
            <a:ext cx="4381498" cy="32861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3829048" cy="4257684"/>
          </a:xfrm>
        </p:spPr>
        <p:txBody>
          <a:bodyPr/>
          <a:lstStyle/>
          <a:p>
            <a:r>
              <a:rPr lang="ru-RU" dirty="0" smtClean="0">
                <a:solidFill>
                  <a:srgbClr val="008000"/>
                </a:solidFill>
              </a:rPr>
              <a:t>Информация для человека </a:t>
            </a:r>
            <a:r>
              <a:rPr lang="ru-RU" dirty="0" smtClean="0"/>
              <a:t>– это знания, которые он получает из различных источников.</a:t>
            </a:r>
          </a:p>
        </p:txBody>
      </p:sp>
      <p:sp>
        <p:nvSpPr>
          <p:cNvPr id="5" name="Стрелка влево 4"/>
          <p:cNvSpPr/>
          <p:nvPr/>
        </p:nvSpPr>
        <p:spPr>
          <a:xfrm>
            <a:off x="357158" y="5929330"/>
            <a:ext cx="1071570" cy="571504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img_user_file_5ba3ca8f646e6_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14810" y="2214554"/>
            <a:ext cx="4571989" cy="34289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5"/>
            <a:ext cx="3829048" cy="428628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8000"/>
                </a:solidFill>
              </a:rPr>
              <a:t>Восприятие</a:t>
            </a:r>
            <a:r>
              <a:rPr lang="ru-RU" dirty="0" smtClean="0"/>
              <a:t> – это целостное отражение объекта. Непосредственно воздействующего на наши органы чувств.</a:t>
            </a:r>
            <a:endParaRPr lang="ru-RU" dirty="0"/>
          </a:p>
        </p:txBody>
      </p:sp>
      <p:sp>
        <p:nvSpPr>
          <p:cNvPr id="5" name="Стрелка влево 4"/>
          <p:cNvSpPr/>
          <p:nvPr/>
        </p:nvSpPr>
        <p:spPr>
          <a:xfrm>
            <a:off x="357158" y="5929330"/>
            <a:ext cx="1071570" cy="571504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slide-1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143372" y="2214554"/>
            <a:ext cx="4647150" cy="34808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14488"/>
            <a:ext cx="4000528" cy="4154139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8000"/>
                </a:solidFill>
              </a:rPr>
              <a:t>Представление</a:t>
            </a:r>
            <a:r>
              <a:rPr lang="ru-RU" dirty="0" smtClean="0"/>
              <a:t> – это чувственный образ объекта, в данный момент нами не воспринимаемого, но воспринятого ранее.</a:t>
            </a:r>
            <a:endParaRPr lang="ru-RU" dirty="0"/>
          </a:p>
        </p:txBody>
      </p:sp>
      <p:sp>
        <p:nvSpPr>
          <p:cNvPr id="5" name="Стрелка влево 4"/>
          <p:cNvSpPr/>
          <p:nvPr/>
        </p:nvSpPr>
        <p:spPr>
          <a:xfrm>
            <a:off x="357158" y="5929330"/>
            <a:ext cx="1071570" cy="571504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ur_06_0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86216" y="2214554"/>
            <a:ext cx="4857784" cy="33575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5191"/>
            <a:ext cx="3686172" cy="4082701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8000"/>
                </a:solidFill>
              </a:rPr>
              <a:t>Понятие</a:t>
            </a:r>
            <a:r>
              <a:rPr lang="ru-RU" dirty="0" smtClean="0"/>
              <a:t> – это форма мышления, в которой отражается существенные признаки отдельного объекта или некоторого множества объектов.</a:t>
            </a:r>
            <a:endParaRPr lang="ru-RU" dirty="0"/>
          </a:p>
        </p:txBody>
      </p:sp>
      <p:sp>
        <p:nvSpPr>
          <p:cNvPr id="5" name="Стрелка влево 4"/>
          <p:cNvSpPr/>
          <p:nvPr/>
        </p:nvSpPr>
        <p:spPr>
          <a:xfrm>
            <a:off x="357158" y="5929330"/>
            <a:ext cx="1071570" cy="571504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7" name="Рисунок 6" descr="slide-2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071934" y="2214554"/>
            <a:ext cx="4786346" cy="37147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5191"/>
            <a:ext cx="3471858" cy="3939825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008000"/>
                </a:solidFill>
              </a:rPr>
              <a:t>Суждение </a:t>
            </a:r>
            <a:r>
              <a:rPr lang="ru-RU" dirty="0" smtClean="0"/>
              <a:t>– форма мышления, в которой что-либо утверждается или отрицается об объектах и их признаках.</a:t>
            </a:r>
            <a:endParaRPr lang="ru-RU" dirty="0"/>
          </a:p>
        </p:txBody>
      </p:sp>
      <p:sp>
        <p:nvSpPr>
          <p:cNvPr id="5" name="Стрелка влево 4"/>
          <p:cNvSpPr/>
          <p:nvPr/>
        </p:nvSpPr>
        <p:spPr>
          <a:xfrm>
            <a:off x="357158" y="5929330"/>
            <a:ext cx="1071570" cy="571504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img_user_file_56fe43fba4100_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786182" y="1928802"/>
            <a:ext cx="5357818" cy="41195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5191"/>
            <a:ext cx="3257544" cy="4225577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rgbClr val="008000"/>
                </a:solidFill>
              </a:rPr>
              <a:t>Умозаключение</a:t>
            </a:r>
            <a:r>
              <a:rPr lang="ru-RU" dirty="0" smtClean="0"/>
              <a:t> – форма мышления, посредством которой из одного или нескольких суждений по определенным правилам вывода получается новое суждение.</a:t>
            </a:r>
            <a:endParaRPr lang="ru-RU" dirty="0"/>
          </a:p>
        </p:txBody>
      </p:sp>
      <p:sp>
        <p:nvSpPr>
          <p:cNvPr id="5" name="Стрелка влево 4"/>
          <p:cNvSpPr/>
          <p:nvPr/>
        </p:nvSpPr>
        <p:spPr>
          <a:xfrm>
            <a:off x="357158" y="5929330"/>
            <a:ext cx="1071570" cy="571504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7" name="Рисунок 6" descr="slide-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714744" y="2071678"/>
            <a:ext cx="5072066" cy="3643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5191"/>
            <a:ext cx="3829048" cy="4625609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8000"/>
                </a:solidFill>
              </a:rPr>
              <a:t>Моделирование</a:t>
            </a:r>
            <a:r>
              <a:rPr lang="ru-RU" dirty="0" smtClean="0"/>
              <a:t> - это метод познания объектов окружающего мира.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трелка влево 4"/>
          <p:cNvSpPr/>
          <p:nvPr/>
        </p:nvSpPr>
        <p:spPr>
          <a:xfrm>
            <a:off x="357158" y="5929330"/>
            <a:ext cx="1071570" cy="571504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slide-5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4810" y="2214554"/>
            <a:ext cx="4645163" cy="34838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75191"/>
            <a:ext cx="8258204" cy="4625609"/>
          </a:xfrm>
        </p:spPr>
        <p:txBody>
          <a:bodyPr/>
          <a:lstStyle/>
          <a:p>
            <a:r>
              <a:rPr lang="ru-RU" dirty="0" smtClean="0">
                <a:solidFill>
                  <a:srgbClr val="008000"/>
                </a:solidFill>
              </a:rPr>
              <a:t>Модель</a:t>
            </a:r>
            <a:r>
              <a:rPr lang="ru-RU" dirty="0" smtClean="0"/>
              <a:t> – объект – заменитель.</a:t>
            </a:r>
            <a:endParaRPr lang="ru-RU" dirty="0"/>
          </a:p>
        </p:txBody>
      </p:sp>
      <p:sp>
        <p:nvSpPr>
          <p:cNvPr id="5" name="Стрелка влево 4"/>
          <p:cNvSpPr/>
          <p:nvPr/>
        </p:nvSpPr>
        <p:spPr>
          <a:xfrm>
            <a:off x="357158" y="5929330"/>
            <a:ext cx="1071570" cy="571504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0004-004-Model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28596" y="2571744"/>
            <a:ext cx="8229655" cy="32147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3614734" cy="407196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008000"/>
                </a:solidFill>
              </a:rPr>
              <a:t>Гипертекст</a:t>
            </a:r>
            <a:r>
              <a:rPr lang="ru-RU" dirty="0" smtClean="0"/>
              <a:t> — способ представления документов, в которых фрагменты текста или изображения могут выполнять роль ссылок, обеспечивающих загрузку других документов или объектов.</a:t>
            </a:r>
            <a:endParaRPr lang="ru-RU" dirty="0"/>
          </a:p>
        </p:txBody>
      </p:sp>
      <p:sp>
        <p:nvSpPr>
          <p:cNvPr id="4" name="Стрелка влево 3"/>
          <p:cNvSpPr/>
          <p:nvPr/>
        </p:nvSpPr>
        <p:spPr>
          <a:xfrm>
            <a:off x="357158" y="6072206"/>
            <a:ext cx="1143008" cy="642942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hypertext-wordle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857620" y="1857364"/>
            <a:ext cx="5072098" cy="37147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214554"/>
            <a:ext cx="3214710" cy="3686180"/>
          </a:xfrm>
        </p:spPr>
        <p:txBody>
          <a:bodyPr/>
          <a:lstStyle/>
          <a:p>
            <a:pPr algn="just"/>
            <a:r>
              <a:rPr lang="ru-RU" dirty="0" smtClean="0">
                <a:solidFill>
                  <a:srgbClr val="008000"/>
                </a:solidFill>
              </a:rPr>
              <a:t>Оригинал (прототип) </a:t>
            </a:r>
            <a:r>
              <a:rPr lang="ru-RU" dirty="0" smtClean="0"/>
              <a:t>– исходный объект.</a:t>
            </a:r>
            <a:endParaRPr lang="ru-RU" dirty="0"/>
          </a:p>
        </p:txBody>
      </p:sp>
      <p:sp>
        <p:nvSpPr>
          <p:cNvPr id="5" name="Стрелка влево 4"/>
          <p:cNvSpPr/>
          <p:nvPr/>
        </p:nvSpPr>
        <p:spPr>
          <a:xfrm>
            <a:off x="357158" y="5929330"/>
            <a:ext cx="1071570" cy="571504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img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868" y="1571612"/>
            <a:ext cx="5286380" cy="46434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857364"/>
            <a:ext cx="3328982" cy="4082701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rgbClr val="008000"/>
                </a:solidFill>
              </a:rPr>
              <a:t>Информационная модель</a:t>
            </a:r>
            <a:r>
              <a:rPr lang="ru-RU" dirty="0" smtClean="0"/>
              <a:t> – набор признаков, содержащий всю необходимую информацию об используемом объекте или процессе.</a:t>
            </a:r>
            <a:endParaRPr lang="ru-RU" dirty="0"/>
          </a:p>
        </p:txBody>
      </p:sp>
      <p:sp>
        <p:nvSpPr>
          <p:cNvPr id="5" name="Стрелка влево 4"/>
          <p:cNvSpPr/>
          <p:nvPr/>
        </p:nvSpPr>
        <p:spPr>
          <a:xfrm>
            <a:off x="357158" y="5929330"/>
            <a:ext cx="1071570" cy="571504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007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714744" y="2428868"/>
            <a:ext cx="5072098" cy="32147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slide-18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4286248" y="2000240"/>
            <a:ext cx="4647150" cy="371477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5191"/>
            <a:ext cx="4186238" cy="4625609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008000"/>
                </a:solidFill>
              </a:rPr>
              <a:t>Знаковая информационная модель </a:t>
            </a:r>
            <a:r>
              <a:rPr lang="ru-RU" dirty="0" smtClean="0"/>
              <a:t>-модель, которая представлена в форме текста на естественном языке, формулы или программы на специальном языке программирования.</a:t>
            </a:r>
            <a:endParaRPr lang="ru-RU" dirty="0"/>
          </a:p>
        </p:txBody>
      </p:sp>
      <p:sp>
        <p:nvSpPr>
          <p:cNvPr id="5" name="Стрелка влево 4"/>
          <p:cNvSpPr/>
          <p:nvPr/>
        </p:nvSpPr>
        <p:spPr>
          <a:xfrm>
            <a:off x="357158" y="5929330"/>
            <a:ext cx="1071570" cy="571504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3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5191"/>
            <a:ext cx="2757478" cy="3939825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008000"/>
                </a:solidFill>
              </a:rPr>
              <a:t>Таблица типа «Объект - свойства» </a:t>
            </a:r>
            <a:r>
              <a:rPr lang="ru-RU" dirty="0" smtClean="0"/>
              <a:t>- это таблица, содержащая информацию о свойствах отдельных объектов, принадлежащих одному классу.</a:t>
            </a:r>
            <a:endParaRPr lang="ru-RU" dirty="0"/>
          </a:p>
        </p:txBody>
      </p:sp>
      <p:sp>
        <p:nvSpPr>
          <p:cNvPr id="5" name="Стрелка влево 4"/>
          <p:cNvSpPr/>
          <p:nvPr/>
        </p:nvSpPr>
        <p:spPr>
          <a:xfrm>
            <a:off x="357158" y="5929330"/>
            <a:ext cx="1071570" cy="571504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img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214678" y="1857364"/>
            <a:ext cx="5643602" cy="37861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5191"/>
            <a:ext cx="3328982" cy="4625609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rgbClr val="008000"/>
                </a:solidFill>
              </a:rPr>
              <a:t>Таблица типа «Объекты – объекты - один» </a:t>
            </a:r>
            <a:r>
              <a:rPr lang="ru-RU" dirty="0" smtClean="0"/>
              <a:t>- это таблица, содержащая информацию о некотором одном свойстве пар объектов, чаще всего принадлежащих разным классам.</a:t>
            </a:r>
            <a:endParaRPr lang="ru-RU" dirty="0"/>
          </a:p>
        </p:txBody>
      </p:sp>
      <p:sp>
        <p:nvSpPr>
          <p:cNvPr id="5" name="Стрелка влево 4"/>
          <p:cNvSpPr/>
          <p:nvPr/>
        </p:nvSpPr>
        <p:spPr>
          <a:xfrm>
            <a:off x="285720" y="6286496"/>
            <a:ext cx="1071570" cy="571504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023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619493" y="2500306"/>
            <a:ext cx="5524507" cy="25717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5191"/>
            <a:ext cx="3543296" cy="4368453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008000"/>
                </a:solidFill>
              </a:rPr>
              <a:t>Диаграмма</a:t>
            </a:r>
            <a:r>
              <a:rPr lang="ru-RU" dirty="0" smtClean="0"/>
              <a:t> – графическое изображение, дающее наглядное представление о соотношении каких-либо величин или нескольких значений одной величины, об изменении их значений.</a:t>
            </a:r>
            <a:endParaRPr lang="ru-RU" dirty="0"/>
          </a:p>
        </p:txBody>
      </p:sp>
      <p:sp>
        <p:nvSpPr>
          <p:cNvPr id="5" name="Стрелка влево 4"/>
          <p:cNvSpPr/>
          <p:nvPr/>
        </p:nvSpPr>
        <p:spPr>
          <a:xfrm>
            <a:off x="357158" y="5929330"/>
            <a:ext cx="1071570" cy="571504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476342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86248" y="2571744"/>
            <a:ext cx="4063986" cy="25003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5191"/>
            <a:ext cx="3829048" cy="4011263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8000"/>
                </a:solidFill>
              </a:rPr>
              <a:t>Схема</a:t>
            </a:r>
            <a:r>
              <a:rPr lang="ru-RU" dirty="0" smtClean="0"/>
              <a:t> – это представление некоторого объекта в общих, главных чертах с помощью условных обозначений.</a:t>
            </a:r>
            <a:endParaRPr lang="ru-RU" dirty="0"/>
          </a:p>
        </p:txBody>
      </p:sp>
      <p:sp>
        <p:nvSpPr>
          <p:cNvPr id="5" name="Стрелка влево 4"/>
          <p:cNvSpPr/>
          <p:nvPr/>
        </p:nvSpPr>
        <p:spPr>
          <a:xfrm>
            <a:off x="357158" y="5929330"/>
            <a:ext cx="1071570" cy="571504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7" name="Рисунок 6" descr="1_525506afa63a0525506afa63dc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4810" y="1714488"/>
            <a:ext cx="4638675" cy="44338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5191"/>
            <a:ext cx="3328982" cy="4625609"/>
          </a:xfrm>
        </p:spPr>
        <p:txBody>
          <a:bodyPr/>
          <a:lstStyle/>
          <a:p>
            <a:r>
              <a:rPr lang="ru-RU" dirty="0" smtClean="0">
                <a:solidFill>
                  <a:srgbClr val="008000"/>
                </a:solidFill>
              </a:rPr>
              <a:t>Иерархия</a:t>
            </a:r>
            <a:r>
              <a:rPr lang="ru-RU" dirty="0" smtClean="0"/>
              <a:t> – это расположение частей или элементов целого в порядке от высшего к низшему.</a:t>
            </a:r>
            <a:endParaRPr lang="ru-RU" dirty="0"/>
          </a:p>
        </p:txBody>
      </p:sp>
      <p:sp>
        <p:nvSpPr>
          <p:cNvPr id="5" name="Стрелка влево 4"/>
          <p:cNvSpPr/>
          <p:nvPr/>
        </p:nvSpPr>
        <p:spPr>
          <a:xfrm>
            <a:off x="357158" y="5929330"/>
            <a:ext cx="1071570" cy="571504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0009-009-Ierarkhija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571868" y="2214554"/>
            <a:ext cx="5286412" cy="37147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5191"/>
            <a:ext cx="3114668" cy="4154139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rgbClr val="008000"/>
                </a:solidFill>
              </a:rPr>
              <a:t>Алгоритм</a:t>
            </a:r>
            <a:r>
              <a:rPr lang="ru-RU" dirty="0" smtClean="0"/>
              <a:t> – описание конечной последовательности шагов в решении задачи, приводящий от исходных данных к требуемому результату.</a:t>
            </a:r>
            <a:endParaRPr lang="ru-RU" dirty="0"/>
          </a:p>
        </p:txBody>
      </p:sp>
      <p:sp>
        <p:nvSpPr>
          <p:cNvPr id="5" name="Стрелка влево 4"/>
          <p:cNvSpPr/>
          <p:nvPr/>
        </p:nvSpPr>
        <p:spPr>
          <a:xfrm>
            <a:off x="357158" y="5929330"/>
            <a:ext cx="1071570" cy="571504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1528262401_slayd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00430" y="2000240"/>
            <a:ext cx="5333973" cy="4000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5191"/>
            <a:ext cx="3328982" cy="4625609"/>
          </a:xfrm>
        </p:spPr>
        <p:txBody>
          <a:bodyPr/>
          <a:lstStyle/>
          <a:p>
            <a:r>
              <a:rPr lang="ru-RU" dirty="0" smtClean="0">
                <a:solidFill>
                  <a:srgbClr val="008000"/>
                </a:solidFill>
              </a:rPr>
              <a:t>Исполнитель</a:t>
            </a:r>
            <a:r>
              <a:rPr lang="ru-RU" dirty="0" smtClean="0"/>
              <a:t> – это некоторый объект, способный выполнять определенный набор команд. </a:t>
            </a:r>
            <a:endParaRPr lang="ru-RU" dirty="0"/>
          </a:p>
        </p:txBody>
      </p:sp>
      <p:sp>
        <p:nvSpPr>
          <p:cNvPr id="5" name="Стрелка влево 4"/>
          <p:cNvSpPr/>
          <p:nvPr/>
        </p:nvSpPr>
        <p:spPr>
          <a:xfrm>
            <a:off x="357158" y="5929330"/>
            <a:ext cx="1071570" cy="571504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img7 (3)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071934" y="2000240"/>
            <a:ext cx="4572032" cy="34290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graf-1200x75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929058" y="1857364"/>
            <a:ext cx="5214942" cy="428628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785926"/>
            <a:ext cx="4000528" cy="4625609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rgbClr val="008000"/>
                </a:solidFill>
              </a:rPr>
              <a:t>Графический редактор </a:t>
            </a:r>
            <a:r>
              <a:rPr lang="ru-RU" dirty="0" smtClean="0"/>
              <a:t>— программа, предназначенная для рисования картинок, поздравительных открыток, рекламных объявлений, приглашений, иллюстраций к докладам и других изображений.</a:t>
            </a:r>
            <a:endParaRPr lang="ru-RU" dirty="0"/>
          </a:p>
        </p:txBody>
      </p:sp>
      <p:sp>
        <p:nvSpPr>
          <p:cNvPr id="4" name="Стрелка влево 3"/>
          <p:cNvSpPr/>
          <p:nvPr/>
        </p:nvSpPr>
        <p:spPr>
          <a:xfrm>
            <a:off x="357158" y="6072206"/>
            <a:ext cx="1143008" cy="642942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3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5191"/>
            <a:ext cx="3471858" cy="4625609"/>
          </a:xfrm>
        </p:spPr>
        <p:txBody>
          <a:bodyPr/>
          <a:lstStyle/>
          <a:p>
            <a:r>
              <a:rPr lang="ru-RU" dirty="0" smtClean="0">
                <a:solidFill>
                  <a:srgbClr val="008000"/>
                </a:solidFill>
              </a:rPr>
              <a:t>Система команд исполнителя</a:t>
            </a:r>
            <a:r>
              <a:rPr lang="ru-RU" dirty="0" smtClean="0"/>
              <a:t> – команды, которые может выполнить конкретный исполнитель.</a:t>
            </a:r>
            <a:endParaRPr lang="ru-RU" dirty="0"/>
          </a:p>
        </p:txBody>
      </p:sp>
      <p:sp>
        <p:nvSpPr>
          <p:cNvPr id="5" name="Стрелка влево 4"/>
          <p:cNvSpPr/>
          <p:nvPr/>
        </p:nvSpPr>
        <p:spPr>
          <a:xfrm>
            <a:off x="357158" y="5929330"/>
            <a:ext cx="1071570" cy="571504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7" name="Рисунок 6" descr="019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143372" y="1928802"/>
            <a:ext cx="4643438" cy="38576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5191"/>
            <a:ext cx="3328982" cy="4625609"/>
          </a:xfrm>
        </p:spPr>
        <p:txBody>
          <a:bodyPr/>
          <a:lstStyle/>
          <a:p>
            <a:r>
              <a:rPr lang="ru-RU" dirty="0" smtClean="0">
                <a:solidFill>
                  <a:srgbClr val="008000"/>
                </a:solidFill>
              </a:rPr>
              <a:t>Программа</a:t>
            </a:r>
            <a:r>
              <a:rPr lang="ru-RU" dirty="0" smtClean="0"/>
              <a:t> – алгоритм, записанный на языке, понятным исполнителю.</a:t>
            </a:r>
            <a:endParaRPr lang="ru-RU" dirty="0"/>
          </a:p>
        </p:txBody>
      </p:sp>
      <p:sp>
        <p:nvSpPr>
          <p:cNvPr id="5" name="Стрелка влево 4"/>
          <p:cNvSpPr/>
          <p:nvPr/>
        </p:nvSpPr>
        <p:spPr>
          <a:xfrm>
            <a:off x="357158" y="5929330"/>
            <a:ext cx="1071570" cy="571504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uninstallers-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660121" y="1928802"/>
            <a:ext cx="5483879" cy="37461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5191"/>
            <a:ext cx="3829048" cy="3939825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008000"/>
                </a:solidFill>
              </a:rPr>
              <a:t>Линейный алгоритм </a:t>
            </a:r>
            <a:r>
              <a:rPr lang="ru-RU" dirty="0" smtClean="0"/>
              <a:t>– алгоритм, в котором команды выполняются в порядке их записи, то есть последовательно друг за другом.</a:t>
            </a:r>
            <a:endParaRPr lang="ru-RU" dirty="0"/>
          </a:p>
        </p:txBody>
      </p:sp>
      <p:sp>
        <p:nvSpPr>
          <p:cNvPr id="5" name="Стрелка влево 4"/>
          <p:cNvSpPr/>
          <p:nvPr/>
        </p:nvSpPr>
        <p:spPr>
          <a:xfrm>
            <a:off x="357158" y="5929330"/>
            <a:ext cx="1071570" cy="571504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img5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143372" y="2071678"/>
            <a:ext cx="4786346" cy="36968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14488"/>
            <a:ext cx="3643338" cy="4000527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008000"/>
                </a:solidFill>
              </a:rPr>
              <a:t>Ветвление</a:t>
            </a:r>
            <a:r>
              <a:rPr lang="ru-RU" dirty="0" smtClean="0"/>
              <a:t> – форма организации действий, при котором в зависимости от выполнения или невыполнения некоторого условия совершается либо одна, либо другая последовательность действий.</a:t>
            </a:r>
            <a:endParaRPr lang="ru-RU" dirty="0"/>
          </a:p>
        </p:txBody>
      </p:sp>
      <p:sp>
        <p:nvSpPr>
          <p:cNvPr id="5" name="Стрелка влево 4"/>
          <p:cNvSpPr/>
          <p:nvPr/>
        </p:nvSpPr>
        <p:spPr>
          <a:xfrm>
            <a:off x="357158" y="5929330"/>
            <a:ext cx="1071570" cy="571504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7" name="Рисунок 6" descr="00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786182" y="1928802"/>
            <a:ext cx="4905377" cy="34290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5191"/>
            <a:ext cx="3757610" cy="4368453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008000"/>
                </a:solidFill>
              </a:rPr>
              <a:t>Циклический алгоритм</a:t>
            </a:r>
            <a:r>
              <a:rPr lang="ru-RU" dirty="0" smtClean="0"/>
              <a:t> – форма организации действий, при котором выполнение одной и той же последовательности действий повторяется, пока выполняется некоторое заранее установленное условие.</a:t>
            </a:r>
            <a:endParaRPr lang="ru-RU" dirty="0"/>
          </a:p>
        </p:txBody>
      </p:sp>
      <p:sp>
        <p:nvSpPr>
          <p:cNvPr id="5" name="Стрелка влево 4"/>
          <p:cNvSpPr/>
          <p:nvPr/>
        </p:nvSpPr>
        <p:spPr>
          <a:xfrm>
            <a:off x="357158" y="5929330"/>
            <a:ext cx="1071570" cy="571504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s727638_2_7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357686" y="1857364"/>
            <a:ext cx="4286280" cy="40563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785926"/>
            <a:ext cx="4043362" cy="4625609"/>
          </a:xfrm>
        </p:spPr>
        <p:txBody>
          <a:bodyPr/>
          <a:lstStyle/>
          <a:p>
            <a:r>
              <a:rPr lang="ru-RU" dirty="0" smtClean="0">
                <a:solidFill>
                  <a:srgbClr val="008000"/>
                </a:solidFill>
              </a:rPr>
              <a:t>Вспомогательный алгоритм </a:t>
            </a:r>
            <a:r>
              <a:rPr lang="ru-RU" dirty="0" smtClean="0"/>
              <a:t>– алгоритм, решающий некоторую подзадачу основ.</a:t>
            </a:r>
          </a:p>
          <a:p>
            <a:endParaRPr lang="ru-RU" dirty="0"/>
          </a:p>
        </p:txBody>
      </p:sp>
      <p:sp>
        <p:nvSpPr>
          <p:cNvPr id="5" name="Стрелка влево 4"/>
          <p:cNvSpPr/>
          <p:nvPr/>
        </p:nvSpPr>
        <p:spPr>
          <a:xfrm>
            <a:off x="357158" y="5929330"/>
            <a:ext cx="1071570" cy="571504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b46993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071934" y="1928802"/>
            <a:ext cx="4786346" cy="32861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3257544" cy="4829188"/>
          </a:xfrm>
        </p:spPr>
        <p:txBody>
          <a:bodyPr/>
          <a:lstStyle/>
          <a:p>
            <a:r>
              <a:rPr lang="ru-RU" dirty="0" smtClean="0">
                <a:solidFill>
                  <a:srgbClr val="008000"/>
                </a:solidFill>
              </a:rPr>
              <a:t>Данные</a:t>
            </a:r>
            <a:r>
              <a:rPr lang="ru-RU" dirty="0" smtClean="0"/>
              <a:t> — информация, представленная в форме, пригодной для обработки компьютером.</a:t>
            </a:r>
            <a:endParaRPr lang="ru-RU" dirty="0"/>
          </a:p>
        </p:txBody>
      </p:sp>
      <p:sp>
        <p:nvSpPr>
          <p:cNvPr id="4" name="Стрелка влево 3"/>
          <p:cNvSpPr/>
          <p:nvPr/>
        </p:nvSpPr>
        <p:spPr>
          <a:xfrm>
            <a:off x="357158" y="6072206"/>
            <a:ext cx="1143008" cy="642942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data.png"/>
          <p:cNvPicPr>
            <a:picLocks noChangeAspect="1"/>
          </p:cNvPicPr>
          <p:nvPr/>
        </p:nvPicPr>
        <p:blipFill>
          <a:blip r:embed="rId3" cstate="email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572000" y="2143116"/>
            <a:ext cx="3786214" cy="32861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5098</TotalTime>
  <Words>1554</Words>
  <Application>Microsoft Office PowerPoint</Application>
  <PresentationFormat>Экран (4:3)</PresentationFormat>
  <Paragraphs>232</Paragraphs>
  <Slides>85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85</vt:i4>
      </vt:variant>
    </vt:vector>
  </HeadingPairs>
  <TitlesOfParts>
    <vt:vector size="86" baseType="lpstr">
      <vt:lpstr>Модульная</vt:lpstr>
      <vt:lpstr> Ученицы 6 «Б» класса  Тумской средней школы №3   Кузнецовой Анастасии.</vt:lpstr>
      <vt:lpstr>Словарь терминов по информатике за 5 класс.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Словарь терминов по информатике за 6 класс.</vt:lpstr>
      <vt:lpstr>Слайд 51</vt:lpstr>
      <vt:lpstr>Слайд 52</vt:lpstr>
      <vt:lpstr>Слайд 53</vt:lpstr>
      <vt:lpstr>Слайд 54</vt:lpstr>
      <vt:lpstr>Слайд 55</vt:lpstr>
      <vt:lpstr>Слайд 56</vt:lpstr>
      <vt:lpstr>Слайд 57</vt:lpstr>
      <vt:lpstr>Слайд 58</vt:lpstr>
      <vt:lpstr>Слайд 59</vt:lpstr>
      <vt:lpstr>Слайд 60</vt:lpstr>
      <vt:lpstr>Слайд 61</vt:lpstr>
      <vt:lpstr>Слайд 62</vt:lpstr>
      <vt:lpstr>Слайд 63</vt:lpstr>
      <vt:lpstr>Слайд 64</vt:lpstr>
      <vt:lpstr>Слайд 65</vt:lpstr>
      <vt:lpstr>Слайд 66</vt:lpstr>
      <vt:lpstr>Слайд 67</vt:lpstr>
      <vt:lpstr>Слайд 68</vt:lpstr>
      <vt:lpstr>Слайд 69</vt:lpstr>
      <vt:lpstr>Слайд 70</vt:lpstr>
      <vt:lpstr>Слайд 71</vt:lpstr>
      <vt:lpstr>Слайд 72</vt:lpstr>
      <vt:lpstr>Слайд 73</vt:lpstr>
      <vt:lpstr>Слайд 74</vt:lpstr>
      <vt:lpstr>Слайд 75</vt:lpstr>
      <vt:lpstr>Слайд 76</vt:lpstr>
      <vt:lpstr>Слайд 77</vt:lpstr>
      <vt:lpstr>Слайд 78</vt:lpstr>
      <vt:lpstr>Слайд 79</vt:lpstr>
      <vt:lpstr>Слайд 80</vt:lpstr>
      <vt:lpstr>Слайд 81</vt:lpstr>
      <vt:lpstr>Слайд 82</vt:lpstr>
      <vt:lpstr>Слайд 83</vt:lpstr>
      <vt:lpstr>Слайд 84</vt:lpstr>
      <vt:lpstr>Слайд 85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Ученицы 6 «Б» класса  Тумской средней школы №3    Кузнецовой Анастасии.</dc:title>
  <dc:creator>Пользователь</dc:creator>
  <cp:lastModifiedBy>Пользователь Windows</cp:lastModifiedBy>
  <cp:revision>16</cp:revision>
  <dcterms:created xsi:type="dcterms:W3CDTF">2019-04-10T10:43:59Z</dcterms:created>
  <dcterms:modified xsi:type="dcterms:W3CDTF">2022-10-30T21:55:59Z</dcterms:modified>
</cp:coreProperties>
</file>