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8" r:id="rId3"/>
    <p:sldId id="274" r:id="rId4"/>
    <p:sldId id="283" r:id="rId5"/>
    <p:sldId id="275" r:id="rId6"/>
    <p:sldId id="263" r:id="rId7"/>
    <p:sldId id="257" r:id="rId8"/>
    <p:sldId id="259" r:id="rId9"/>
    <p:sldId id="261" r:id="rId10"/>
    <p:sldId id="279" r:id="rId11"/>
    <p:sldId id="280" r:id="rId12"/>
    <p:sldId id="281" r:id="rId13"/>
    <p:sldId id="267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5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1282" y="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1ED2D-D04F-44C0-89F8-4E795DC0230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50BD6-0389-4609-A1B4-023A7A453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876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F310D-03B9-4E42-B117-7D9EBB40CFD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32D5A-AA02-4054-B127-B81D2D431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YcsiFqf-gs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2411760" y="332656"/>
            <a:ext cx="4648552" cy="622573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800" b="1" dirty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СОВРЕМЕННЫЙ  </a:t>
            </a:r>
            <a:br>
              <a:rPr lang="ru-RU" sz="28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 УРОК  ИНОСТРАННОГО</a:t>
            </a:r>
            <a:br>
              <a:rPr lang="ru-RU" sz="28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ЯЗЫКА  как условие выхода на новые образовательные результаты в ходе реализации стандартов третьего поколения </a:t>
            </a:r>
            <a:br>
              <a:rPr lang="ru-RU" sz="28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br>
              <a:rPr lang="ru-RU" sz="28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endParaRPr lang="ru-RU" sz="2800" b="1" dirty="0">
              <a:solidFill>
                <a:srgbClr val="B654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1" y="3212977"/>
            <a:ext cx="4458125" cy="3456384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rgbClr val="B6544A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 smtClean="0">
              <a:solidFill>
                <a:srgbClr val="B654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uchitel.club/local/templates/uchitel.cifra-investitions2/img/slider-fg.png">
            <a:extLst>
              <a:ext uri="{FF2B5EF4-FFF2-40B4-BE49-F238E27FC236}">
                <a16:creationId xmlns:a16="http://schemas.microsoft.com/office/drawing/2014/main" xmlns="" id="{D8BF1FD7-5933-4710-B8EF-6CE7791DC8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49" r="-3" b="2903"/>
          <a:stretch/>
        </p:blipFill>
        <p:spPr bwMode="auto">
          <a:xfrm>
            <a:off x="185884" y="2996952"/>
            <a:ext cx="3814192" cy="3779318"/>
          </a:xfrm>
          <a:prstGeom prst="round2DiagRect">
            <a:avLst>
              <a:gd name="adj1" fmla="val 4860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714356"/>
            <a:ext cx="4572032" cy="592935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entury Schoolbook" pitchFamily="18" charset="0"/>
              </a:rPr>
              <a:t>Диалог: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осуществлять запрос и обобщение информации;</a:t>
            </a:r>
          </a:p>
          <a:p>
            <a:pPr lvl="0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обращаться за разъяснениями;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участвовать </a:t>
            </a:r>
            <a:r>
              <a:rPr lang="ru-RU" sz="2400" b="1" i="1" dirty="0">
                <a:solidFill>
                  <a:srgbClr val="FF0000"/>
                </a:solidFill>
                <a:latin typeface="Calibri" panose="020F0502020204030204" pitchFamily="34" charset="0"/>
              </a:rPr>
              <a:t>в дискуссии/беседе на знакомую тему;</a:t>
            </a:r>
          </a:p>
          <a:p>
            <a:pPr lvl="0">
              <a:buFont typeface="Wingdings" pitchFamily="2" charset="2"/>
              <a:buChar char="§"/>
            </a:pPr>
            <a:r>
              <a:rPr lang="ru-RU" sz="2400" b="1" i="1" dirty="0">
                <a:solidFill>
                  <a:srgbClr val="FF0000"/>
                </a:solidFill>
                <a:latin typeface="Calibri" panose="020F0502020204030204" pitchFamily="34" charset="0"/>
              </a:rPr>
              <a:t>выражать свое отношение </a:t>
            </a:r>
            <a:r>
              <a:rPr lang="ru-RU" sz="2400" b="1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к высказыванию собеседника;</a:t>
            </a:r>
          </a:p>
          <a:p>
            <a:pPr lvl="0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вступать и поддерживать общение</a:t>
            </a:r>
          </a:p>
          <a:p>
            <a:endParaRPr lang="ru-RU" sz="1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714612" y="142852"/>
            <a:ext cx="3429024" cy="71438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entury" pitchFamily="18" charset="0"/>
              </a:rPr>
              <a:t>Говорение</a:t>
            </a:r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9363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14290"/>
            <a:ext cx="3857652" cy="64294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entury" pitchFamily="18" charset="0"/>
              </a:rPr>
              <a:t>Говорение</a:t>
            </a:r>
            <a:r>
              <a:rPr lang="ru-RU" dirty="0" smtClean="0">
                <a:solidFill>
                  <a:srgbClr val="C00000"/>
                </a:solidFill>
                <a:latin typeface="Century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Century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787868"/>
            <a:ext cx="5143536" cy="592935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3000" b="1" dirty="0" smtClean="0">
                <a:solidFill>
                  <a:srgbClr val="C00000"/>
                </a:solidFill>
                <a:latin typeface="Century" pitchFamily="18" charset="0"/>
              </a:rPr>
              <a:t>Монолог:</a:t>
            </a:r>
            <a:endParaRPr lang="ru-RU" sz="3000" b="1" i="1" dirty="0" smtClean="0">
              <a:latin typeface="Century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400" b="1" i="1" dirty="0" smtClean="0">
                <a:latin typeface="Century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делать сообщения, содержащие наиболее важную информацию по теме, проблеме;</a:t>
            </a:r>
          </a:p>
          <a:p>
            <a:pPr lvl="0"/>
            <a:endParaRPr lang="ru-RU" sz="2400" b="1" i="1" dirty="0" smtClean="0">
              <a:solidFill>
                <a:srgbClr val="FF0000"/>
              </a:solidFill>
              <a:latin typeface="+mj-lt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кратко передавать содержание полученной информации;</a:t>
            </a:r>
          </a:p>
          <a:p>
            <a:pPr lvl="0"/>
            <a:endParaRPr lang="ru-RU" sz="2400" b="1" i="1" dirty="0" smtClean="0">
              <a:solidFill>
                <a:srgbClr val="FF0000"/>
              </a:solidFill>
              <a:latin typeface="+mj-lt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рассказывать о себе, о семье, о погоде и т.д.;</a:t>
            </a:r>
          </a:p>
          <a:p>
            <a:pPr lvl="0">
              <a:buFontTx/>
              <a:buChar char="-"/>
            </a:pPr>
            <a:endParaRPr lang="ru-RU" sz="2400" b="1" i="1" dirty="0" smtClean="0">
              <a:solidFill>
                <a:srgbClr val="FF0000"/>
              </a:solidFill>
              <a:latin typeface="+mj-lt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рассуждать о фактах, событиях, приводя примеры;</a:t>
            </a:r>
          </a:p>
          <a:p>
            <a:pPr lvl="0"/>
            <a:endParaRPr lang="ru-RU" sz="2400" b="1" i="1" dirty="0" smtClean="0">
              <a:solidFill>
                <a:srgbClr val="FF0000"/>
              </a:solidFill>
              <a:latin typeface="+mj-lt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описывать особенности жизни и культуры своей </a:t>
            </a:r>
          </a:p>
          <a:p>
            <a:pPr lvl="0"/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страны и страны изучаемого языка</a:t>
            </a:r>
            <a:endParaRPr lang="ru-RU" sz="2400" dirty="0" smtClean="0">
              <a:solidFill>
                <a:srgbClr val="FF0000"/>
              </a:solidFill>
              <a:latin typeface="+mj-lt"/>
            </a:endParaRPr>
          </a:p>
          <a:p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5323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entury" pitchFamily="18" charset="0"/>
              </a:rPr>
              <a:t>Письмо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642918"/>
            <a:ext cx="9001156" cy="6000792"/>
          </a:xfrm>
        </p:spPr>
        <p:txBody>
          <a:bodyPr>
            <a:normAutofit fontScale="85000" lnSpcReduction="20000"/>
          </a:bodyPr>
          <a:lstStyle/>
          <a:p>
            <a:pPr lvl="0" algn="l"/>
            <a:r>
              <a:rPr lang="ru-RU" sz="2400" b="1" i="1" dirty="0" smtClean="0">
                <a:solidFill>
                  <a:schemeClr val="tx1"/>
                </a:solidFill>
                <a:latin typeface="Century" pitchFamily="18" charset="0"/>
              </a:rPr>
              <a:t>-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личное письмо;</a:t>
            </a:r>
          </a:p>
          <a:p>
            <a:pPr lvl="0" algn="l"/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-письмо в газету, журнал;</a:t>
            </a:r>
          </a:p>
          <a:p>
            <a:pPr lvl="0" algn="l"/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-небольшой рассказ;</a:t>
            </a:r>
          </a:p>
          <a:p>
            <a:pPr lvl="0" algn="l"/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-заполнение анкет;</a:t>
            </a:r>
          </a:p>
          <a:p>
            <a:pPr lvl="0" algn="l"/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-изложение сведений о себе;</a:t>
            </a:r>
          </a:p>
          <a:p>
            <a:pPr lvl="0" algn="l"/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-написание плана</a:t>
            </a:r>
          </a:p>
          <a:p>
            <a:pPr lvl="0" algn="l"/>
            <a:endParaRPr lang="ru-RU" sz="2400" b="1" i="1" dirty="0" smtClean="0">
              <a:solidFill>
                <a:srgbClr val="FF0000"/>
              </a:solidFill>
              <a:latin typeface="+mj-lt"/>
            </a:endParaRPr>
          </a:p>
          <a:p>
            <a:pPr lvl="0" algn="l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вставить пропущенные слова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заменить выделенные курсивом слова синонимами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выписать из текста предложения, являющиеся ответами на поставленные вопросы.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выписать из текста предложения, подтверждающие или опровергающие данные утверждения.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выписать примеры на употребление конкретных грамматических структур.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закончить предложение, используя слова и выражения из текста.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составить вопросы к ответам и наоборот.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соединить части предложений в логическом порядке.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составить план текста</a:t>
            </a:r>
            <a:endParaRPr lang="ru-RU" sz="2400" b="1" i="1" dirty="0">
              <a:solidFill>
                <a:srgbClr val="FF00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80055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YcsiFqf-gs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2411760" y="260648"/>
            <a:ext cx="4710959" cy="630932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6544A"/>
                </a:solidFill>
              </a:rPr>
              <a:t>A good beginning makes a good ending, as the British people say.</a:t>
            </a:r>
            <a:endParaRPr lang="ru-RU" dirty="0">
              <a:solidFill>
                <a:srgbClr val="B6544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Я\Pictures\1263209584_24654-we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7522" cy="558924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500" dist="50800" dir="5400000" sy="-100000" algn="bl" rotWithShape="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29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14:flip dir="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_YcsiFqf-gs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2483768" y="260648"/>
            <a:ext cx="4657193" cy="623731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Меняются приоритеты образования: </a:t>
            </a:r>
            <a:br>
              <a:rPr lang="ru-RU" sz="36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err="1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знаниевая</a:t>
            </a:r>
            <a:r>
              <a:rPr lang="ru-RU" sz="3600" b="1" u="sng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составляющая </a:t>
            </a:r>
            <a:br>
              <a:rPr lang="ru-RU" sz="36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уступает </a:t>
            </a:r>
            <a:r>
              <a:rPr lang="ru-RU" sz="3600" b="1" dirty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место </a:t>
            </a:r>
            <a:r>
              <a:rPr lang="ru-RU" sz="3600" b="1" u="sng" dirty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развивающей</a:t>
            </a:r>
            <a:endParaRPr lang="ru-RU" sz="3600" b="1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924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На смену лозунга «Образование для жизни» пришёл лозунг «Образование на протяжении всей жизни». 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ОБРАЗОВАНИЕ </a:t>
            </a:r>
            <a:r>
              <a:rPr lang="ru-RU" sz="2600" b="1" dirty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ЧЕРЕЗ ВСЮ </a:t>
            </a:r>
            <a:r>
              <a:rPr lang="ru-RU" sz="2600" b="1" dirty="0" smtClean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ЖИЗНЬ </a:t>
            </a:r>
            <a:r>
              <a:rPr lang="ru-RU" sz="2600" dirty="0" smtClean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(англ</a:t>
            </a:r>
            <a:r>
              <a:rPr lang="ru-RU" sz="2600" dirty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. . </a:t>
            </a:r>
            <a:r>
              <a:rPr lang="ru-RU" sz="2600" b="1" dirty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«</a:t>
            </a:r>
            <a:r>
              <a:rPr lang="ru-RU" sz="2600" b="1" dirty="0" err="1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life-long</a:t>
            </a:r>
            <a:r>
              <a:rPr lang="ru-RU" sz="2600" b="1" dirty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learning</a:t>
            </a:r>
            <a:r>
              <a:rPr lang="ru-RU" sz="2600" b="1" dirty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»</a:t>
            </a:r>
            <a:r>
              <a:rPr lang="ru-RU" sz="2600" dirty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)</a:t>
            </a:r>
            <a:endParaRPr lang="ru-RU" sz="2600" dirty="0" smtClean="0">
              <a:solidFill>
                <a:srgbClr val="FF0000"/>
              </a:solidFill>
              <a:latin typeface="Times New Roman" pitchFamily="18" charset="0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Стандарты  ФГОС невозможны без учителя  « Плохой учитель преподносит истину, хороший-учитель помогает ее находить»                                                    </a:t>
            </a:r>
            <a:r>
              <a:rPr lang="ru-RU" sz="3600" dirty="0" err="1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А.Дистерверг</a:t>
            </a:r>
            <a:r>
              <a:rPr lang="ru-RU" sz="3600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400" dirty="0" smtClean="0">
              <a:solidFill>
                <a:srgbClr val="B6544A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2" descr="C:\Users\Helga\Desktop\slide-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624" y="4149079"/>
            <a:ext cx="8234176" cy="2708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314722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Иностранный язык </a:t>
            </a:r>
            <a:r>
              <a:rPr lang="ru-RU" sz="3200" b="1" i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- средство </a:t>
            </a:r>
            <a:r>
              <a:rPr lang="ru-RU" sz="3200" b="1" i="1" dirty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жизнеобеспечения общества, роль которого возрастает в связи с развитием международных экономических, научных, социальных, культурных </a:t>
            </a:r>
            <a:r>
              <a:rPr lang="ru-RU" sz="3200" b="1" i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связей.</a:t>
            </a:r>
            <a:r>
              <a:rPr lang="ru-RU" sz="3200" b="1" i="1" dirty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3200" b="1" i="1" dirty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</a:br>
            <a:endParaRPr lang="ru-RU" sz="3200" b="1" i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564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652F70-CCA6-4BEB-9F3F-6AE93A2C7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496495"/>
            <a:ext cx="7429499" cy="11089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оценки функциональной грамотности</a:t>
            </a:r>
          </a:p>
        </p:txBody>
      </p:sp>
      <p:pic>
        <p:nvPicPr>
          <p:cNvPr id="4098" name="Picture 2" descr="https://fsd.multiurok.ru/html/2019/11/01/s_5dbb61a1a7004/img6.jpg">
            <a:extLst>
              <a:ext uri="{FF2B5EF4-FFF2-40B4-BE49-F238E27FC236}">
                <a16:creationId xmlns:a16="http://schemas.microsoft.com/office/drawing/2014/main" xmlns="" id="{684E80FC-BE80-4C42-AFED-AC4CC57FA42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1" t="15758" r="-1215" b="2424"/>
          <a:stretch/>
        </p:blipFill>
        <p:spPr bwMode="auto">
          <a:xfrm>
            <a:off x="179512" y="2348880"/>
            <a:ext cx="4127012" cy="3240360"/>
          </a:xfrm>
          <a:prstGeom prst="rect">
            <a:avLst/>
          </a:prstGeom>
          <a:noFill/>
          <a:ln w="19050">
            <a:solidFill>
              <a:srgbClr val="000000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40B64CB-2F8A-4DB9-A8F2-CC2C3FDF734D}"/>
              </a:ext>
            </a:extLst>
          </p:cNvPr>
          <p:cNvSpPr txBox="1"/>
          <p:nvPr/>
        </p:nvSpPr>
        <p:spPr>
          <a:xfrm>
            <a:off x="4306524" y="2204864"/>
            <a:ext cx="45204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оценивается по основным трем направлениям:</a:t>
            </a:r>
          </a:p>
          <a:p>
            <a:pPr marL="214313" indent="-214313">
              <a:buFontTx/>
              <a:buChar char="-"/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грамотность,</a:t>
            </a:r>
          </a:p>
          <a:p>
            <a:pPr marL="214313" indent="-214313">
              <a:buFontTx/>
              <a:buChar char="-"/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грамотность, </a:t>
            </a:r>
          </a:p>
          <a:p>
            <a:pPr marL="214313" indent="-214313">
              <a:buFontTx/>
              <a:buChar char="-"/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естественнонаучная грамотность.</a:t>
            </a:r>
          </a:p>
          <a:p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44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"/>
            <a:ext cx="8786874" cy="17859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Главная составляющая преподавания иностранного языка – </a:t>
            </a:r>
            <a:r>
              <a:rPr lang="ru-RU" b="1" dirty="0" smtClean="0">
                <a:latin typeface="Century" pitchFamily="18" charset="0"/>
              </a:rPr>
              <a:t>заинтересованность</a:t>
            </a:r>
            <a:endParaRPr lang="ru-RU" b="1" dirty="0">
              <a:latin typeface="Century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143116"/>
            <a:ext cx="5715040" cy="3495684"/>
          </a:xfrm>
        </p:spPr>
        <p:txBody>
          <a:bodyPr>
            <a:normAutofit fontScale="62500" lnSpcReduction="20000"/>
          </a:bodyPr>
          <a:lstStyle/>
          <a:p>
            <a:pPr algn="l">
              <a:buFont typeface="Wingdings" pitchFamily="2" charset="2"/>
              <a:buChar char="§"/>
            </a:pPr>
            <a:r>
              <a:rPr lang="ru-RU" sz="4000" b="1" i="1" dirty="0" smtClean="0">
                <a:solidFill>
                  <a:srgbClr val="002060"/>
                </a:solidFill>
                <a:latin typeface="Century" pitchFamily="18" charset="0"/>
              </a:rPr>
              <a:t>дискуссии</a:t>
            </a:r>
          </a:p>
          <a:p>
            <a:pPr algn="l">
              <a:buFont typeface="Wingdings" pitchFamily="2" charset="2"/>
              <a:buChar char="§"/>
            </a:pPr>
            <a:r>
              <a:rPr lang="ru-RU" sz="4000" b="1" i="1" dirty="0" smtClean="0">
                <a:solidFill>
                  <a:srgbClr val="002060"/>
                </a:solidFill>
                <a:latin typeface="Century" pitchFamily="18" charset="0"/>
              </a:rPr>
              <a:t>ролевые и деловые игры проблемной направленности</a:t>
            </a:r>
          </a:p>
          <a:p>
            <a:pPr algn="l">
              <a:buFont typeface="Wingdings" pitchFamily="2" charset="2"/>
              <a:buChar char="§"/>
            </a:pPr>
            <a:r>
              <a:rPr lang="ru-RU" sz="4000" b="1" i="1" dirty="0" smtClean="0">
                <a:solidFill>
                  <a:srgbClr val="002060"/>
                </a:solidFill>
                <a:latin typeface="Century" pitchFamily="18" charset="0"/>
              </a:rPr>
              <a:t> драматизация</a:t>
            </a:r>
          </a:p>
          <a:p>
            <a:pPr algn="l">
              <a:buFont typeface="Wingdings" pitchFamily="2" charset="2"/>
              <a:buChar char="§"/>
            </a:pPr>
            <a:r>
              <a:rPr lang="ru-RU" sz="4000" b="1" i="1" dirty="0" smtClean="0">
                <a:solidFill>
                  <a:srgbClr val="002060"/>
                </a:solidFill>
                <a:latin typeface="Century" pitchFamily="18" charset="0"/>
              </a:rPr>
              <a:t> метод проектов</a:t>
            </a:r>
          </a:p>
          <a:p>
            <a:pPr algn="l">
              <a:buFont typeface="Wingdings" pitchFamily="2" charset="2"/>
              <a:buChar char="§"/>
            </a:pPr>
            <a:r>
              <a:rPr lang="ru-RU" sz="4000" b="1" i="1" dirty="0" smtClean="0">
                <a:solidFill>
                  <a:srgbClr val="002060"/>
                </a:solidFill>
                <a:latin typeface="Century" pitchFamily="18" charset="0"/>
              </a:rPr>
              <a:t> использование ИКТ</a:t>
            </a:r>
          </a:p>
          <a:p>
            <a:pPr algn="l"/>
            <a:r>
              <a:rPr lang="ru-RU" sz="4000" b="1" i="1" dirty="0" smtClean="0">
                <a:solidFill>
                  <a:srgbClr val="002060"/>
                </a:solidFill>
                <a:latin typeface="Century" pitchFamily="18" charset="0"/>
              </a:rPr>
              <a:t>-</a:t>
            </a:r>
            <a:r>
              <a:rPr lang="ru-RU" b="1" i="1" dirty="0" smtClean="0">
                <a:solidFill>
                  <a:srgbClr val="002060"/>
                </a:solidFill>
                <a:latin typeface="Century" pitchFamily="18" charset="0"/>
              </a:rPr>
              <a:t> презентации, аудиозаписи, песни, мультфильмы страноведческого характера и фрагменты художественных фильмов</a:t>
            </a:r>
            <a:endParaRPr lang="ru-RU" b="1" i="1" dirty="0">
              <a:solidFill>
                <a:srgbClr val="002060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788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YcsiFqf-gs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2411760" y="260648"/>
            <a:ext cx="4710959" cy="630932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B6544A"/>
                </a:solidFill>
              </a:rPr>
              <a:t>Требования к современному уроку.</a:t>
            </a:r>
            <a:endParaRPr lang="ru-RU" sz="3600" b="1" dirty="0">
              <a:solidFill>
                <a:srgbClr val="B6544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rgbClr val="B6544A"/>
                </a:solidFill>
              </a:rPr>
              <a:t>Урок должен быть проблемным и развивающим. </a:t>
            </a:r>
          </a:p>
          <a:p>
            <a:r>
              <a:rPr lang="ru-RU" sz="3600" b="1" dirty="0" smtClean="0">
                <a:solidFill>
                  <a:srgbClr val="B6544A"/>
                </a:solidFill>
              </a:rPr>
              <a:t>Минимум репродукции и максимум творчества и 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B6544A"/>
                </a:solidFill>
              </a:rPr>
              <a:t> </a:t>
            </a:r>
            <a:r>
              <a:rPr lang="ru-RU" sz="3600" b="1" dirty="0" smtClean="0">
                <a:solidFill>
                  <a:srgbClr val="B6544A"/>
                </a:solidFill>
              </a:rPr>
              <a:t>  сотворчества.</a:t>
            </a:r>
          </a:p>
          <a:p>
            <a:r>
              <a:rPr lang="ru-RU" sz="3600" b="1" dirty="0" err="1" smtClean="0">
                <a:solidFill>
                  <a:srgbClr val="B6544A"/>
                </a:solidFill>
              </a:rPr>
              <a:t>Времясбережение</a:t>
            </a:r>
            <a:r>
              <a:rPr lang="ru-RU" sz="3600" b="1" dirty="0" smtClean="0">
                <a:solidFill>
                  <a:srgbClr val="B6544A"/>
                </a:solidFill>
              </a:rPr>
              <a:t> и здоровьесбережение. </a:t>
            </a:r>
          </a:p>
          <a:p>
            <a:r>
              <a:rPr lang="ru-RU" sz="3600" b="1" dirty="0" smtClean="0">
                <a:solidFill>
                  <a:srgbClr val="B6544A"/>
                </a:solidFill>
              </a:rPr>
              <a:t>В центре внимания 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B6544A"/>
                </a:solidFill>
              </a:rPr>
              <a:t> </a:t>
            </a:r>
            <a:r>
              <a:rPr lang="ru-RU" sz="3600" b="1" dirty="0" smtClean="0">
                <a:solidFill>
                  <a:srgbClr val="B6544A"/>
                </a:solidFill>
              </a:rPr>
              <a:t>   урока-дети.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YcsiFqf-gs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2339752" y="260648"/>
            <a:ext cx="4764725" cy="638132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Требования к современному учителю</a:t>
            </a:r>
            <a:r>
              <a:rPr lang="ru-RU" sz="2400" b="1" dirty="0" smtClean="0">
                <a:solidFill>
                  <a:srgbClr val="B6544A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solidFill>
                <a:srgbClr val="B654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00200"/>
            <a:ext cx="8229600" cy="504177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B6544A"/>
                </a:solidFill>
              </a:rPr>
              <a:t>Учитель из вещателя и передатчика информации становится менеджером. </a:t>
            </a:r>
          </a:p>
          <a:p>
            <a:r>
              <a:rPr lang="ru-RU" sz="2400" b="1" dirty="0" smtClean="0">
                <a:solidFill>
                  <a:srgbClr val="B6544A"/>
                </a:solidFill>
              </a:rPr>
              <a:t>Главное для учителя в новой системе образования – это управлять процессом обучения, а не передавать знания.</a:t>
            </a:r>
          </a:p>
          <a:p>
            <a:r>
              <a:rPr lang="ru-RU" sz="2400" b="1" dirty="0" smtClean="0">
                <a:solidFill>
                  <a:srgbClr val="B6544A"/>
                </a:solidFill>
              </a:rPr>
              <a:t>Консультирует и корректирует их действия.</a:t>
            </a:r>
          </a:p>
          <a:p>
            <a:r>
              <a:rPr lang="ru-RU" sz="2400" b="1" dirty="0" smtClean="0">
                <a:solidFill>
                  <a:srgbClr val="B6544A"/>
                </a:solidFill>
              </a:rPr>
              <a:t>Находит способы включения в работу каждого ученика.</a:t>
            </a:r>
          </a:p>
          <a:p>
            <a:r>
              <a:rPr lang="ru-RU" sz="2400" b="1" dirty="0" smtClean="0">
                <a:solidFill>
                  <a:srgbClr val="B6544A"/>
                </a:solidFill>
              </a:rPr>
              <a:t>Создаёт условия для приобретения детьми жизненного опыта.</a:t>
            </a:r>
          </a:p>
          <a:p>
            <a:r>
              <a:rPr lang="ru-RU" sz="2400" b="1" dirty="0" smtClean="0">
                <a:solidFill>
                  <a:srgbClr val="B6544A"/>
                </a:solidFill>
              </a:rPr>
              <a:t>Применяет развивающие технологии.</a:t>
            </a:r>
          </a:p>
          <a:p>
            <a:r>
              <a:rPr lang="ru-RU" sz="2400" b="1" dirty="0" smtClean="0">
                <a:solidFill>
                  <a:srgbClr val="B6544A"/>
                </a:solidFill>
              </a:rPr>
              <a:t>Обладает информационной компетенцией.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YcsiFqf-gs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2483768" y="332656"/>
            <a:ext cx="4648552" cy="622573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B6544A"/>
                </a:solidFill>
              </a:rPr>
              <a:t>Функции ученика.</a:t>
            </a:r>
            <a:endParaRPr lang="ru-RU" b="1" dirty="0">
              <a:solidFill>
                <a:srgbClr val="B6544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B6544A"/>
                </a:solidFill>
              </a:rPr>
              <a:t>Ученик – активный деятель, умеющий ставить цель, достигать её</a:t>
            </a:r>
            <a:r>
              <a:rPr lang="ru-RU" sz="3600" b="1" dirty="0">
                <a:solidFill>
                  <a:srgbClr val="B6544A"/>
                </a:solidFill>
              </a:rPr>
              <a:t>.</a:t>
            </a:r>
            <a:r>
              <a:rPr lang="ru-RU" sz="3600" b="1" dirty="0" smtClean="0">
                <a:solidFill>
                  <a:srgbClr val="B6544A"/>
                </a:solidFill>
              </a:rPr>
              <a:t> </a:t>
            </a:r>
          </a:p>
          <a:p>
            <a:r>
              <a:rPr lang="ru-RU" sz="3600" b="1" dirty="0">
                <a:solidFill>
                  <a:srgbClr val="B6544A"/>
                </a:solidFill>
              </a:rPr>
              <a:t>С</a:t>
            </a:r>
            <a:r>
              <a:rPr lang="ru-RU" sz="3600" b="1" dirty="0" smtClean="0">
                <a:solidFill>
                  <a:srgbClr val="B6544A"/>
                </a:solidFill>
              </a:rPr>
              <a:t>амостоятельно перерабатывать  информацию и применять имеющиеся  знания на практике.</a:t>
            </a:r>
            <a:endParaRPr lang="ru-RU" sz="3600" b="1" dirty="0">
              <a:solidFill>
                <a:srgbClr val="B6544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YcsiFqf-gs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2339752" y="188640"/>
            <a:ext cx="4764725" cy="638132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124744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B6544A"/>
                </a:solidFill>
              </a:rPr>
              <a:t>Важнейшие аспекты современного урока.</a:t>
            </a:r>
            <a:endParaRPr lang="ru-RU" sz="3600" b="1" dirty="0">
              <a:solidFill>
                <a:srgbClr val="B6544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3122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B6544A"/>
                </a:solidFill>
              </a:rPr>
              <a:t>Мотивационно-целеполагающий</a:t>
            </a:r>
            <a:r>
              <a:rPr lang="ru-RU" sz="2400" b="1" dirty="0">
                <a:solidFill>
                  <a:srgbClr val="B6544A"/>
                </a:solidFill>
              </a:rPr>
              <a:t> </a:t>
            </a:r>
            <a:r>
              <a:rPr lang="ru-RU" sz="2400" b="1" dirty="0" smtClean="0">
                <a:solidFill>
                  <a:srgbClr val="B6544A"/>
                </a:solidFill>
              </a:rPr>
              <a:t>(цель отождествляется с результатом урока).</a:t>
            </a:r>
          </a:p>
          <a:p>
            <a:r>
              <a:rPr lang="ru-RU" sz="2400" b="1" dirty="0" err="1" smtClean="0">
                <a:solidFill>
                  <a:srgbClr val="B6544A"/>
                </a:solidFill>
              </a:rPr>
              <a:t>Деятельностный</a:t>
            </a:r>
            <a:r>
              <a:rPr lang="ru-RU" sz="2400" b="1" dirty="0" smtClean="0">
                <a:solidFill>
                  <a:srgbClr val="B6544A"/>
                </a:solidFill>
              </a:rPr>
              <a:t> (решение проблем школьниками через самостоятельную деятельность на уроке).</a:t>
            </a:r>
          </a:p>
          <a:p>
            <a:r>
              <a:rPr lang="ru-RU" sz="2400" b="1" dirty="0" smtClean="0">
                <a:solidFill>
                  <a:srgbClr val="B6544A"/>
                </a:solidFill>
              </a:rPr>
              <a:t>Развивающий (создание условий ,когда ребёнок чувствует себя самим собой).</a:t>
            </a:r>
          </a:p>
          <a:p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8">
      <a:dk1>
        <a:srgbClr val="FFEED5"/>
      </a:dk1>
      <a:lt1>
        <a:srgbClr val="FFEED5"/>
      </a:lt1>
      <a:dk2>
        <a:srgbClr val="FFEED5"/>
      </a:dk2>
      <a:lt2>
        <a:srgbClr val="FFEED5"/>
      </a:lt2>
      <a:accent1>
        <a:srgbClr val="FFEED5"/>
      </a:accent1>
      <a:accent2>
        <a:srgbClr val="FFEED5"/>
      </a:accent2>
      <a:accent3>
        <a:srgbClr val="FFEED5"/>
      </a:accent3>
      <a:accent4>
        <a:srgbClr val="FFEED5"/>
      </a:accent4>
      <a:accent5>
        <a:srgbClr val="FFEED5"/>
      </a:accent5>
      <a:accent6>
        <a:srgbClr val="FFEED5"/>
      </a:accent6>
      <a:hlink>
        <a:srgbClr val="FFEED5"/>
      </a:hlink>
      <a:folHlink>
        <a:srgbClr val="FFEED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1115</TotalTime>
  <Words>462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                               СОВРЕМЕННЫЙ    УРОК  ИНОСТРАННОГО  ЯЗЫКА  как условие выхода на новые образовательные результаты в ходе реализации стандартов третьего поколения                                                                          </vt:lpstr>
      <vt:lpstr> Меняются приоритеты образования:  знаниевая составляющая  уступает место развивающей</vt:lpstr>
      <vt:lpstr>Иностранный язык - средство жизнеобеспечения общества, роль которого возрастает в связи с развитием международных экономических, научных, социальных, культурных связей. </vt:lpstr>
      <vt:lpstr>Модель оценки функциональной грамотности</vt:lpstr>
      <vt:lpstr>Главная составляющая преподавания иностранного языка – заинтересованность</vt:lpstr>
      <vt:lpstr>Требования к современному уроку.</vt:lpstr>
      <vt:lpstr>Требования к современному учителю. </vt:lpstr>
      <vt:lpstr>Функции ученика.</vt:lpstr>
      <vt:lpstr>Важнейшие аспекты современного урока.</vt:lpstr>
      <vt:lpstr>Говорение </vt:lpstr>
      <vt:lpstr>Говорение </vt:lpstr>
      <vt:lpstr>Письмо 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СОВРЕМЕННЫЙ УРОК АНГЛИЙСКОГО ЯЗЫКА  КАК ОСНОВНАЯ ФОРМА РЕАЛИЗАЦИИ ТРЕБОВАНИЙ ФГОС</dc:title>
  <dc:creator>1</dc:creator>
  <cp:lastModifiedBy>Алина</cp:lastModifiedBy>
  <cp:revision>75</cp:revision>
  <dcterms:created xsi:type="dcterms:W3CDTF">2013-08-06T10:27:56Z</dcterms:created>
  <dcterms:modified xsi:type="dcterms:W3CDTF">2022-10-31T05:42:14Z</dcterms:modified>
</cp:coreProperties>
</file>