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8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9" r:id="rId17"/>
    <p:sldId id="330" r:id="rId18"/>
    <p:sldId id="33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3" autoAdjust="0"/>
    <p:restoredTop sz="96197"/>
  </p:normalViewPr>
  <p:slideViewPr>
    <p:cSldViewPr snapToGrid="0">
      <p:cViewPr varScale="1">
        <p:scale>
          <a:sx n="121" d="100"/>
          <a:sy n="121" d="100"/>
        </p:scale>
        <p:origin x="176" y="2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Юлия Шапочка" userId="7efb106b6023282c" providerId="LiveId" clId="{8A7F7DF5-A9E1-1B4B-8360-66268C463B4A}"/>
    <pc:docChg chg="delSld">
      <pc:chgData name="Юлия Шапочка" userId="7efb106b6023282c" providerId="LiveId" clId="{8A7F7DF5-A9E1-1B4B-8360-66268C463B4A}" dt="2022-09-12T16:03:32.948" v="0" actId="2696"/>
      <pc:docMkLst>
        <pc:docMk/>
      </pc:docMkLst>
      <pc:sldChg chg="del">
        <pc:chgData name="Юлия Шапочка" userId="7efb106b6023282c" providerId="LiveId" clId="{8A7F7DF5-A9E1-1B4B-8360-66268C463B4A}" dt="2022-09-12T16:03:32.948" v="0" actId="2696"/>
        <pc:sldMkLst>
          <pc:docMk/>
          <pc:sldMk cId="1157209813" sldId="32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68E07EF-9E18-4FB7-99DD-23CD26B9F99C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45A66E4-CE90-4BAD-88BF-8F422E3EFC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963827"/>
            <a:ext cx="10464800" cy="2334999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Сумма углов треугольника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Урок усвоения новых знаний для 7-х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143578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9866556" cy="888863"/>
          </a:xfrm>
        </p:spPr>
        <p:txBody>
          <a:bodyPr>
            <a:noAutofit/>
          </a:bodyPr>
          <a:lstStyle/>
          <a:p>
            <a:r>
              <a:rPr lang="ru-RU" sz="3200" b="1" dirty="0"/>
              <a:t>Теорема: </a:t>
            </a:r>
            <a:r>
              <a:rPr lang="ru-RU" sz="3200" i="1" dirty="0"/>
              <a:t>сумма углов треугольника равна 180°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36815" y="2151529"/>
            <a:ext cx="437477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815356" y="4411181"/>
            <a:ext cx="271630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169027" y="2151529"/>
            <a:ext cx="1362635" cy="225965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0720" y="215152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94215" y="261319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92194" y="215152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4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1815356" y="2151529"/>
            <a:ext cx="1353671" cy="225965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42570" y="386825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50344" y="3868217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65732" y="444925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531662" y="444925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465732" y="168986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994215" y="168986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31662" y="168986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</a:t>
            </a:r>
            <a:endParaRPr lang="ru-RU" sz="2400" b="1" dirty="0"/>
          </a:p>
        </p:txBody>
      </p:sp>
      <p:sp>
        <p:nvSpPr>
          <p:cNvPr id="18" name="Rectangle 3"/>
          <p:cNvSpPr>
            <a:spLocks noGrp="1" noChangeArrowheads="1"/>
          </p:cNvSpPr>
          <p:nvPr>
            <p:ph idx="1"/>
          </p:nvPr>
        </p:nvSpPr>
        <p:spPr>
          <a:xfrm>
            <a:off x="466165" y="1600200"/>
            <a:ext cx="11116235" cy="4876800"/>
          </a:xfrm>
        </p:spPr>
        <p:txBody>
          <a:bodyPr>
            <a:normAutofit/>
          </a:bodyPr>
          <a:lstStyle/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FF3300"/>
                </a:solidFill>
                <a:latin typeface=""/>
              </a:rPr>
              <a:t>      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>
          <a:xfrm>
            <a:off x="5446062" y="1497136"/>
            <a:ext cx="6432174" cy="5203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FF3300"/>
                </a:solidFill>
                <a:latin typeface=""/>
              </a:rPr>
              <a:t>      </a:t>
            </a:r>
            <a:r>
              <a:rPr lang="ru-RU" sz="2000" b="1" dirty="0">
                <a:solidFill>
                  <a:schemeClr val="tx2"/>
                </a:solidFill>
                <a:latin typeface=""/>
              </a:rPr>
              <a:t>Дано: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∆ АВС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FF0000"/>
                </a:solidFill>
                <a:latin typeface=""/>
              </a:rPr>
              <a:t>      </a:t>
            </a:r>
            <a:r>
              <a:rPr lang="ru-RU" sz="2000" b="1" dirty="0">
                <a:solidFill>
                  <a:schemeClr val="tx2"/>
                </a:solidFill>
                <a:latin typeface=""/>
              </a:rPr>
              <a:t>Доказать:</a:t>
            </a:r>
            <a:r>
              <a:rPr lang="ru-RU" sz="2000" dirty="0">
                <a:solidFill>
                  <a:srgbClr val="FF0000"/>
                </a:solidFill>
                <a:latin typeface="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 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А +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В+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=180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°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                  </a:t>
            </a:r>
            <a:r>
              <a:rPr lang="ru-RU" sz="2000" b="1" dirty="0">
                <a:solidFill>
                  <a:schemeClr val="tx2"/>
                </a:solidFill>
                <a:latin typeface=""/>
              </a:rPr>
              <a:t>Доказательство: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 1) Проведём через вершину 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В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MN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II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AC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 2) 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1=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4 (накрест лежащие углы при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MN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II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AC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и секущей 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АВ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   </a:t>
            </a:r>
            <a:r>
              <a:rPr lang="ru-RU" sz="2000" dirty="0">
                <a:solidFill>
                  <a:srgbClr val="000000"/>
                </a:solidFill>
                <a:sym typeface="Symbol" pitchFamily="18" charset="2"/>
              </a:rPr>
              <a:t>3) 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3=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5 (накрест лежащие углы при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MN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II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AC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и секущей </a:t>
            </a:r>
            <a:r>
              <a:rPr lang="ru-RU" sz="20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ВС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sym typeface="Symbol" pitchFamily="18" charset="2"/>
              </a:rPr>
              <a:t>   4)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  <a:sym typeface="Symbol" pitchFamily="18" charset="2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4 +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2+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5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=180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°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2000" dirty="0">
                <a:sym typeface="Symbol" pitchFamily="18" charset="2"/>
              </a:rPr>
              <a:t>(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  <a:sym typeface="Symbol" pitchFamily="18" charset="2"/>
              </a:rPr>
              <a:t>образуют</a:t>
            </a:r>
            <a:r>
              <a:rPr lang="ru-RU" sz="2000" b="1" i="1" dirty="0"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развёрнутый</a:t>
            </a:r>
          </a:p>
          <a:p>
            <a:pPr marL="182563" indent="-3175">
              <a:buFont typeface="Wingdings" pitchFamily="2" charset="2"/>
              <a:buNone/>
              <a:defRPr/>
            </a:pP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МВ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=180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°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 5) из (2), (3), (4) получаем: 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+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2+</a:t>
            </a:r>
            <a:r>
              <a:rPr lang="ru-RU" sz="2000" b="1" i="1" dirty="0">
                <a:solidFill>
                  <a:srgbClr val="000000"/>
                </a:solidFill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3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=180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°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               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или </a:t>
            </a:r>
            <a:r>
              <a:rPr lang="ru-RU" sz="2000" b="1" i="1" dirty="0">
                <a:solidFill>
                  <a:schemeClr val="tx2"/>
                </a:solidFill>
                <a:sym typeface="Symbol" pitchFamily="18" charset="2"/>
              </a:rPr>
              <a:t> </a:t>
            </a:r>
            <a:r>
              <a:rPr lang="ru-RU" sz="2000" b="1" i="1" dirty="0">
                <a:solidFill>
                  <a:schemeClr val="tx2"/>
                </a:solidFill>
              </a:rPr>
              <a:t>А +</a:t>
            </a:r>
            <a:r>
              <a:rPr lang="ru-RU" sz="2000" b="1" i="1" dirty="0">
                <a:solidFill>
                  <a:schemeClr val="tx2"/>
                </a:solidFill>
                <a:sym typeface="Symbol" pitchFamily="18" charset="2"/>
              </a:rPr>
              <a:t></a:t>
            </a:r>
            <a:r>
              <a:rPr lang="ru-RU" sz="2000" b="1" i="1" dirty="0">
                <a:solidFill>
                  <a:schemeClr val="tx2"/>
                </a:solidFill>
              </a:rPr>
              <a:t> В+</a:t>
            </a:r>
            <a:r>
              <a:rPr lang="ru-RU" sz="2000" b="1" i="1" dirty="0">
                <a:solidFill>
                  <a:schemeClr val="tx2"/>
                </a:solidFill>
                <a:sym typeface="Symbol" pitchFamily="18" charset="2"/>
              </a:rPr>
              <a:t></a:t>
            </a:r>
            <a:r>
              <a:rPr lang="ru-RU" sz="2000" b="1" i="1" dirty="0">
                <a:solidFill>
                  <a:schemeClr val="tx2"/>
                </a:solidFill>
              </a:rPr>
              <a:t> С</a:t>
            </a:r>
            <a:r>
              <a:rPr lang="ru-RU" sz="2000" b="1" i="1" dirty="0">
                <a:solidFill>
                  <a:schemeClr val="tx2"/>
                </a:solidFill>
                <a:latin typeface=""/>
              </a:rPr>
              <a:t> =180</a:t>
            </a:r>
            <a:r>
              <a:rPr lang="en-US" sz="2000" b="1" i="1" dirty="0">
                <a:solidFill>
                  <a:schemeClr val="tx2"/>
                </a:solidFill>
                <a:latin typeface=""/>
              </a:rPr>
              <a:t>°</a:t>
            </a:r>
            <a:r>
              <a:rPr lang="ru-RU" sz="2000" b="1" i="1" dirty="0">
                <a:solidFill>
                  <a:schemeClr val="tx2"/>
                </a:solidFill>
                <a:latin typeface=""/>
              </a:rPr>
              <a:t>  </a:t>
            </a:r>
          </a:p>
          <a:p>
            <a:pPr>
              <a:buFont typeface="Symbol" pitchFamily="18" charset="2"/>
              <a:buNone/>
              <a:defRPr/>
            </a:pPr>
            <a:r>
              <a:rPr lang="ru-RU" sz="2000" dirty="0">
                <a:solidFill>
                  <a:srgbClr val="FF0000"/>
                </a:solidFill>
                <a:latin typeface=""/>
              </a:rPr>
              <a:t>                            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Теорема доказана.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2950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подумаем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Какими будут углы 3 и 4? Назовите внешний угол треугольника.</a:t>
            </a:r>
          </a:p>
          <a:p>
            <a:pPr marL="0" indent="0" algn="ctr">
              <a:buNone/>
            </a:pPr>
            <a:r>
              <a:rPr lang="ru-RU" sz="4000" dirty="0"/>
              <a:t> </a:t>
            </a:r>
            <a:endParaRPr lang="ru-RU" sz="5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926540" y="5457219"/>
            <a:ext cx="498437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91199" y="3089991"/>
            <a:ext cx="1640541" cy="23672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04846" y="4914290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16387" y="328271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3926541" y="3089991"/>
            <a:ext cx="1864658" cy="23672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80649" y="4914290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77317" y="4914290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6251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подумаем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03732" y="4161838"/>
            <a:ext cx="30255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088776" y="1882589"/>
            <a:ext cx="1640541" cy="22792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703732" y="1882589"/>
            <a:ext cx="1385044" cy="22792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18885" y="4332093"/>
            <a:ext cx="2595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остроугольный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4208932" y="4161837"/>
            <a:ext cx="1815350" cy="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024283" y="1981200"/>
            <a:ext cx="1299882" cy="218063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4208932" y="1981200"/>
            <a:ext cx="3115233" cy="218063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24085" y="4327666"/>
            <a:ext cx="2595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тупоугольный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7938250" y="4161837"/>
            <a:ext cx="30255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938250" y="1981200"/>
            <a:ext cx="3025585" cy="218063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938250" y="1981200"/>
            <a:ext cx="0" cy="218063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114935" y="4320841"/>
            <a:ext cx="2675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прямоугольный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673355" y="3700173"/>
            <a:ext cx="1555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катет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983073" y="2222845"/>
            <a:ext cx="3126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катет</a:t>
            </a:r>
          </a:p>
        </p:txBody>
      </p:sp>
      <p:sp>
        <p:nvSpPr>
          <p:cNvPr id="48" name="TextBox 47"/>
          <p:cNvSpPr txBox="1"/>
          <p:nvPr/>
        </p:nvSpPr>
        <p:spPr>
          <a:xfrm rot="2119878">
            <a:off x="8597956" y="2625130"/>
            <a:ext cx="2268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гипотенуза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8156770" y="3899648"/>
            <a:ext cx="0" cy="26219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7959546" y="3919791"/>
            <a:ext cx="197224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799288" y="1530749"/>
            <a:ext cx="496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А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1044513" y="4032992"/>
            <a:ext cx="496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551075" y="4090008"/>
            <a:ext cx="496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365373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подумаем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lvl="0" indent="0" algn="ctr">
                  <a:buNone/>
                </a:pPr>
                <a:r>
                  <a:rPr lang="ru-RU" sz="4400" dirty="0"/>
                  <a:t>Давайте с вами подумаем, существуют ли треугольники с углами:</a:t>
                </a:r>
              </a:p>
              <a:p>
                <a:pPr marL="0" indent="0">
                  <a:buNone/>
                </a:pPr>
                <a:r>
                  <a:rPr lang="ru-RU" sz="4400" dirty="0"/>
                  <a:t>  а)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30°</m:t>
                    </m:r>
                  </m:oMath>
                </a14:m>
                <a:r>
                  <a:rPr lang="ru-RU" sz="4400" dirty="0"/>
                  <a:t>,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60°</m:t>
                    </m:r>
                  </m:oMath>
                </a14:m>
                <a:r>
                  <a:rPr lang="ru-RU" sz="4400" dirty="0"/>
                  <a:t>,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90°</m:t>
                    </m:r>
                  </m:oMath>
                </a14:m>
                <a:r>
                  <a:rPr lang="ru-RU" sz="4400" dirty="0"/>
                  <a:t>;</a:t>
                </a:r>
              </a:p>
              <a:p>
                <a:pPr marL="0" indent="0">
                  <a:buNone/>
                </a:pPr>
                <a:r>
                  <a:rPr lang="ru-RU" sz="4400" dirty="0"/>
                  <a:t>  б)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46°</m:t>
                    </m:r>
                  </m:oMath>
                </a14:m>
                <a:r>
                  <a:rPr lang="ru-RU" sz="4400" dirty="0"/>
                  <a:t>,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160°</m:t>
                    </m:r>
                  </m:oMath>
                </a14:m>
                <a:r>
                  <a:rPr lang="ru-RU" sz="4400" dirty="0"/>
                  <a:t>,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4°</m:t>
                    </m:r>
                  </m:oMath>
                </a14:m>
                <a:r>
                  <a:rPr lang="ru-RU" sz="4400" dirty="0"/>
                  <a:t>;</a:t>
                </a:r>
              </a:p>
              <a:p>
                <a:pPr marL="0" indent="0">
                  <a:buNone/>
                </a:pPr>
                <a:r>
                  <a:rPr lang="ru-RU" sz="4400" dirty="0"/>
                  <a:t>  в)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75°</m:t>
                    </m:r>
                  </m:oMath>
                </a14:m>
                <a:r>
                  <a:rPr lang="ru-RU" sz="4400" dirty="0"/>
                  <a:t>, 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90°</m:t>
                    </m:r>
                  </m:oMath>
                </a14:m>
                <a:r>
                  <a:rPr lang="ru-RU" sz="4400" dirty="0"/>
                  <a:t>, 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25°</m:t>
                    </m:r>
                  </m:oMath>
                </a14:m>
                <a:r>
                  <a:rPr lang="ru-RU" sz="4400" dirty="0"/>
                  <a:t>?</a:t>
                </a:r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625" r="-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696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подумаем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4400" dirty="0"/>
              <a:t>Может ли в треугольнике быть:</a:t>
            </a:r>
          </a:p>
          <a:p>
            <a:pPr marL="0" indent="0">
              <a:buNone/>
            </a:pPr>
            <a:r>
              <a:rPr lang="ru-RU" sz="4400" dirty="0"/>
              <a:t>а) два тупых угла;</a:t>
            </a:r>
          </a:p>
          <a:p>
            <a:pPr marL="0" indent="0">
              <a:buNone/>
            </a:pPr>
            <a:r>
              <a:rPr lang="ru-RU" sz="4400" dirty="0"/>
              <a:t>б) тупой и прямой углы?</a:t>
            </a:r>
          </a:p>
        </p:txBody>
      </p:sp>
    </p:spTree>
    <p:extLst>
      <p:ext uri="{BB962C8B-B14F-4D97-AF65-F5344CB8AC3E}">
        <p14:creationId xmlns:p14="http://schemas.microsoft.com/office/powerpoint/2010/main" val="239478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подумаем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0"/>
                <a:r>
                  <a:rPr lang="ru-RU" sz="4400" dirty="0"/>
                  <a:t>Определите вид треугольника, если один угол равен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40°</m:t>
                    </m:r>
                  </m:oMath>
                </a14:m>
                <a:r>
                  <a:rPr lang="ru-RU" sz="4400" dirty="0"/>
                  <a:t>, а другой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100°</m:t>
                    </m:r>
                  </m:oMath>
                </a14:m>
                <a:r>
                  <a:rPr lang="ru-RU" sz="4400" dirty="0"/>
                  <a:t>.</a:t>
                </a:r>
              </a:p>
              <a:p>
                <a:pPr lvl="0"/>
                <a:r>
                  <a:rPr lang="ru-RU" sz="4400" dirty="0"/>
                  <a:t>В каком треугольнике сумма углов больше: в остроугольном или в тупоугольном?</a:t>
                </a:r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11" t="-2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454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Задача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4400" dirty="0"/>
                  <a:t>Найдите углы равнобедренного треугольника, если:</a:t>
                </a:r>
                <a:r>
                  <a:rPr lang="ru-RU" sz="4400" dirty="0">
                    <a:effectLst/>
                  </a:rPr>
                  <a:t> </a:t>
                </a:r>
                <a:r>
                  <a:rPr lang="ru-RU" sz="4400" dirty="0"/>
                  <a:t> </a:t>
                </a:r>
              </a:p>
              <a:p>
                <a:pPr marL="5737225" indent="0">
                  <a:buNone/>
                </a:pPr>
                <a:r>
                  <a:rPr lang="ru-RU" sz="4400" dirty="0"/>
                  <a:t>а)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=70°</m:t>
                    </m:r>
                  </m:oMath>
                </a14:m>
                <a:r>
                  <a:rPr lang="ru-RU" sz="4400" dirty="0"/>
                  <a:t> </a:t>
                </a:r>
              </a:p>
              <a:p>
                <a:pPr marL="5737225" indent="0">
                  <a:buNone/>
                </a:pPr>
                <a:r>
                  <a:rPr lang="ru-RU" sz="4400" dirty="0"/>
                  <a:t>б)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=48°</m:t>
                    </m:r>
                  </m:oMath>
                </a14:m>
                <a:endParaRPr lang="ru-RU" sz="4400" dirty="0"/>
              </a:p>
              <a:p>
                <a:pPr marL="5737225" indent="0">
                  <a:buNone/>
                </a:pPr>
                <a:r>
                  <a:rPr lang="ru-RU" sz="4400" dirty="0"/>
                  <a:t>в)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=53°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1604682" y="5342927"/>
            <a:ext cx="3478306" cy="2119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469341" y="3695708"/>
            <a:ext cx="1613647" cy="166841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82988" y="535352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cxnSp>
        <p:nvCxnSpPr>
          <p:cNvPr id="9" name="Прямая соединительная линия 8"/>
          <p:cNvCxnSpPr>
            <a:endCxn id="10" idx="0"/>
          </p:cNvCxnSpPr>
          <p:nvPr/>
        </p:nvCxnSpPr>
        <p:spPr>
          <a:xfrm flipH="1">
            <a:off x="1604682" y="3695708"/>
            <a:ext cx="1869141" cy="165781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29870" y="535352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94529" y="323404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344111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Задача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4400" dirty="0"/>
                  <a:t>Найдите углы равнобедренного треугольника, если:</a:t>
                </a:r>
                <a:r>
                  <a:rPr lang="ru-RU" sz="4400" dirty="0">
                    <a:effectLst/>
                  </a:rPr>
                  <a:t> </a:t>
                </a:r>
                <a:r>
                  <a:rPr lang="ru-RU" sz="4400" dirty="0"/>
                  <a:t> </a:t>
                </a:r>
              </a:p>
              <a:p>
                <a:pPr marL="5737225" indent="0">
                  <a:buNone/>
                </a:pPr>
                <a:r>
                  <a:rPr lang="ru-RU" sz="4400" dirty="0"/>
                  <a:t>а)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𝐵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=70°</m:t>
                    </m:r>
                  </m:oMath>
                </a14:m>
                <a:r>
                  <a:rPr lang="ru-RU" sz="4400" dirty="0"/>
                  <a:t> </a:t>
                </a:r>
              </a:p>
              <a:p>
                <a:pPr marL="5737225" indent="0">
                  <a:buNone/>
                </a:pPr>
                <a:r>
                  <a:rPr lang="ru-RU" sz="4400" dirty="0"/>
                  <a:t>б)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𝐵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=48°</m:t>
                    </m:r>
                  </m:oMath>
                </a14:m>
                <a:endParaRPr lang="ru-RU" sz="4400" dirty="0"/>
              </a:p>
              <a:p>
                <a:pPr marL="5737225" indent="0">
                  <a:buNone/>
                </a:pPr>
                <a:r>
                  <a:rPr lang="ru-RU" sz="4400" dirty="0"/>
                  <a:t>в)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𝐵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=5</m:t>
                    </m:r>
                    <m:r>
                      <a:rPr lang="en-US" sz="4400" b="0" i="1" smtClean="0">
                        <a:latin typeface="Cambria Math"/>
                      </a:rPr>
                      <m:t>4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1604682" y="5342927"/>
            <a:ext cx="3478306" cy="2119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469341" y="3695708"/>
            <a:ext cx="1613647" cy="166841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82988" y="535352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cxnSp>
        <p:nvCxnSpPr>
          <p:cNvPr id="9" name="Прямая соединительная линия 8"/>
          <p:cNvCxnSpPr>
            <a:endCxn id="10" idx="0"/>
          </p:cNvCxnSpPr>
          <p:nvPr/>
        </p:nvCxnSpPr>
        <p:spPr>
          <a:xfrm flipH="1">
            <a:off x="1604682" y="3695708"/>
            <a:ext cx="1869141" cy="165781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29870" y="535352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94529" y="323404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131455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Задача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4400" dirty="0"/>
                  <a:t>Найдите углы тупоугольного треугольника, если:</a:t>
                </a:r>
                <a:r>
                  <a:rPr lang="ru-RU" sz="4400" dirty="0">
                    <a:effectLst/>
                  </a:rPr>
                  <a:t> </a:t>
                </a:r>
                <a:r>
                  <a:rPr lang="ru-RU" sz="4400" dirty="0"/>
                  <a:t> </a:t>
                </a:r>
              </a:p>
              <a:p>
                <a:pPr marL="6275388" indent="0">
                  <a:buNone/>
                </a:pP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 panose="02040503050406030204" pitchFamily="18" charset="0"/>
                      </a:rPr>
                      <m:t>𝐴𝐶𝐾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=110°</m:t>
                    </m:r>
                  </m:oMath>
                </a14:m>
                <a:r>
                  <a:rPr lang="ru-RU" sz="4400" dirty="0"/>
                  <a:t> </a:t>
                </a:r>
              </a:p>
              <a:p>
                <a:pPr marL="6275388" indent="0">
                  <a:buNone/>
                </a:pP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 panose="02040503050406030204" pitchFamily="18" charset="0"/>
                      </a:rPr>
                      <m:t>𝐴𝐵𝐶</m:t>
                    </m:r>
                    <m:r>
                      <a:rPr lang="ru-RU" sz="4400" i="1">
                        <a:latin typeface="Cambria Math" panose="02040503050406030204" pitchFamily="18" charset="0"/>
                      </a:rPr>
                      <m:t>=95°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475129" y="5202792"/>
            <a:ext cx="4957483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276164" y="3464875"/>
            <a:ext cx="1981201" cy="291799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32612" y="476224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75129" y="3464875"/>
            <a:ext cx="3801036" cy="173791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5129" y="5213350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76164" y="301892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03577" y="5921206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</a:t>
            </a:r>
          </a:p>
        </p:txBody>
      </p:sp>
    </p:spTree>
    <p:extLst>
      <p:ext uri="{BB962C8B-B14F-4D97-AF65-F5344CB8AC3E}">
        <p14:creationId xmlns:p14="http://schemas.microsoft.com/office/powerpoint/2010/main" val="42584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повторим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 Какие прямые называются параллельными?</a:t>
            </a:r>
          </a:p>
          <a:p>
            <a:r>
              <a:rPr lang="ru-RU" sz="4800" dirty="0"/>
              <a:t> Как называются пары углов, образованные при пересечении двух параллельных прямых секущей? </a:t>
            </a:r>
          </a:p>
        </p:txBody>
      </p:sp>
    </p:spTree>
    <p:extLst>
      <p:ext uri="{BB962C8B-B14F-4D97-AF65-F5344CB8AC3E}">
        <p14:creationId xmlns:p14="http://schemas.microsoft.com/office/powerpoint/2010/main" val="23245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повторим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На рисунке изображены параллельные прямые </a:t>
            </a:r>
            <a:r>
              <a:rPr lang="en-US" sz="3600" i="1" dirty="0"/>
              <a:t>a</a:t>
            </a:r>
            <a:r>
              <a:rPr lang="ru-RU" sz="3600" i="1" dirty="0"/>
              <a:t>,</a:t>
            </a:r>
            <a:r>
              <a:rPr lang="en-US" sz="3600" i="1" dirty="0"/>
              <a:t>b</a:t>
            </a:r>
            <a:r>
              <a:rPr lang="en-US" sz="3600" dirty="0"/>
              <a:t> </a:t>
            </a:r>
            <a:r>
              <a:rPr lang="ru-RU" sz="3600" dirty="0"/>
              <a:t>и секущая </a:t>
            </a:r>
            <a:r>
              <a:rPr lang="en-US" sz="3600" i="1" dirty="0"/>
              <a:t>c</a:t>
            </a:r>
            <a:r>
              <a:rPr lang="ru-RU" sz="3600" dirty="0"/>
              <a:t>. Назовите пары односторонних, накрест лежащих и соответственных углов:</a:t>
            </a:r>
          </a:p>
          <a:p>
            <a:pPr marL="0" indent="0" algn="ctr">
              <a:buNone/>
            </a:pPr>
            <a:endParaRPr lang="ru-RU" sz="3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725269" y="3980334"/>
            <a:ext cx="601531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25271" y="5459508"/>
            <a:ext cx="601531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585882" y="3379694"/>
            <a:ext cx="3101789" cy="290456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17694" y="4993341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617694" y="3571259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85882" y="6176683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32927" y="3540481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338047" y="357125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974976" y="4037428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83303" y="3966908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173070" y="4927325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05081" y="499784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50976" y="554138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760694" y="5459508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699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повторим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4000" dirty="0"/>
                  <a:t>Пользуясь рисунком, найдите градусную меру </a:t>
                </a:r>
                <a:r>
                  <a:rPr lang="ru-RU" sz="40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000" b="0" i="1" smtClean="0">
                        <a:latin typeface="Cambria Math"/>
                        <a:sym typeface="Symbol"/>
                      </a:rPr>
                      <m:t>1</m:t>
                    </m:r>
                    <m:r>
                      <m:rPr>
                        <m:nor/>
                      </m:rPr>
                      <a:rPr lang="ru-RU" sz="4000" b="0" i="0" smtClean="0">
                        <a:latin typeface="Cambria Math"/>
                        <a:sym typeface="Symbol"/>
                      </a:rPr>
                      <m:t> и </m:t>
                    </m:r>
                    <m:r>
                      <m:rPr>
                        <m:nor/>
                      </m:rPr>
                      <a:rPr lang="ru-RU" sz="4000" dirty="0">
                        <a:sym typeface="Symbol"/>
                      </a:rPr>
                      <m:t></m:t>
                    </m:r>
                    <m:r>
                      <a:rPr lang="ru-RU" sz="4000" b="0" i="1" dirty="0" smtClean="0">
                        <a:latin typeface="Cambria Math"/>
                        <a:sym typeface="Symbol"/>
                      </a:rPr>
                      <m:t>4</m:t>
                    </m:r>
                  </m:oMath>
                </a14:m>
                <a:r>
                  <a:rPr lang="ru-RU" sz="4000" dirty="0"/>
                  <a:t>, если </a:t>
                </a:r>
                <a:r>
                  <a:rPr lang="ru-RU" sz="40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000" i="1">
                        <a:latin typeface="Cambria Math"/>
                      </a:rPr>
                      <m:t>2=70°</m:t>
                    </m:r>
                  </m:oMath>
                </a14:m>
                <a:r>
                  <a:rPr lang="ru-RU" sz="4000" dirty="0"/>
                  <a:t> </a:t>
                </a:r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2725269" y="3980334"/>
            <a:ext cx="601531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25271" y="5459508"/>
            <a:ext cx="601531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585882" y="3379694"/>
            <a:ext cx="3101789" cy="290456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17694" y="4993341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617694" y="3571259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85882" y="6176683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32927" y="3540481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338047" y="357125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974976" y="4037428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83303" y="3966908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173070" y="4927325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05081" y="499784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50976" y="554138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760694" y="5459508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118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повторим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4400" dirty="0"/>
                  <a:t>Чему равна сумма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4</m:t>
                    </m:r>
                  </m:oMath>
                </a14:m>
                <a:r>
                  <a:rPr lang="ru-RU" sz="4400" dirty="0"/>
                  <a:t> и </a:t>
                </a:r>
                <a:r>
                  <a:rPr lang="ru-RU" sz="44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/>
                      </a:rPr>
                      <m:t>5</m:t>
                    </m:r>
                  </m:oMath>
                </a14:m>
                <a:r>
                  <a:rPr lang="ru-RU" sz="4400" dirty="0"/>
                  <a:t>? Почему? </a:t>
                </a:r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2900082" y="3580228"/>
            <a:ext cx="601531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00084" y="5059402"/>
            <a:ext cx="601531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760695" y="2979588"/>
            <a:ext cx="3101789" cy="290456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92507" y="4593235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92507" y="3171153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60695" y="5776577"/>
            <a:ext cx="34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07740" y="3140375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12860" y="317115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149789" y="363732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58116" y="356680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347883" y="452721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979894" y="4597737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25789" y="514128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935507" y="505940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5822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повторим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Чему равна сумма углов на рисунке? Почему?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756212" y="3442447"/>
            <a:ext cx="2043953" cy="198174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09049" y="5424193"/>
            <a:ext cx="601531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800165" y="4232945"/>
            <a:ext cx="3200400" cy="11912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09130" y="4597736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1" y="4962528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903695" y="483637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4509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повторим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3600" dirty="0"/>
                  <a:t>Найдите </a:t>
                </a:r>
                <a:r>
                  <a:rPr lang="ru-RU" sz="3600" dirty="0">
                    <a:sym typeface="Symbol"/>
                  </a:rPr>
                  <a:t></a:t>
                </a:r>
                <a:r>
                  <a:rPr lang="ru-RU" sz="3600" dirty="0"/>
                  <a:t>3, </a:t>
                </a:r>
                <a:r>
                  <a:rPr lang="ru-RU" sz="3600" dirty="0">
                    <a:sym typeface="Symbol"/>
                  </a:rPr>
                  <a:t></a:t>
                </a:r>
                <a:r>
                  <a:rPr lang="ru-RU" sz="3600" dirty="0"/>
                  <a:t>4, </a:t>
                </a:r>
                <a:r>
                  <a:rPr lang="ru-RU" sz="3600" dirty="0">
                    <a:sym typeface="Symbol"/>
                  </a:rPr>
                  <a:t></a:t>
                </a:r>
                <a:r>
                  <a:rPr lang="ru-RU" sz="3600" dirty="0"/>
                  <a:t>5, если прямые </a:t>
                </a: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</a:rPr>
                      <m:t>𝐴𝐶</m:t>
                    </m:r>
                  </m:oMath>
                </a14:m>
                <a:r>
                  <a:rPr lang="ru-RU" sz="3600" dirty="0"/>
                  <a:t> и </a:t>
                </a: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</a:rPr>
                      <m:t>𝑚</m:t>
                    </m:r>
                  </m:oMath>
                </a14:m>
                <a:r>
                  <a:rPr lang="ru-RU" sz="3600" dirty="0"/>
                  <a:t> – параллельны, и </a:t>
                </a:r>
                <a:r>
                  <a:rPr lang="ru-RU" sz="36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</a:rPr>
                      <m:t>1=60°</m:t>
                    </m:r>
                  </m:oMath>
                </a14:m>
                <a:r>
                  <a:rPr lang="ru-RU" sz="3600" dirty="0"/>
                  <a:t>, </a:t>
                </a:r>
                <a:r>
                  <a:rPr lang="ru-RU" sz="3600" dirty="0">
                    <a:sym typeface="Symbol"/>
                  </a:rPr>
                  <a:t></a:t>
                </a: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</a:rPr>
                      <m:t>2=50°</m:t>
                    </m:r>
                  </m:oMath>
                </a14:m>
                <a:r>
                  <a:rPr lang="ru-RU" sz="4800" dirty="0"/>
                  <a:t> </a:t>
                </a:r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3756212" y="3442447"/>
            <a:ext cx="437477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11388" y="5702099"/>
            <a:ext cx="4464423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88424" y="3442447"/>
            <a:ext cx="1362635" cy="225965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20117" y="3442447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813612" y="390411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311591" y="3442447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</a:t>
            </a:r>
            <a:endParaRPr lang="ru-RU" sz="24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4634753" y="3442447"/>
            <a:ext cx="1353671" cy="225965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61967" y="5159170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669741" y="5159135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285129" y="574017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351059" y="574017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285129" y="298078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813612" y="2980781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351059" y="298078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6054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8606893" cy="888863"/>
          </a:xfrm>
        </p:spPr>
        <p:txBody>
          <a:bodyPr>
            <a:normAutofit/>
          </a:bodyPr>
          <a:lstStyle/>
          <a:p>
            <a:r>
              <a:rPr lang="ru-RU" sz="2400" dirty="0"/>
              <a:t>Давайте повторим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 </a:t>
            </a:r>
            <a:r>
              <a:rPr lang="ru-RU" sz="4400" dirty="0"/>
              <a:t>Что такое треугольник?</a:t>
            </a:r>
          </a:p>
          <a:p>
            <a:r>
              <a:rPr lang="ru-RU" sz="4400" dirty="0"/>
              <a:t> </a:t>
            </a:r>
            <a:r>
              <a:rPr lang="ru-RU" sz="4400" b="1" i="1" dirty="0"/>
              <a:t>Треугольник</a:t>
            </a:r>
            <a:r>
              <a:rPr lang="ru-RU" sz="4400" dirty="0"/>
              <a:t> – это геометрическая фигура, образованная тремя точками, не лежащими на одной прямой, и отрезками, попарно соединяющими эти точки </a:t>
            </a:r>
            <a:r>
              <a:rPr lang="ru-RU" sz="4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6865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535459"/>
            <a:ext cx="9866556" cy="888863"/>
          </a:xfrm>
        </p:spPr>
        <p:txBody>
          <a:bodyPr>
            <a:noAutofit/>
          </a:bodyPr>
          <a:lstStyle/>
          <a:p>
            <a:r>
              <a:rPr lang="ru-RU" sz="3200" b="1" dirty="0"/>
              <a:t>Теорема: </a:t>
            </a:r>
            <a:r>
              <a:rPr lang="ru-RU" sz="3200" i="1" dirty="0"/>
              <a:t>сумма углов треугольника равна 180°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36815" y="2151529"/>
            <a:ext cx="437477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815356" y="4411181"/>
            <a:ext cx="271630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169027" y="2151529"/>
            <a:ext cx="1362635" cy="225965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0720" y="215152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94215" y="261319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92194" y="2151529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4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1815356" y="2151529"/>
            <a:ext cx="1353671" cy="225965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42570" y="3868252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50344" y="3868217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65732" y="444925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531662" y="444925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465732" y="168986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994215" y="1689863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31662" y="1689864"/>
            <a:ext cx="34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</a:t>
            </a:r>
            <a:endParaRPr lang="ru-RU" sz="2400" b="1" dirty="0"/>
          </a:p>
        </p:txBody>
      </p:sp>
      <p:sp>
        <p:nvSpPr>
          <p:cNvPr id="18" name="Rectangle 3"/>
          <p:cNvSpPr>
            <a:spLocks noGrp="1" noChangeArrowheads="1"/>
          </p:cNvSpPr>
          <p:nvPr>
            <p:ph idx="1"/>
          </p:nvPr>
        </p:nvSpPr>
        <p:spPr>
          <a:xfrm>
            <a:off x="466165" y="1600200"/>
            <a:ext cx="11116235" cy="4876800"/>
          </a:xfrm>
        </p:spPr>
        <p:txBody>
          <a:bodyPr>
            <a:normAutofit/>
          </a:bodyPr>
          <a:lstStyle/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FF3300"/>
                </a:solidFill>
                <a:latin typeface=""/>
              </a:rPr>
              <a:t>      </a:t>
            </a:r>
            <a:r>
              <a:rPr lang="ru-RU" sz="2000" b="1" dirty="0">
                <a:solidFill>
                  <a:schemeClr val="tx2"/>
                </a:solidFill>
                <a:latin typeface=""/>
              </a:rPr>
              <a:t>Дано: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∆ АВС</a:t>
            </a: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FF0000"/>
                </a:solidFill>
                <a:latin typeface=""/>
              </a:rPr>
              <a:t>      </a:t>
            </a:r>
            <a:r>
              <a:rPr lang="ru-RU" sz="2000" b="1" dirty="0">
                <a:solidFill>
                  <a:schemeClr val="tx2"/>
                </a:solidFill>
                <a:latin typeface=""/>
              </a:rPr>
              <a:t>Доказать:</a:t>
            </a:r>
            <a:r>
              <a:rPr lang="ru-RU" sz="2000" dirty="0">
                <a:solidFill>
                  <a:srgbClr val="FF0000"/>
                </a:solidFill>
                <a:latin typeface="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 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А +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В+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=180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°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                  </a:t>
            </a:r>
            <a:r>
              <a:rPr lang="ru-RU" sz="2000" b="1" dirty="0">
                <a:solidFill>
                  <a:schemeClr val="tx2"/>
                </a:solidFill>
                <a:latin typeface=""/>
              </a:rPr>
              <a:t>Доказательство:</a:t>
            </a: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1) Проведём через вершину В прямую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MN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II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.....; 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2) 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1=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4 (……углы при ….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II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…. и секущей…...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sym typeface="Symbol" pitchFamily="18" charset="2"/>
              </a:rPr>
              <a:t>3) 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3=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5 (……углы при ….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II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…. и секущей..….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/>
                <a:sym typeface="Symbol" pitchFamily="18" charset="2"/>
              </a:rPr>
              <a:t>  4)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4 +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2+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5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=….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°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(образуют……угол)</a:t>
            </a: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  5) из (2), (3), (4) получаем: 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1 +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2+</a:t>
            </a:r>
            <a:r>
              <a:rPr lang="ru-RU" sz="2000" b="1" i="1" dirty="0">
                <a:solidFill>
                  <a:srgbClr val="000000"/>
                </a:solidFill>
                <a:effectLst/>
                <a:sym typeface="Symbol" pitchFamily="18" charset="2"/>
              </a:rPr>
              <a:t>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3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=……   </a:t>
            </a:r>
          </a:p>
          <a:p>
            <a:pPr marL="5022850" indent="-182563">
              <a:buFont typeface="Wingdings" pitchFamily="2" charset="2"/>
              <a:buNone/>
              <a:defRPr/>
            </a:pPr>
            <a:r>
              <a:rPr lang="ru-RU" sz="2000" b="1" i="1" dirty="0">
                <a:solidFill>
                  <a:srgbClr val="FF0000"/>
                </a:solidFill>
                <a:effectLst/>
                <a:sym typeface="Symbol" pitchFamily="18" charset="2"/>
              </a:rPr>
              <a:t>          </a:t>
            </a:r>
            <a:r>
              <a:rPr lang="ru-RU" sz="2000" b="1" i="1" dirty="0">
                <a:solidFill>
                  <a:schemeClr val="tx2"/>
                </a:solidFill>
                <a:effectLst/>
                <a:sym typeface="Symbol" pitchFamily="18" charset="2"/>
              </a:rPr>
              <a:t>или </a:t>
            </a:r>
            <a:r>
              <a:rPr lang="ru-RU" sz="2000" b="1" dirty="0">
                <a:solidFill>
                  <a:schemeClr val="tx2"/>
                </a:solidFill>
              </a:rPr>
              <a:t>А +</a:t>
            </a:r>
            <a:r>
              <a:rPr lang="ru-RU" sz="2000" b="1" i="1" dirty="0">
                <a:solidFill>
                  <a:schemeClr val="tx2"/>
                </a:solidFill>
                <a:effectLst/>
                <a:sym typeface="Symbol" pitchFamily="18" charset="2"/>
              </a:rPr>
              <a:t></a:t>
            </a:r>
            <a:r>
              <a:rPr lang="ru-RU" sz="2000" b="1" dirty="0">
                <a:solidFill>
                  <a:schemeClr val="tx2"/>
                </a:solidFill>
              </a:rPr>
              <a:t> В+</a:t>
            </a:r>
            <a:r>
              <a:rPr lang="ru-RU" sz="2000" b="1" i="1" dirty="0">
                <a:solidFill>
                  <a:schemeClr val="tx2"/>
                </a:solidFill>
                <a:effectLst/>
                <a:sym typeface="Symbol" pitchFamily="18" charset="2"/>
              </a:rPr>
              <a:t></a:t>
            </a:r>
            <a:r>
              <a:rPr lang="ru-RU" sz="2000" b="1" dirty="0">
                <a:solidFill>
                  <a:schemeClr val="tx2"/>
                </a:solidFill>
              </a:rPr>
              <a:t> С</a:t>
            </a:r>
            <a:r>
              <a:rPr lang="ru-RU" sz="2000" b="1" dirty="0">
                <a:solidFill>
                  <a:schemeClr val="tx2"/>
                </a:solidFill>
                <a:latin typeface=""/>
              </a:rPr>
              <a:t> =…..</a:t>
            </a:r>
          </a:p>
          <a:p>
            <a:pPr marL="5022850" indent="-182563">
              <a:buFont typeface="Symbol" pitchFamily="18" charset="2"/>
              <a:buNone/>
              <a:defRPr/>
            </a:pPr>
            <a:r>
              <a:rPr lang="ru-RU" sz="2000" dirty="0">
                <a:solidFill>
                  <a:srgbClr val="FF0000"/>
                </a:solidFill>
                <a:latin typeface=""/>
              </a:rPr>
              <a:t>                            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Теорема доказана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"/>
              </a:rPr>
              <a:t>.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921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Другая 15">
      <a:dk1>
        <a:srgbClr val="00007D"/>
      </a:dk1>
      <a:lt1>
        <a:srgbClr val="F2F2F2"/>
      </a:lt1>
      <a:dk2>
        <a:srgbClr val="00007D"/>
      </a:dk2>
      <a:lt2>
        <a:srgbClr val="3B3B77"/>
      </a:lt2>
      <a:accent1>
        <a:srgbClr val="99CCFF"/>
      </a:accent1>
      <a:accent2>
        <a:srgbClr val="97ABCF"/>
      </a:accent2>
      <a:accent3>
        <a:srgbClr val="FFFFFF"/>
      </a:accent3>
      <a:accent4>
        <a:srgbClr val="000000"/>
      </a:accent4>
      <a:accent5>
        <a:srgbClr val="CACAFF"/>
      </a:accent5>
      <a:accent6>
        <a:srgbClr val="66CCFF"/>
      </a:accent6>
      <a:hlink>
        <a:srgbClr val="000072"/>
      </a:hlink>
      <a:folHlink>
        <a:srgbClr val="F2F2F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860</TotalTime>
  <Words>706</Words>
  <Application>Microsoft Macintosh PowerPoint</Application>
  <PresentationFormat>Широкоэкранный</PresentationFormat>
  <Paragraphs>169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Cambria Math</vt:lpstr>
      <vt:lpstr>Symbol</vt:lpstr>
      <vt:lpstr>Wingdings</vt:lpstr>
      <vt:lpstr>Ясность</vt:lpstr>
      <vt:lpstr>Сумма углов треугольника</vt:lpstr>
      <vt:lpstr>Давайте повторим</vt:lpstr>
      <vt:lpstr>Давайте повторим</vt:lpstr>
      <vt:lpstr>Давайте повторим</vt:lpstr>
      <vt:lpstr>Давайте повторим</vt:lpstr>
      <vt:lpstr>Давайте повторим</vt:lpstr>
      <vt:lpstr>Давайте повторим</vt:lpstr>
      <vt:lpstr>Давайте повторим</vt:lpstr>
      <vt:lpstr>Теорема: сумма углов треугольника равна 180°</vt:lpstr>
      <vt:lpstr>Теорема: сумма углов треугольника равна 180°</vt:lpstr>
      <vt:lpstr>Давайте подумаем</vt:lpstr>
      <vt:lpstr>Давайте подумаем</vt:lpstr>
      <vt:lpstr>Давайте подумаем</vt:lpstr>
      <vt:lpstr>Давайте подумаем</vt:lpstr>
      <vt:lpstr>Давайте подумаем</vt:lpstr>
      <vt:lpstr>Задача</vt:lpstr>
      <vt:lpstr>Задача</vt:lpstr>
      <vt:lpstr>Задача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Обработка числовой информации в электронных таблицах</dc:title>
  <dc:creator>Пользователь</dc:creator>
  <cp:lastModifiedBy>Юлия Шапочка</cp:lastModifiedBy>
  <cp:revision>79</cp:revision>
  <dcterms:created xsi:type="dcterms:W3CDTF">2017-12-01T07:22:53Z</dcterms:created>
  <dcterms:modified xsi:type="dcterms:W3CDTF">2022-09-12T16:03:36Z</dcterms:modified>
</cp:coreProperties>
</file>