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C4957-C9E9-49C7-80B4-24491ADFCF63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34832-C2C8-4948-B930-AE0717254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2204864"/>
            <a:ext cx="4532040" cy="3126209"/>
          </a:xfrm>
        </p:spPr>
        <p:txBody>
          <a:bodyPr>
            <a:normAutofit/>
          </a:bodyPr>
          <a:lstStyle/>
          <a:p>
            <a:r>
              <a:rPr lang="ru-RU" b="1" dirty="0" smtClean="0"/>
              <a:t>Реформы Столыпина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97152"/>
            <a:ext cx="35604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upload.wikimedia.org/wikipedia/commons/4/41/Stolypin_1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4240813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Судебная реформа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Влияние революции 1905 года на обстановку в стране вынудило Столыпина ввести </a:t>
            </a:r>
            <a:r>
              <a:rPr lang="ru-RU" b="1" dirty="0"/>
              <a:t>военно-полевые суды</a:t>
            </a:r>
            <a:r>
              <a:rPr lang="ru-RU" dirty="0"/>
              <a:t>, а помимо этого началась разработка единого правового пространства Российской империи. Планировалось определить </a:t>
            </a:r>
            <a:r>
              <a:rPr lang="ru-RU" b="1" dirty="0"/>
              <a:t>права человека </a:t>
            </a:r>
            <a:r>
              <a:rPr lang="ru-RU" dirty="0"/>
              <a:t>и </a:t>
            </a:r>
            <a:r>
              <a:rPr lang="ru-RU" b="1" dirty="0"/>
              <a:t>зоны ответственности чиновников</a:t>
            </a:r>
            <a:r>
              <a:rPr lang="ru-RU" dirty="0"/>
              <a:t>. Это было своеобразным началом масштабной реформы управления страной.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реформы Столыпина затрагивали все сферы человеческой деятельности и в течении 20 лет должны были решить многие накопившиеся в российском обществе вопросы, однако, сначала его смерть, а затем и вспыхнувшая война не позволили России бескровно пройти этот путь.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«Нам не нужны великие потрясения, нам нужна великая Россия!»</a:t>
            </a:r>
          </a:p>
          <a:p>
            <a:pPr algn="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Столыпин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Половкова</a:t>
            </a:r>
            <a:r>
              <a:rPr lang="ru-RU" dirty="0" smtClean="0"/>
              <a:t> М.В. </a:t>
            </a:r>
            <a:r>
              <a:rPr lang="ru-RU" smtClean="0"/>
              <a:t>Учебник «Индивидуальный проект»,М, «Просвещение, 2020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437112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Петр Аркадьевич Столыпин (2(14) апреля 1862 – 5(18) сентября 1911) – видный государственный деятель в период правления Николая II. Автор ряда реформ, рассчитанных на ускорение экономического развития российской экономики при сохранении самодержавных устоев и стабилизации существующего политического и социального порядка. Разберем кратко по пунктам реформы Столыпина.</a:t>
            </a:r>
            <a:endParaRPr lang="ru-RU" sz="2000" dirty="0"/>
          </a:p>
        </p:txBody>
      </p:sp>
      <p:pic>
        <p:nvPicPr>
          <p:cNvPr id="2050" name="Picture 2" descr="ÐÐ¾ÑÑÑÐµÑ Ð.Ð. Ð¡ÑÐ¾Ð»ÑÐ¿Ð¸Ð½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Причины проведения реформ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К ХХ веку Россия оставалась страной с феодальными пережитками. Первая Русская революция показала, что у страны имеются большие </a:t>
            </a:r>
            <a:r>
              <a:rPr lang="ru-RU" b="1" dirty="0" smtClean="0"/>
              <a:t>проблемы в аграрном секторе</a:t>
            </a:r>
            <a:r>
              <a:rPr lang="ru-RU" dirty="0" smtClean="0"/>
              <a:t>, обострен </a:t>
            </a:r>
            <a:r>
              <a:rPr lang="ru-RU" b="1" dirty="0" smtClean="0"/>
              <a:t>национальный вопрос </a:t>
            </a:r>
            <a:r>
              <a:rPr lang="ru-RU" dirty="0" smtClean="0"/>
              <a:t>и идет активная работа </a:t>
            </a:r>
            <a:r>
              <a:rPr lang="ru-RU" b="1" dirty="0" smtClean="0"/>
              <a:t>экстремистских</a:t>
            </a:r>
            <a:r>
              <a:rPr lang="ru-RU" dirty="0" smtClean="0"/>
              <a:t> организаций.</a:t>
            </a:r>
            <a:br>
              <a:rPr lang="ru-RU" dirty="0" smtClean="0"/>
            </a:br>
            <a:r>
              <a:rPr lang="ru-RU" dirty="0" smtClean="0"/>
              <a:t>Кроме прочего, в России </a:t>
            </a:r>
            <a:r>
              <a:rPr lang="ru-RU" b="1" dirty="0" smtClean="0"/>
              <a:t>уровень грамотности населения оставался низким</a:t>
            </a:r>
            <a:r>
              <a:rPr lang="ru-RU" dirty="0" smtClean="0"/>
              <a:t>, а пролетариат и крестьянство были </a:t>
            </a:r>
            <a:r>
              <a:rPr lang="ru-RU" b="1" dirty="0" smtClean="0"/>
              <a:t>недовольны</a:t>
            </a:r>
            <a:r>
              <a:rPr lang="ru-RU" dirty="0" smtClean="0"/>
              <a:t> своим </a:t>
            </a:r>
            <a:r>
              <a:rPr lang="ru-RU" b="1" dirty="0" smtClean="0"/>
              <a:t>социальным положением</a:t>
            </a:r>
            <a:r>
              <a:rPr lang="ru-RU" dirty="0" smtClean="0"/>
              <a:t>. Слабая и нерешительная власть не хотела решать эти проблемы радикально, пока на пост премьер-министра не был назначен Петр Столыпин (1906-1911 гг.).</a:t>
            </a:r>
            <a:br>
              <a:rPr lang="ru-RU" dirty="0" smtClean="0"/>
            </a:br>
            <a:r>
              <a:rPr lang="ru-RU" dirty="0" smtClean="0"/>
              <a:t> Он должен был продолжить экономическую политику С. Ю. Витте и вывести </a:t>
            </a:r>
            <a:r>
              <a:rPr lang="ru-RU" b="1" dirty="0" smtClean="0"/>
              <a:t>Россию</a:t>
            </a:r>
            <a:r>
              <a:rPr lang="ru-RU" dirty="0" smtClean="0"/>
              <a:t> в разряд </a:t>
            </a:r>
            <a:r>
              <a:rPr lang="ru-RU" b="1" dirty="0" smtClean="0"/>
              <a:t>капиталистических держав</a:t>
            </a:r>
            <a:r>
              <a:rPr lang="ru-RU" dirty="0" smtClean="0"/>
              <a:t>, завершив в стране эпоху феодализма.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3" y="908722"/>
          <a:ext cx="8064894" cy="5164386"/>
        </p:xfrm>
        <a:graphic>
          <a:graphicData uri="http://schemas.openxmlformats.org/drawingml/2006/table">
            <a:tbl>
              <a:tblPr/>
              <a:tblGrid>
                <a:gridCol w="2688298"/>
                <a:gridCol w="3432381"/>
                <a:gridCol w="1944215"/>
              </a:tblGrid>
              <a:tr h="382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Реформа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Суть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Аграрная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Решить крестьянский вопрос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1906-1911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Военная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Модернизация армии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1906-1907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Земская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Введение земств в западных губерниях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1911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Образования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Введено обязательное начальное образование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Социальная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Формирования юридических взаимоотношений работника и работодателя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Учреждение военно-полевых судов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19.08.1906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Аграрная реформа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Ее целью являлись:</a:t>
            </a:r>
            <a:endParaRPr lang="ru-RU" dirty="0"/>
          </a:p>
          <a:p>
            <a:r>
              <a:rPr lang="ru-RU" dirty="0"/>
              <a:t>Повышение производительности труда крестьян</a:t>
            </a:r>
          </a:p>
          <a:p>
            <a:r>
              <a:rPr lang="ru-RU" dirty="0"/>
              <a:t>Ликвидация социальной напряженности в крестьянской среде</a:t>
            </a:r>
          </a:p>
          <a:p>
            <a:r>
              <a:rPr lang="ru-RU" dirty="0"/>
              <a:t>Вывод кулаков из общинной зависимости и конечное разрушение общины</a:t>
            </a:r>
          </a:p>
          <a:p>
            <a:pPr>
              <a:buNone/>
            </a:pPr>
            <a:r>
              <a:rPr lang="ru-RU" dirty="0"/>
              <a:t>Столыпиным был предпринят ряд мер по решению поставленных целей. 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004048" y="2708920"/>
            <a:ext cx="4139952" cy="3168352"/>
          </a:xfrm>
          <a:prstGeom prst="wedgeRoundRect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крестьянам разрешалось выходить из состава общины и создавать свои личные обособленные хозяйства, продавать или закладывать свои земельные наделы, а также передавать их по наследству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980728"/>
            <a:ext cx="4320480" cy="3528392"/>
            <a:chOff x="251520" y="980728"/>
            <a:chExt cx="4320480" cy="3528392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395536" y="980728"/>
              <a:ext cx="4176464" cy="3528392"/>
            </a:xfrm>
            <a:prstGeom prst="wedgeRoundRect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 b="1" dirty="0" smtClean="0"/>
            </a:p>
            <a:p>
              <a:pPr algn="ctr"/>
              <a:endParaRPr lang="ru-RU" sz="2000" b="1" dirty="0"/>
            </a:p>
            <a:p>
              <a:pPr algn="ctr"/>
              <a:r>
                <a:rPr lang="ru-RU" sz="2000" b="1" dirty="0" smtClean="0"/>
                <a:t>Проблема </a:t>
              </a:r>
              <a:r>
                <a:rPr lang="ru-RU" sz="2000" b="1" dirty="0"/>
                <a:t>реформы Столыпина состояла в том, что сам автор отводил на ее реализацию не менее 20 лет, а критике она подверглась практически сразу после ее принятия. Увидеть итоги своих трудов ни Столыпин, ни его современники так и не смогли</a:t>
              </a:r>
              <a:r>
                <a:rPr lang="ru-RU" sz="2000" b="1" dirty="0" smtClean="0"/>
                <a:t>.      </a:t>
              </a:r>
            </a:p>
            <a:p>
              <a:r>
                <a:rPr lang="ru-RU" dirty="0"/>
                <a:t/>
              </a:r>
              <a:br>
                <a:rPr lang="ru-RU" dirty="0"/>
              </a:br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1520" y="1556792"/>
              <a:ext cx="2600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800" b="1" dirty="0" smtClean="0">
                  <a:solidFill>
                    <a:srgbClr val="FF0000"/>
                  </a:solidFill>
                </a:rPr>
                <a:t>!</a:t>
              </a:r>
              <a:endParaRPr lang="ru-RU" sz="8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Военная реформа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Анализируя </a:t>
            </a:r>
            <a:r>
              <a:rPr lang="ru-RU" dirty="0"/>
              <a:t>опыт русско-японской войны, Столыпин первым делом разработал </a:t>
            </a:r>
            <a:r>
              <a:rPr lang="ru-RU" b="1" dirty="0"/>
              <a:t>новый Воинский устав</a:t>
            </a:r>
            <a:r>
              <a:rPr lang="ru-RU" dirty="0"/>
              <a:t>. Был четко сформулирован </a:t>
            </a:r>
            <a:r>
              <a:rPr lang="ru-RU" b="1" dirty="0"/>
              <a:t>принцип призыва </a:t>
            </a:r>
            <a:r>
              <a:rPr lang="ru-RU" dirty="0"/>
              <a:t>в армию, </a:t>
            </a:r>
            <a:r>
              <a:rPr lang="ru-RU" b="1" dirty="0"/>
              <a:t>регламент</a:t>
            </a:r>
            <a:r>
              <a:rPr lang="ru-RU" dirty="0"/>
              <a:t> призывных комиссий, </a:t>
            </a:r>
            <a:r>
              <a:rPr lang="ru-RU" b="1" dirty="0"/>
              <a:t>льготы </a:t>
            </a:r>
            <a:r>
              <a:rPr lang="ru-RU" dirty="0"/>
              <a:t>призывников. </a:t>
            </a:r>
            <a:r>
              <a:rPr lang="ru-RU" b="1" dirty="0"/>
              <a:t>Увеличивалось финансирование </a:t>
            </a:r>
            <a:r>
              <a:rPr lang="ru-RU" dirty="0"/>
              <a:t>на содержание офицерского корпуса и была разработана </a:t>
            </a:r>
            <a:r>
              <a:rPr lang="ru-RU" b="1" dirty="0"/>
              <a:t>новая военная форма</a:t>
            </a:r>
            <a:r>
              <a:rPr lang="ru-RU" dirty="0"/>
              <a:t>, развернулось стратегическое </a:t>
            </a:r>
            <a:r>
              <a:rPr lang="ru-RU" b="1" dirty="0"/>
              <a:t>железнодорожное </a:t>
            </a:r>
            <a:r>
              <a:rPr lang="ru-RU" b="1" dirty="0" smtClean="0"/>
              <a:t>строительство(ТРАНСИБ)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4572000" y="4509120"/>
            <a:ext cx="4248472" cy="1872208"/>
            <a:chOff x="4572000" y="4509120"/>
            <a:chExt cx="4248472" cy="1872208"/>
          </a:xfrm>
        </p:grpSpPr>
        <p:sp>
          <p:nvSpPr>
            <p:cNvPr id="4" name="Скругленная прямоугольная выноска 3"/>
            <p:cNvSpPr/>
            <p:nvPr/>
          </p:nvSpPr>
          <p:spPr>
            <a:xfrm>
              <a:off x="4644008" y="4653136"/>
              <a:ext cx="4176464" cy="1728192"/>
            </a:xfrm>
            <a:prstGeom prst="wedgeRoundRectCallou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Столыпин </a:t>
              </a:r>
              <a:r>
                <a:rPr lang="ru-RU" b="1" dirty="0">
                  <a:solidFill>
                    <a:schemeClr val="tx1"/>
                  </a:solidFill>
                </a:rPr>
                <a:t>оставался принципиальным противником участия России в возможной </a:t>
              </a:r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мировой </a:t>
              </a:r>
              <a:r>
                <a:rPr lang="ru-RU" b="1" dirty="0">
                  <a:solidFill>
                    <a:schemeClr val="tx1"/>
                  </a:solidFill>
                </a:rPr>
                <a:t>войне, считая, что страна </a:t>
              </a:r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не </a:t>
              </a:r>
              <a:r>
                <a:rPr lang="ru-RU" b="1" dirty="0">
                  <a:solidFill>
                    <a:schemeClr val="tx1"/>
                  </a:solidFill>
                </a:rPr>
                <a:t>выдержит подобной нагрузки</a:t>
              </a:r>
              <a:r>
                <a:rPr lang="ru-RU" dirty="0"/>
                <a:t/>
              </a:r>
              <a:br>
                <a:rPr lang="ru-RU" dirty="0"/>
              </a:br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0" y="4509120"/>
              <a:ext cx="28803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800" dirty="0" smtClean="0">
                  <a:solidFill>
                    <a:srgbClr val="FF0000"/>
                  </a:solidFill>
                </a:rPr>
                <a:t>!</a:t>
              </a:r>
              <a:endParaRPr lang="ru-RU" sz="8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Скругленная прямоугольная выноска 6"/>
          <p:cNvSpPr/>
          <p:nvPr/>
        </p:nvSpPr>
        <p:spPr>
          <a:xfrm>
            <a:off x="755576" y="1916832"/>
            <a:ext cx="4392488" cy="3384376"/>
          </a:xfrm>
          <a:prstGeom prst="wedgeRound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«Никакие крепости не заменят путей сообщения</a:t>
            </a:r>
            <a:r>
              <a:rPr lang="ru-RU" sz="4000" dirty="0" smtClean="0"/>
              <a:t>»</a:t>
            </a:r>
          </a:p>
          <a:p>
            <a:pPr algn="r"/>
            <a:r>
              <a:rPr lang="ru-RU" sz="4000" dirty="0" smtClean="0"/>
              <a:t>Столыпин</a:t>
            </a:r>
            <a:endParaRPr lang="ru-RU" sz="4000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111552" y="908720"/>
            <a:ext cx="4032448" cy="3024336"/>
          </a:xfrm>
          <a:prstGeom prst="wedgeRound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 «Дайте государству 20 лет покоя внутреннего и внешнего, и вы не узнаете нынешней России</a:t>
            </a:r>
            <a:r>
              <a:rPr lang="ru-RU" sz="2800" b="1" dirty="0" smtClean="0"/>
              <a:t>!»</a:t>
            </a:r>
          </a:p>
          <a:p>
            <a:pPr algn="r"/>
            <a:r>
              <a:rPr lang="ru-RU" sz="2800" b="1" dirty="0" smtClean="0"/>
              <a:t>Столыпин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Реформа образования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 1908 году по указу Столыпина в России в течении 10 лет должно было ввестись обязательное начальное образование.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Земская реформа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1907 </a:t>
            </a:r>
            <a:r>
              <a:rPr lang="ru-RU" dirty="0" smtClean="0"/>
              <a:t>год. </a:t>
            </a:r>
            <a:r>
              <a:rPr lang="ru-RU" dirty="0"/>
              <a:t>В этот период правления Николая II усилилась русификация западных территорий, таких как Польша и Финляндия. В рамках этой политики Столыпин провел земскую реформу, согласно которой в органы местного самоуправления выбирались таким </a:t>
            </a:r>
            <a:r>
              <a:rPr lang="ru-RU" dirty="0" smtClean="0"/>
              <a:t>образом</a:t>
            </a:r>
            <a:r>
              <a:rPr lang="ru-RU" dirty="0"/>
              <a:t>, чтобы представителей национальных меньшинств было меньшинство.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851920" y="2564904"/>
            <a:ext cx="5076056" cy="3744416"/>
          </a:xfrm>
          <a:prstGeom prst="wedgeRound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«Нам, господа, не следует увлекаться западными образцами, теоретическими выводами западной науки, так как иногда на совершенно оригинальное разрешение вопроса нас наталкивает сама жизнь</a:t>
            </a:r>
            <a:r>
              <a:rPr lang="ru-RU" sz="2000" b="1" dirty="0" smtClean="0"/>
              <a:t>»</a:t>
            </a:r>
          </a:p>
          <a:p>
            <a:pPr algn="r"/>
            <a:r>
              <a:rPr lang="ru-RU" sz="2000" b="1" dirty="0" smtClean="0"/>
              <a:t>Столыпин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Социальная реформа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1908 </a:t>
            </a:r>
            <a:r>
              <a:rPr lang="ru-RU" dirty="0"/>
              <a:t>году в Государственной думе были приняты законы о предоставлении работникам врачебной помощи в случае травмы или болезни, а так же установлены выплаты утратившему трудоспособность кормильцу семьи.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493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Реформы Столыпина </vt:lpstr>
      <vt:lpstr>  </vt:lpstr>
      <vt:lpstr>Причины проведения реформ</vt:lpstr>
      <vt:lpstr>Слайд 4</vt:lpstr>
      <vt:lpstr>Аграрная реформа </vt:lpstr>
      <vt:lpstr>Военная реформа </vt:lpstr>
      <vt:lpstr>Реформа образования</vt:lpstr>
      <vt:lpstr>Земская реформа</vt:lpstr>
      <vt:lpstr>Социальная реформа</vt:lpstr>
      <vt:lpstr>Судебная реформа</vt:lpstr>
      <vt:lpstr>Слайд 11</vt:lpstr>
      <vt:lpstr>Слайд 12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Реформы Столыпина</dc:title>
  <dc:creator>Светлана</dc:creator>
  <cp:lastModifiedBy>Светлана</cp:lastModifiedBy>
  <cp:revision>7</cp:revision>
  <dcterms:created xsi:type="dcterms:W3CDTF">2019-09-23T04:36:54Z</dcterms:created>
  <dcterms:modified xsi:type="dcterms:W3CDTF">2022-10-31T10:32:36Z</dcterms:modified>
</cp:coreProperties>
</file>