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91" r:id="rId2"/>
    <p:sldId id="279" r:id="rId3"/>
    <p:sldId id="296" r:id="rId4"/>
    <p:sldId id="272" r:id="rId5"/>
    <p:sldId id="264" r:id="rId6"/>
    <p:sldId id="281" r:id="rId7"/>
    <p:sldId id="288" r:id="rId8"/>
    <p:sldId id="293" r:id="rId9"/>
    <p:sldId id="294" r:id="rId10"/>
    <p:sldId id="289" r:id="rId11"/>
    <p:sldId id="295" r:id="rId12"/>
    <p:sldId id="280" r:id="rId13"/>
    <p:sldId id="286" r:id="rId14"/>
    <p:sldId id="287" r:id="rId15"/>
    <p:sldId id="292" r:id="rId16"/>
    <p:sldId id="285" r:id="rId17"/>
    <p:sldId id="284" r:id="rId18"/>
    <p:sldId id="283" r:id="rId19"/>
    <p:sldId id="282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437" autoAdjust="0"/>
  </p:normalViewPr>
  <p:slideViewPr>
    <p:cSldViewPr>
      <p:cViewPr>
        <p:scale>
          <a:sx n="77" d="100"/>
          <a:sy n="77" d="100"/>
        </p:scale>
        <p:origin x="-1944" y="-5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hyperlink" Target="http://inoe.name/uploads/posts/2010-09/1283745263_9442047c960d66cc35ad96a38570d008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://go.mail.ru/search_images?rch=e&amp;type=all&amp;is=0&amp;q=%D1%80%D0%B0%D0%B7%D0%B2%D0%B8%D0%B2%D0%B0%D1%8E%D1%89%D0%B8%D0%B5+%D0%B4%D0%B8%D1%81%D0%BA%D0%B8+%D0%B4%D0%BB%D1%8F+%D0%B4%D0%B5%D1%82%D0%B5%D0%B9+%D0%BE%D1%84%D0%B8%D1%86%D0%B8%D0%B0%D0%BB%D1%8C%D0%BD%D1%8B%D0%B9+%D1%81%D0%B0%D0%B9%D1%82&amp;us=17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51520" y="332656"/>
            <a:ext cx="8616856" cy="6220292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55576" y="404664"/>
            <a:ext cx="7772400" cy="648071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Times New Roman"/>
                <a:ea typeface="Calibri"/>
                <a:cs typeface="+mj-cs"/>
              </a:rPr>
              <a:t>МДОУ ИРМО «Смоленский детский сад»</a:t>
            </a: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763688" y="2132856"/>
            <a:ext cx="4680520" cy="2137792"/>
          </a:xfrm>
          <a:prstGeom prst="rect">
            <a:avLst/>
          </a:prstGeom>
        </p:spPr>
        <p:txBody>
          <a:bodyPr>
            <a:noAutofit/>
          </a:bodyPr>
          <a:lstStyle/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«Использование ИКТ в работе по формированию элементарных математических представлений у детей дошкольного возраста»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915816" y="6209929"/>
            <a:ext cx="3750568" cy="6480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+mj-cs"/>
              </a:rPr>
              <a:t>Трофимова Н.В.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5120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548680"/>
            <a:ext cx="8183562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Недостатки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использования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ИКТ: 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560" y="1628800"/>
            <a:ext cx="8183562" cy="4187825"/>
          </a:xfrm>
        </p:spPr>
        <p:txBody>
          <a:bodyPr>
            <a:normAutofit fontScale="85000" lnSpcReduction="20000"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недостаточно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времени для подготовки к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занятию;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недостаточная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компьютерная грамотность педагога; 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сложности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 интегрировании компьютера в структуру занятия;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расписании не предусмотрено использование Интернет; 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при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работе на компьютере дети отвлекаются на игры, музыку и т.д. </a:t>
            </a:r>
            <a:endParaRPr lang="ru-RU" b="1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Что добавим?</a:t>
            </a:r>
          </a:p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640239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60438" y="428625"/>
            <a:ext cx="8183562" cy="1050925"/>
          </a:xfrm>
        </p:spPr>
        <p:txBody>
          <a:bodyPr/>
          <a:lstStyle/>
          <a:p>
            <a:pPr algn="ctr"/>
            <a:r>
              <a:rPr lang="ru-RU" dirty="0"/>
              <a:t>ПЕРИОДИЧНОСТЬ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1571625"/>
            <a:ext cx="4967288" cy="4378325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Образовательную </a:t>
            </a:r>
            <a:r>
              <a:rPr lang="ru-RU" sz="2000" b="1" dirty="0">
                <a:solidFill>
                  <a:srgbClr val="002060"/>
                </a:solidFill>
              </a:rPr>
              <a:t>деятельность с использованием компьютеров для детей 5-7 лет следует проводить не более одного раза в течение дня и не чаще трех раз в неделю в дни наиболее высокой работоспособности: во вторник, среду и четверг. После работы с компьютером с детьми проводят гимнастику для глаз. </a:t>
            </a:r>
          </a:p>
        </p:txBody>
      </p:sp>
      <p:pic>
        <p:nvPicPr>
          <p:cNvPr id="2050" name="Picture 2" descr="http://3.bp.blogspot.com/-d0Oc0_iLaaQ/Vj8F3FnTglI/AAAAAAAADUc/-LrPacJXxO8/s1600/%25D0%2597%25D0%259D%25D0%2590%25D0%2599%25D0%259A%25D0%259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625" y="1628800"/>
            <a:ext cx="4143375" cy="431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53018" y="3284984"/>
            <a:ext cx="2427205" cy="3231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043608" y="548680"/>
            <a:ext cx="6984776" cy="194421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450215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Times New Roman"/>
                <a:ea typeface="Calibri"/>
                <a:cs typeface="+mj-cs"/>
              </a:rPr>
              <a:t>Использование ИКТ в формировании математических представлений детей дошкольного возраста можно условно разделить на: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259632" y="2852936"/>
            <a:ext cx="4464496" cy="2697163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Непосредственное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Опосредованное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639652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764705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7030A0"/>
                </a:solidFill>
                <a:latin typeface="Times New Roman"/>
                <a:ea typeface="Calibri"/>
              </a:rPr>
              <a:t>Опосредованное обучение и развитие детей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95536" y="2060848"/>
            <a:ext cx="8229600" cy="320198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</a:rPr>
              <a:t>предполагает  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</a:rPr>
              <a:t>использование сети Интернет, как источника дополнительной информации, разнообразного иллюстративного материала, способа распространения методических находок и идей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354393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404665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Times New Roman"/>
                <a:ea typeface="Calibri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/>
                <a:ea typeface="Calibri"/>
              </a:rPr>
            </a:br>
            <a:r>
              <a:rPr lang="ru-RU" dirty="0" smtClean="0">
                <a:solidFill>
                  <a:srgbClr val="7030A0"/>
                </a:solidFill>
                <a:latin typeface="Times New Roman"/>
                <a:ea typeface="Calibri"/>
              </a:rPr>
              <a:t>Непосредственное </a:t>
            </a:r>
            <a:r>
              <a:rPr lang="ru-RU" dirty="0">
                <a:solidFill>
                  <a:srgbClr val="7030A0"/>
                </a:solidFill>
                <a:latin typeface="Times New Roman"/>
                <a:ea typeface="Calibri"/>
              </a:rPr>
              <a:t>обучение</a:t>
            </a:r>
            <a:r>
              <a:rPr lang="ru-RU" dirty="0" smtClean="0">
                <a:solidFill>
                  <a:srgbClr val="7030A0"/>
                </a:solidFill>
                <a:latin typeface="Times New Roman"/>
                <a:ea typeface="Calibri"/>
              </a:rPr>
              <a:t>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39552" y="1412776"/>
            <a:ext cx="8183562" cy="4680520"/>
          </a:xfrm>
        </p:spPr>
        <p:txBody>
          <a:bodyPr>
            <a:normAutofit fontScale="70000" lnSpcReduction="20000"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</a:rPr>
              <a:t>а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</a:rPr>
              <a:t>) использование развивающих компьютерных программ, что увеличивает объем материала, привлекает внимание детей и др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</a:rPr>
              <a:t>.;</a:t>
            </a:r>
          </a:p>
          <a:p>
            <a:pPr indent="0" algn="just">
              <a:spcAft>
                <a:spcPts val="0"/>
              </a:spcAft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б) использование мультимедийных средств: термин «мультимедиа» в буквальном переводе означает «много средств для представления информации пользователю», мультимедиа – это интерактивные (диалоговые) системы, обеспечивающие одновременную работу со звуком, анимированной компьютерной графикой, видеокадрами, статистическими изображениями и текстами; мультимедийные технологии – это способ представления информации в компьютере с возможностью одновременного использования текста, графики, звука, видео и анимационных эффектов; многие программные продукты являются мультимедийными по предназначению: компьютерные энциклопедии, учебники, игры. 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276294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88" y="285750"/>
            <a:ext cx="8786812" cy="207168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Занятия </a:t>
            </a:r>
            <a:br>
              <a:rPr lang="ru-RU" sz="3200" b="1" dirty="0" smtClean="0"/>
            </a:br>
            <a:r>
              <a:rPr lang="ru-RU" sz="3200" b="1" dirty="0" smtClean="0"/>
              <a:t>с </a:t>
            </a:r>
            <a:r>
              <a:rPr lang="ru-RU" sz="3200" b="1" dirty="0" err="1" smtClean="0"/>
              <a:t>мультимедийной</a:t>
            </a:r>
            <a:r>
              <a:rPr lang="ru-RU" sz="3200" dirty="0" smtClean="0"/>
              <a:t> </a:t>
            </a:r>
            <a:r>
              <a:rPr lang="ru-RU" sz="3200" b="1" dirty="0" smtClean="0"/>
              <a:t>поддержкой </a:t>
            </a:r>
            <a:br>
              <a:rPr lang="ru-RU" sz="3200" b="1" dirty="0" smtClean="0"/>
            </a:br>
            <a:r>
              <a:rPr lang="ru-RU" sz="3200" b="1" dirty="0" smtClean="0"/>
              <a:t>могут включать следующие интерактивные материалы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99592" y="2708920"/>
            <a:ext cx="6644208" cy="3220393"/>
          </a:xfrm>
        </p:spPr>
        <p:txBody>
          <a:bodyPr>
            <a:normAutofit fontScale="92500" lnSpcReduction="20000"/>
          </a:bodyPr>
          <a:lstStyle/>
          <a:p>
            <a:r>
              <a:rPr lang="ru-RU" sz="2600" b="1" dirty="0" smtClean="0">
                <a:solidFill>
                  <a:srgbClr val="002060"/>
                </a:solidFill>
              </a:rPr>
              <a:t>Фотографии;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Видеоролики;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Видеофрагменты (фильмов, сказок, мультфильмов);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Презентации (электронные книги, электронные выставки);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Возможно создание коллекций цифровых фотографий и мультфильмов.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476672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Особая категория мультимедийных документов это – презентации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67544" y="1772816"/>
            <a:ext cx="8229600" cy="3921125"/>
          </a:xfrm>
        </p:spPr>
        <p:txBody>
          <a:bodyPr>
            <a:normAutofit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b="1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рименение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компьютерных презентаций – электронный документ в виде упорядоченного и связанного набора отдельных кадров (слайдов), выполненных в технологии мультимедиа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609064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63688" y="620688"/>
            <a:ext cx="6491288" cy="792162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Компьютерные презентации обладают рядом преимуществ</a:t>
            </a:r>
            <a:r>
              <a:rPr lang="ru-RU" sz="3600" dirty="0" smtClean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: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1412776"/>
            <a:ext cx="8229600" cy="4997450"/>
          </a:xfrm>
        </p:spPr>
        <p:txBody>
          <a:bodyPr>
            <a:normAutofit fontScale="625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1.презентации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привлекательны для занятий с непосредственным участием преподавателя, и для дистанционного режима обучения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;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2.интерактивность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компьютерных презентаций позволяет им эффективно адаптироваться под особенности обучающихся: временная интерактивность предоставляет возможность обучаемому самостоятельно определять начало, продолжительность процесса обучения, скорость продвижения по учебному материалу; интерактивность по очередности обеспечивает свободное определение очередности использования фрагментов информации; содержательная интерактивность позволяет изменять, дополнять, уменьшать объем содержательной информации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3.Возможность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тиражирования и распространения: созданные на магнитных носителях модели, схемы, диаграммы, слайды, видеоклипы, звуковые фрагменты могут компактно храниться в цифровом виде, они не портятся, не занимают много места, свободно управляются в процессе демонстрации и, при необходимости, легко могут быть модифицированы. 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189950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19672" y="476672"/>
            <a:ext cx="6130925" cy="1223963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2800" dirty="0" smtClean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Совместная развивающая деятельность </a:t>
            </a:r>
            <a:r>
              <a:rPr lang="ru-RU" sz="2800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педагога и </a:t>
            </a:r>
            <a:r>
              <a:rPr lang="ru-RU" sz="2800" dirty="0" smtClean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детей на занятиях ФЭМП:</a:t>
            </a:r>
            <a:r>
              <a:rPr lang="ru-RU" sz="2800" dirty="0">
                <a:solidFill>
                  <a:srgbClr val="7030A0"/>
                </a:solidFill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rgbClr val="7030A0"/>
                </a:solidFill>
                <a:ea typeface="Calibri"/>
                <a:cs typeface="Times New Roman"/>
              </a:rPr>
            </a:b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560" y="1844824"/>
            <a:ext cx="8183562" cy="4187825"/>
          </a:xfrm>
        </p:spPr>
        <p:txBody>
          <a:bodyPr>
            <a:normAutofit fontScale="70000" lnSpcReduction="20000"/>
          </a:bodyPr>
          <a:lstStyle/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интерактивные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дидактические игры;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математические викторины (развлекательные программы);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игры-загадки математического содержания;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тренажёры-раскраски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;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логические задачи;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игровые упражнения;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развивающие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игры и видео;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игры со счётными палочками;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интерактивные тесты;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пальчиковые игры;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динамические паузы.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975863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99592" y="476673"/>
            <a:ext cx="771525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Образовательные платформы для </a:t>
            </a:r>
            <a:r>
              <a:rPr lang="ru-RU" b="1" dirty="0" smtClean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дошкольников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39552" y="1916832"/>
            <a:ext cx="8229600" cy="413702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Платформа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Учи.ру</a:t>
            </a:r>
            <a:r>
              <a:rPr lang="ru-RU" sz="2800" b="1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 (</a:t>
            </a:r>
            <a:r>
              <a:rPr lang="en-US" sz="2800" b="1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https://uchi.ru/</a:t>
            </a:r>
            <a:r>
              <a:rPr lang="ru-RU" sz="2800" b="1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)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Платформа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Айкьюша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lang="en-US" sz="2800" b="1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https://iqsha.ru/</a:t>
            </a:r>
            <a:r>
              <a:rPr lang="ru-RU" sz="2800" b="1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)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Платформа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Робоборик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lang="en-US" sz="2800" b="1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https://roboborik.com/</a:t>
            </a:r>
            <a:r>
              <a:rPr lang="ru-RU" sz="2800" b="1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)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-Платформа «</a:t>
            </a:r>
            <a:r>
              <a:rPr lang="ru-RU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Пять+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» </a:t>
            </a:r>
            <a:r>
              <a:rPr lang="ru-RU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(</a:t>
            </a:r>
            <a:r>
              <a:rPr lang="en-US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https://akbooks.online/</a:t>
            </a:r>
            <a:r>
              <a:rPr lang="ru-RU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)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512273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548680"/>
            <a:ext cx="8183562" cy="10509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/>
              <a:t>С</a:t>
            </a:r>
            <a:r>
              <a:rPr lang="ru-RU" sz="3200" dirty="0" smtClean="0"/>
              <a:t>овременные образовательные               технологии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844824"/>
            <a:ext cx="691276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 smtClean="0">
                <a:solidFill>
                  <a:srgbClr val="002060"/>
                </a:solidFill>
              </a:rPr>
              <a:t>·</a:t>
            </a:r>
            <a:r>
              <a:rPr lang="ru-RU" sz="2000" b="1" dirty="0">
                <a:solidFill>
                  <a:srgbClr val="002060"/>
                </a:solidFill>
              </a:rPr>
              <a:t> </a:t>
            </a:r>
            <a:r>
              <a:rPr lang="ru-RU" sz="2000" b="1" dirty="0" err="1" smtClean="0">
                <a:solidFill>
                  <a:srgbClr val="002060"/>
                </a:solidFill>
              </a:rPr>
              <a:t>здоровьесберегающие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технологии;</a:t>
            </a:r>
          </a:p>
          <a:p>
            <a:pPr fontAlgn="base"/>
            <a:r>
              <a:rPr lang="ru-RU" sz="2000" b="1" dirty="0">
                <a:solidFill>
                  <a:srgbClr val="002060"/>
                </a:solidFill>
              </a:rPr>
              <a:t>· </a:t>
            </a:r>
            <a:r>
              <a:rPr lang="ru-RU" sz="2000" b="1" dirty="0" smtClean="0">
                <a:solidFill>
                  <a:srgbClr val="002060"/>
                </a:solidFill>
              </a:rPr>
              <a:t>технологии </a:t>
            </a:r>
            <a:r>
              <a:rPr lang="ru-RU" sz="2000" b="1" dirty="0">
                <a:solidFill>
                  <a:srgbClr val="002060"/>
                </a:solidFill>
              </a:rPr>
              <a:t>проектной </a:t>
            </a:r>
            <a:r>
              <a:rPr lang="ru-RU" sz="2000" b="1" dirty="0" smtClean="0">
                <a:solidFill>
                  <a:srgbClr val="002060"/>
                </a:solidFill>
              </a:rPr>
              <a:t>деятельности;</a:t>
            </a:r>
            <a:endParaRPr lang="ru-RU" sz="2000" b="1" dirty="0">
              <a:solidFill>
                <a:srgbClr val="002060"/>
              </a:solidFill>
            </a:endParaRPr>
          </a:p>
          <a:p>
            <a:pPr fontAlgn="base"/>
            <a:r>
              <a:rPr lang="ru-RU" sz="2000" b="1" dirty="0">
                <a:solidFill>
                  <a:srgbClr val="002060"/>
                </a:solidFill>
              </a:rPr>
              <a:t>· </a:t>
            </a:r>
            <a:r>
              <a:rPr lang="ru-RU" sz="2000" b="1" dirty="0" smtClean="0">
                <a:solidFill>
                  <a:srgbClr val="002060"/>
                </a:solidFill>
              </a:rPr>
              <a:t>технология </a:t>
            </a:r>
            <a:r>
              <a:rPr lang="ru-RU" sz="2000" b="1" dirty="0">
                <a:solidFill>
                  <a:srgbClr val="002060"/>
                </a:solidFill>
              </a:rPr>
              <a:t>исследовательской </a:t>
            </a:r>
            <a:r>
              <a:rPr lang="ru-RU" sz="2000" b="1" dirty="0" smtClean="0">
                <a:solidFill>
                  <a:srgbClr val="002060"/>
                </a:solidFill>
              </a:rPr>
              <a:t>деятельности;</a:t>
            </a:r>
            <a:endParaRPr lang="ru-RU" sz="2000" b="1" dirty="0">
              <a:solidFill>
                <a:srgbClr val="002060"/>
              </a:solidFill>
            </a:endParaRPr>
          </a:p>
          <a:p>
            <a:pPr fontAlgn="base"/>
            <a:r>
              <a:rPr lang="ru-RU" sz="2000" b="1" dirty="0">
                <a:solidFill>
                  <a:srgbClr val="002060"/>
                </a:solidFill>
              </a:rPr>
              <a:t>·</a:t>
            </a:r>
            <a:r>
              <a:rPr lang="ru-RU" sz="2000" b="1" dirty="0">
                <a:solidFill>
                  <a:srgbClr val="FF0000"/>
                </a:solidFill>
              </a:rPr>
              <a:t> </a:t>
            </a:r>
            <a:r>
              <a:rPr lang="ru-RU" sz="2000" b="1" dirty="0" smtClean="0">
                <a:solidFill>
                  <a:srgbClr val="FF0000"/>
                </a:solidFill>
              </a:rPr>
              <a:t>информационно-коммуникационные </a:t>
            </a:r>
            <a:r>
              <a:rPr lang="ru-RU" sz="2000" b="1" dirty="0">
                <a:solidFill>
                  <a:srgbClr val="FF0000"/>
                </a:solidFill>
              </a:rPr>
              <a:t>технологии;</a:t>
            </a:r>
          </a:p>
          <a:p>
            <a:pPr fontAlgn="base"/>
            <a:r>
              <a:rPr lang="ru-RU" sz="2000" b="1" dirty="0">
                <a:solidFill>
                  <a:srgbClr val="002060"/>
                </a:solidFill>
              </a:rPr>
              <a:t>· </a:t>
            </a:r>
            <a:r>
              <a:rPr lang="ru-RU" sz="2000" b="1" dirty="0" smtClean="0">
                <a:solidFill>
                  <a:srgbClr val="002060"/>
                </a:solidFill>
              </a:rPr>
              <a:t>личностно-ориентированные </a:t>
            </a:r>
            <a:r>
              <a:rPr lang="ru-RU" sz="2000" b="1" dirty="0">
                <a:solidFill>
                  <a:srgbClr val="002060"/>
                </a:solidFill>
              </a:rPr>
              <a:t>технологии;</a:t>
            </a:r>
          </a:p>
          <a:p>
            <a:pPr fontAlgn="base"/>
            <a:r>
              <a:rPr lang="ru-RU" sz="2000" b="1" dirty="0" smtClean="0">
                <a:solidFill>
                  <a:srgbClr val="002060"/>
                </a:solidFill>
              </a:rPr>
              <a:t>· </a:t>
            </a:r>
            <a:r>
              <a:rPr lang="ru-RU" sz="2000" b="1" dirty="0">
                <a:solidFill>
                  <a:srgbClr val="002060"/>
                </a:solidFill>
              </a:rPr>
              <a:t>технология портфолио дошкольника и </a:t>
            </a:r>
            <a:r>
              <a:rPr lang="ru-RU" sz="2000" b="1" dirty="0" smtClean="0">
                <a:solidFill>
                  <a:srgbClr val="002060"/>
                </a:solidFill>
              </a:rPr>
              <a:t>воспитателя;</a:t>
            </a:r>
            <a:endParaRPr lang="ru-RU" sz="2000" b="1" dirty="0">
              <a:solidFill>
                <a:srgbClr val="002060"/>
              </a:solidFill>
            </a:endParaRPr>
          </a:p>
          <a:p>
            <a:pPr fontAlgn="base"/>
            <a:r>
              <a:rPr lang="ru-RU" sz="2000" b="1" dirty="0">
                <a:solidFill>
                  <a:srgbClr val="002060"/>
                </a:solidFill>
              </a:rPr>
              <a:t>· </a:t>
            </a:r>
            <a:r>
              <a:rPr lang="ru-RU" sz="2000" b="1" dirty="0" smtClean="0">
                <a:solidFill>
                  <a:srgbClr val="002060"/>
                </a:solidFill>
              </a:rPr>
              <a:t>игровая </a:t>
            </a:r>
            <a:r>
              <a:rPr lang="ru-RU" sz="2000" b="1" dirty="0" smtClean="0">
                <a:solidFill>
                  <a:srgbClr val="002060"/>
                </a:solidFill>
              </a:rPr>
              <a:t>технология;</a:t>
            </a:r>
            <a:endParaRPr lang="ru-RU" sz="2000" b="1" dirty="0">
              <a:solidFill>
                <a:srgbClr val="002060"/>
              </a:solidFill>
            </a:endParaRPr>
          </a:p>
          <a:p>
            <a:pPr fontAlgn="base"/>
            <a:r>
              <a:rPr lang="ru-RU" sz="2000" b="1" dirty="0" smtClean="0">
                <a:solidFill>
                  <a:srgbClr val="002060"/>
                </a:solidFill>
              </a:rPr>
              <a:t>· </a:t>
            </a:r>
            <a:r>
              <a:rPr lang="ru-RU" sz="2000" b="1" dirty="0">
                <a:solidFill>
                  <a:srgbClr val="002060"/>
                </a:solidFill>
              </a:rPr>
              <a:t>технология «ТРИЗ» и др.</a:t>
            </a:r>
          </a:p>
        </p:txBody>
      </p:sp>
    </p:spTree>
    <p:extLst>
      <p:ext uri="{BB962C8B-B14F-4D97-AF65-F5344CB8AC3E}">
        <p14:creationId xmlns:p14="http://schemas.microsoft.com/office/powerpoint/2010/main" xmlns="" val="252088738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6622" y="404664"/>
            <a:ext cx="7696200" cy="1143000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3074" name="Picture 2" descr="http://project.gym1505.ru/sites/default/files/project/proj-168/4193148-computer-teacher-with-table-vector-illustrat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4402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2060848"/>
            <a:ext cx="2736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/>
                </a:solidFill>
              </a:rPr>
              <a:t>Спасибо за внимание!</a:t>
            </a:r>
            <a:endParaRPr lang="ru-RU" sz="32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5576" y="692696"/>
            <a:ext cx="7696200" cy="1188368"/>
          </a:xfrm>
        </p:spPr>
        <p:txBody>
          <a:bodyPr>
            <a:normAutofit/>
          </a:bodyPr>
          <a:lstStyle/>
          <a:p>
            <a:pPr algn="ctr"/>
            <a:r>
              <a:rPr lang="ru-RU" sz="2900" dirty="0" smtClean="0"/>
              <a:t>Образованный  человек — полезный человек.</a:t>
            </a:r>
            <a:endParaRPr lang="ru-RU" sz="29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50081" y="2132856"/>
            <a:ext cx="8072438" cy="442912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</a:rPr>
              <a:t>Использование информационно-коммуникационных технологий в детском саду – актуальная проблема современного дошкольного воспитания. </a:t>
            </a:r>
          </a:p>
        </p:txBody>
      </p:sp>
      <p:pic>
        <p:nvPicPr>
          <p:cNvPr id="5125" name="Picture 5" descr="2i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19400" y="4038600"/>
            <a:ext cx="3733800" cy="20621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00063"/>
            <a:ext cx="8183563" cy="10509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Области применения ИКТ педагогами ДОУ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60438" y="1785938"/>
            <a:ext cx="8183562" cy="392906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1. Ведение документации (делопроизводство ДОУ).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2. Методическая работа.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3</a:t>
            </a: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. Воспитательно-образовательный процесс: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/>
                </a:solidFill>
                <a:cs typeface="Times New Roman" pitchFamily="18" charset="0"/>
              </a:rPr>
              <a:t>3 вида занятий с использованием ИКТ.</a:t>
            </a:r>
          </a:p>
          <a:p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Занятия с </a:t>
            </a:r>
            <a:r>
              <a:rPr lang="ru-RU" b="1" dirty="0" err="1" smtClean="0">
                <a:solidFill>
                  <a:srgbClr val="002060"/>
                </a:solidFill>
                <a:cs typeface="Times New Roman" pitchFamily="18" charset="0"/>
              </a:rPr>
              <a:t>мультимедийной</a:t>
            </a: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 поддержкой.</a:t>
            </a:r>
          </a:p>
          <a:p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Занятия с компьютерной поддержкой.</a:t>
            </a:r>
          </a:p>
          <a:p>
            <a:r>
              <a:rPr lang="ru-RU" b="1" dirty="0" err="1" smtClean="0">
                <a:solidFill>
                  <a:srgbClr val="002060"/>
                </a:solidFill>
                <a:cs typeface="Times New Roman" pitchFamily="18" charset="0"/>
              </a:rPr>
              <a:t>Диагостические</a:t>
            </a: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 занятия.</a:t>
            </a:r>
            <a:endParaRPr lang="ru-RU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260648"/>
            <a:ext cx="8183562" cy="2096781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effectLst/>
              </a:rPr>
              <a:t>Мир, в котором развивается современный  ребенок,  коренным образом отличается от мира,   в котором выросли его родители. Это предъявляет качественно новые требования к дошкольному воспитанию как первому звену непрерывного образования: образования с использованием современных информационных технологий </a:t>
            </a:r>
            <a:r>
              <a:rPr lang="ru-RU" sz="1800" dirty="0" smtClean="0"/>
              <a:t>:</a:t>
            </a:r>
            <a:endParaRPr lang="ru-RU" sz="18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7544" y="2564904"/>
            <a:ext cx="8676456" cy="3744415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2700" dirty="0">
                <a:solidFill>
                  <a:srgbClr val="002060"/>
                </a:solidFill>
              </a:rPr>
              <a:t>Компьютер</a:t>
            </a:r>
          </a:p>
          <a:p>
            <a:pPr>
              <a:lnSpc>
                <a:spcPct val="90000"/>
              </a:lnSpc>
            </a:pPr>
            <a:r>
              <a:rPr lang="ru-RU" sz="2700" dirty="0" smtClean="0">
                <a:solidFill>
                  <a:srgbClr val="002060"/>
                </a:solidFill>
              </a:rPr>
              <a:t>Принтер</a:t>
            </a:r>
            <a:endParaRPr lang="ru-RU" sz="2700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700" dirty="0" smtClean="0">
                <a:solidFill>
                  <a:srgbClr val="002060"/>
                </a:solidFill>
              </a:rPr>
              <a:t>Телевизор</a:t>
            </a:r>
            <a:endParaRPr lang="ru-RU" sz="2700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700" dirty="0">
                <a:solidFill>
                  <a:srgbClr val="002060"/>
                </a:solidFill>
              </a:rPr>
              <a:t>Магнитофон</a:t>
            </a:r>
          </a:p>
          <a:p>
            <a:pPr>
              <a:lnSpc>
                <a:spcPct val="90000"/>
              </a:lnSpc>
            </a:pPr>
            <a:r>
              <a:rPr lang="ru-RU" sz="2700" dirty="0">
                <a:solidFill>
                  <a:srgbClr val="002060"/>
                </a:solidFill>
              </a:rPr>
              <a:t>Фотоаппарат</a:t>
            </a:r>
          </a:p>
          <a:p>
            <a:pPr>
              <a:lnSpc>
                <a:spcPct val="90000"/>
              </a:lnSpc>
            </a:pPr>
            <a:r>
              <a:rPr lang="ru-RU" sz="2700" dirty="0">
                <a:solidFill>
                  <a:srgbClr val="002060"/>
                </a:solidFill>
              </a:rPr>
              <a:t>Видеокамера</a:t>
            </a:r>
          </a:p>
          <a:p>
            <a:pPr>
              <a:lnSpc>
                <a:spcPct val="90000"/>
              </a:lnSpc>
            </a:pPr>
            <a:r>
              <a:rPr lang="ru-RU" sz="2700" dirty="0" smtClean="0">
                <a:solidFill>
                  <a:srgbClr val="002060"/>
                </a:solidFill>
              </a:rPr>
              <a:t>Видеомагнитофон, DVD плейер </a:t>
            </a:r>
          </a:p>
          <a:p>
            <a:pPr>
              <a:lnSpc>
                <a:spcPct val="90000"/>
              </a:lnSpc>
            </a:pPr>
            <a:r>
              <a:rPr lang="ru-RU" sz="2700" dirty="0" err="1" smtClean="0">
                <a:solidFill>
                  <a:srgbClr val="002060"/>
                </a:solidFill>
              </a:rPr>
              <a:t>Мультимедийный</a:t>
            </a:r>
            <a:r>
              <a:rPr lang="ru-RU" sz="2700" dirty="0" smtClean="0">
                <a:solidFill>
                  <a:srgbClr val="002060"/>
                </a:solidFill>
              </a:rPr>
              <a:t> проектор</a:t>
            </a:r>
          </a:p>
          <a:p>
            <a:pPr>
              <a:lnSpc>
                <a:spcPct val="90000"/>
              </a:lnSpc>
            </a:pPr>
            <a:r>
              <a:rPr lang="ru-RU" sz="2700" dirty="0" smtClean="0">
                <a:solidFill>
                  <a:srgbClr val="002060"/>
                </a:solidFill>
              </a:rPr>
              <a:t>Интерактивные доски </a:t>
            </a:r>
          </a:p>
          <a:p>
            <a:pPr>
              <a:lnSpc>
                <a:spcPct val="90000"/>
              </a:lnSpc>
            </a:pPr>
            <a:endParaRPr lang="ru-RU" sz="27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7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11"/>
          <p:cNvSpPr>
            <a:spLocks noChangeArrowheads="1"/>
          </p:cNvSpPr>
          <p:nvPr/>
        </p:nvSpPr>
        <p:spPr bwMode="auto">
          <a:xfrm>
            <a:off x="152400" y="2286000"/>
            <a:ext cx="7010400" cy="457200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99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8686800" cy="762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  <a:t>Основные направления развития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  <a:t>ИКТ в условиях ДОУ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642910" y="914400"/>
            <a:ext cx="2714644" cy="12192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latin typeface="Times New Roman" pitchFamily="18" charset="0"/>
              </a:rPr>
              <a:t>Обучение работе на</a:t>
            </a:r>
            <a:br>
              <a:rPr lang="ru-RU" sz="2400" b="1" dirty="0">
                <a:latin typeface="Times New Roman" pitchFamily="18" charset="0"/>
              </a:rPr>
            </a:br>
            <a:r>
              <a:rPr lang="ru-RU" sz="2400" b="1" dirty="0">
                <a:latin typeface="Times New Roman" pitchFamily="18" charset="0"/>
              </a:rPr>
              <a:t> компьютере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1000100" y="785794"/>
            <a:ext cx="1905000" cy="16764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H="1">
            <a:off x="1071538" y="785794"/>
            <a:ext cx="1828800" cy="16764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2285984" y="2500306"/>
            <a:ext cx="3205178" cy="1023942"/>
          </a:xfrm>
          <a:prstGeom prst="flowChartAlternateProcess">
            <a:avLst/>
          </a:prstGeom>
          <a:solidFill>
            <a:srgbClr val="FFFFCC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Средство развития и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воспитания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ребенка </a:t>
            </a: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2500298" y="3643314"/>
            <a:ext cx="3200400" cy="1295400"/>
          </a:xfrm>
          <a:prstGeom prst="flowChartAlternateProcess">
            <a:avLst/>
          </a:prstGeom>
          <a:solidFill>
            <a:srgbClr val="FFFFCC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Средство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интерактивного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 обучения</a:t>
            </a: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1357290" y="5072074"/>
            <a:ext cx="4191000" cy="1143000"/>
          </a:xfrm>
          <a:prstGeom prst="flowChartAlternateProcess">
            <a:avLst/>
          </a:prstGeom>
          <a:solidFill>
            <a:srgbClr val="FFFFCC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Средство мониторинга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 за усвоением программы</a:t>
            </a:r>
          </a:p>
        </p:txBody>
      </p:sp>
      <p:sp>
        <p:nvSpPr>
          <p:cNvPr id="8202" name="WordArt 10"/>
          <p:cNvSpPr>
            <a:spLocks noChangeArrowheads="1" noChangeShapeType="1" noTextEdit="1"/>
          </p:cNvSpPr>
          <p:nvPr/>
        </p:nvSpPr>
        <p:spPr bwMode="auto">
          <a:xfrm>
            <a:off x="457200" y="2743200"/>
            <a:ext cx="1524000" cy="2895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ИКТ</a:t>
            </a:r>
          </a:p>
        </p:txBody>
      </p:sp>
      <p:sp>
        <p:nvSpPr>
          <p:cNvPr id="8203" name="Rectangle 12"/>
          <p:cNvSpPr>
            <a:spLocks noChangeArrowheads="1"/>
          </p:cNvSpPr>
          <p:nvPr/>
        </p:nvSpPr>
        <p:spPr bwMode="auto">
          <a:xfrm>
            <a:off x="5072066" y="857232"/>
            <a:ext cx="371474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</a:rPr>
              <a:t>Использование ИКТ </a:t>
            </a:r>
          </a:p>
          <a:p>
            <a:pPr algn="ctr"/>
            <a:r>
              <a:rPr lang="ru-RU" sz="2000" b="1" u="sng" dirty="0">
                <a:solidFill>
                  <a:srgbClr val="FF3300"/>
                </a:solidFill>
                <a:latin typeface="Times New Roman" pitchFamily="18" charset="0"/>
              </a:rPr>
              <a:t>не предусматривает</a:t>
            </a:r>
            <a:r>
              <a:rPr lang="ru-RU" sz="2000" b="1" dirty="0">
                <a:latin typeface="Times New Roman" pitchFamily="18" charset="0"/>
              </a:rPr>
              <a:t> </a:t>
            </a:r>
          </a:p>
          <a:p>
            <a:pPr algn="ctr"/>
            <a:r>
              <a:rPr lang="ru-RU" sz="2000" b="1" dirty="0">
                <a:latin typeface="Times New Roman" pitchFamily="18" charset="0"/>
              </a:rPr>
              <a:t>обучение детей основам информатики и вычислительной техники</a:t>
            </a:r>
          </a:p>
        </p:txBody>
      </p:sp>
      <p:sp>
        <p:nvSpPr>
          <p:cNvPr id="8204" name="AutoShape 13"/>
          <p:cNvSpPr>
            <a:spLocks noChangeArrowheads="1"/>
          </p:cNvSpPr>
          <p:nvPr/>
        </p:nvSpPr>
        <p:spPr bwMode="auto">
          <a:xfrm>
            <a:off x="3429000" y="1143000"/>
            <a:ext cx="1752600" cy="457200"/>
          </a:xfrm>
          <a:prstGeom prst="rightArrow">
            <a:avLst>
              <a:gd name="adj1" fmla="val 50000"/>
              <a:gd name="adj2" fmla="val 95833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5" name="AutoShape 15"/>
          <p:cNvSpPr>
            <a:spLocks noChangeArrowheads="1"/>
          </p:cNvSpPr>
          <p:nvPr/>
        </p:nvSpPr>
        <p:spPr bwMode="auto">
          <a:xfrm>
            <a:off x="5867400" y="4648200"/>
            <a:ext cx="2895600" cy="914400"/>
          </a:xfrm>
          <a:prstGeom prst="flowChartAlternateProcess">
            <a:avLst/>
          </a:prstGeom>
          <a:solidFill>
            <a:srgbClr val="FFFFCC"/>
          </a:solidFill>
          <a:ln w="28575">
            <a:solidFill>
              <a:srgbClr val="FF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FF3300"/>
                </a:solidFill>
                <a:latin typeface="Times New Roman" pitchFamily="18" charset="0"/>
              </a:rPr>
              <a:t>Дидактические </a:t>
            </a:r>
          </a:p>
          <a:p>
            <a:pPr algn="ctr"/>
            <a:r>
              <a:rPr lang="ru-RU" sz="2400" b="1" dirty="0">
                <a:solidFill>
                  <a:srgbClr val="FF3300"/>
                </a:solidFill>
                <a:latin typeface="Times New Roman" pitchFamily="18" charset="0"/>
              </a:rPr>
              <a:t>компьютерные игры</a:t>
            </a:r>
          </a:p>
        </p:txBody>
      </p:sp>
      <p:sp>
        <p:nvSpPr>
          <p:cNvPr id="8206" name="AutoShape 16"/>
          <p:cNvSpPr>
            <a:spLocks noChangeArrowheads="1"/>
          </p:cNvSpPr>
          <p:nvPr/>
        </p:nvSpPr>
        <p:spPr bwMode="auto">
          <a:xfrm>
            <a:off x="5867400" y="2514600"/>
            <a:ext cx="2667000" cy="990600"/>
          </a:xfrm>
          <a:prstGeom prst="flowChartAlternateProcess">
            <a:avLst/>
          </a:prstGeom>
          <a:solidFill>
            <a:srgbClr val="FFFFCC"/>
          </a:solidFill>
          <a:ln w="28575">
            <a:solidFill>
              <a:srgbClr val="FF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3300"/>
                </a:solidFill>
                <a:latin typeface="Times New Roman" pitchFamily="18" charset="0"/>
              </a:rPr>
              <a:t>Развивающие </a:t>
            </a:r>
          </a:p>
          <a:p>
            <a:pPr algn="ctr"/>
            <a:r>
              <a:rPr lang="ru-RU" sz="2400" b="1">
                <a:solidFill>
                  <a:srgbClr val="FF3300"/>
                </a:solidFill>
                <a:latin typeface="Times New Roman" pitchFamily="18" charset="0"/>
              </a:rPr>
              <a:t>компьютерные</a:t>
            </a:r>
          </a:p>
          <a:p>
            <a:pPr algn="ctr"/>
            <a:r>
              <a:rPr lang="ru-RU" sz="2400" b="1">
                <a:solidFill>
                  <a:srgbClr val="FF3300"/>
                </a:solidFill>
                <a:latin typeface="Times New Roman" pitchFamily="18" charset="0"/>
              </a:rPr>
              <a:t> игры </a:t>
            </a:r>
          </a:p>
        </p:txBody>
      </p:sp>
      <p:sp>
        <p:nvSpPr>
          <p:cNvPr id="8207" name="AutoShape 17"/>
          <p:cNvSpPr>
            <a:spLocks noChangeArrowheads="1"/>
          </p:cNvSpPr>
          <p:nvPr/>
        </p:nvSpPr>
        <p:spPr bwMode="auto">
          <a:xfrm>
            <a:off x="5791200" y="3581400"/>
            <a:ext cx="3200400" cy="914400"/>
          </a:xfrm>
          <a:prstGeom prst="flowChartAlternateProcess">
            <a:avLst/>
          </a:prstGeom>
          <a:solidFill>
            <a:srgbClr val="FFFFCC"/>
          </a:solidFill>
          <a:ln w="28575">
            <a:solidFill>
              <a:srgbClr val="FF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FF3300"/>
                </a:solidFill>
                <a:latin typeface="Times New Roman" pitchFamily="18" charset="0"/>
              </a:rPr>
              <a:t>Аудиовизуальный ряд,</a:t>
            </a:r>
          </a:p>
          <a:p>
            <a:pPr algn="ctr"/>
            <a:r>
              <a:rPr lang="ru-RU" sz="2400" b="1" dirty="0">
                <a:solidFill>
                  <a:srgbClr val="FF3300"/>
                </a:solidFill>
                <a:latin typeface="Times New Roman" pitchFamily="18" charset="0"/>
              </a:rPr>
              <a:t> презентации</a:t>
            </a:r>
          </a:p>
        </p:txBody>
      </p:sp>
      <p:sp>
        <p:nvSpPr>
          <p:cNvPr id="8208" name="AutoShape 19"/>
          <p:cNvSpPr>
            <a:spLocks noChangeArrowheads="1"/>
          </p:cNvSpPr>
          <p:nvPr/>
        </p:nvSpPr>
        <p:spPr bwMode="auto">
          <a:xfrm>
            <a:off x="5791200" y="5638800"/>
            <a:ext cx="2971800" cy="990600"/>
          </a:xfrm>
          <a:prstGeom prst="flowChartAlternateProcess">
            <a:avLst/>
          </a:prstGeom>
          <a:solidFill>
            <a:srgbClr val="FFFFCC"/>
          </a:solidFill>
          <a:ln w="28575">
            <a:solidFill>
              <a:srgbClr val="FF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3300"/>
                </a:solidFill>
                <a:latin typeface="Times New Roman" pitchFamily="18" charset="0"/>
              </a:rPr>
              <a:t>Компьютерные игры</a:t>
            </a:r>
          </a:p>
          <a:p>
            <a:pPr algn="ctr"/>
            <a:r>
              <a:rPr lang="ru-RU" sz="2000" b="1">
                <a:solidFill>
                  <a:srgbClr val="FF3300"/>
                </a:solidFill>
                <a:latin typeface="Times New Roman" pitchFamily="18" charset="0"/>
              </a:rPr>
              <a:t> для индивидуальной</a:t>
            </a:r>
          </a:p>
          <a:p>
            <a:pPr algn="ctr"/>
            <a:r>
              <a:rPr lang="ru-RU" sz="2000" b="1">
                <a:solidFill>
                  <a:srgbClr val="FF3300"/>
                </a:solidFill>
                <a:latin typeface="Times New Roman" pitchFamily="18" charset="0"/>
              </a:rPr>
              <a:t> работы с ребенком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 animBg="1"/>
      <p:bldP spid="8199" grpId="0" animBg="1"/>
      <p:bldP spid="8200" grpId="0" animBg="1"/>
      <p:bldP spid="8201" grpId="0" animBg="1"/>
      <p:bldP spid="8203" grpId="0"/>
      <p:bldP spid="8205" grpId="0" animBg="1"/>
      <p:bldP spid="8206" grpId="0" animBg="1"/>
      <p:bldP spid="8207" grpId="0" animBg="1"/>
      <p:bldP spid="820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560" y="692696"/>
            <a:ext cx="7859713" cy="115252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ИКТ имеют ряд преимуществ по сравнению с традиционными формами обучения детей дошкольного возраста, а именно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: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1916832"/>
            <a:ext cx="8471594" cy="4187825"/>
          </a:xfrm>
        </p:spPr>
        <p:txBody>
          <a:bodyPr>
            <a:no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Calibri"/>
              </a:rPr>
              <a:t>1.информация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Calibri"/>
              </a:rPr>
              <a:t>предъявляется детям на экране компьютера в игровой форме, и это вызывает у детей интерес;</a:t>
            </a:r>
            <a:endParaRPr lang="ru-RU" sz="1600" b="1" dirty="0">
              <a:solidFill>
                <a:srgbClr val="002060"/>
              </a:solidFill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Calibri"/>
              </a:rPr>
              <a:t>2.информация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Calibri"/>
              </a:rPr>
              <a:t>предъявляется образно,  понятном и доступном для детей виде;</a:t>
            </a:r>
            <a:endParaRPr lang="ru-RU" sz="1600" b="1" dirty="0">
              <a:solidFill>
                <a:srgbClr val="002060"/>
              </a:solidFill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Calibri"/>
              </a:rPr>
              <a:t>3.использование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Calibri"/>
              </a:rPr>
              <a:t>движения, звука, элементов анимации привлекает внимание детей;</a:t>
            </a:r>
            <a:endParaRPr lang="ru-RU" sz="1600" b="1" dirty="0">
              <a:solidFill>
                <a:srgbClr val="002060"/>
              </a:solidFill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Calibri"/>
              </a:rPr>
              <a:t>4.постановка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Calibri"/>
              </a:rPr>
              <a:t>проблемных задач, поощрение детей при правильном ответе непосредственно компьютером являются хорошим стимулом познавательной активности детей;</a:t>
            </a:r>
            <a:endParaRPr lang="ru-RU" sz="1600" b="1" dirty="0">
              <a:solidFill>
                <a:srgbClr val="002060"/>
              </a:solidFill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Calibri"/>
              </a:rPr>
              <a:t>5.наличие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Calibri"/>
              </a:rPr>
              <a:t>возможности индивидуализации обучения;</a:t>
            </a:r>
            <a:endParaRPr lang="ru-RU" sz="1600" b="1" dirty="0">
              <a:solidFill>
                <a:srgbClr val="002060"/>
              </a:solidFill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Calibri"/>
              </a:rPr>
              <a:t>6.возможность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Calibri"/>
              </a:rPr>
              <a:t>самостоятельного регулирования ребенком темпа и количества  решаемых игровых обучающих задач;</a:t>
            </a:r>
            <a:endParaRPr lang="ru-RU" sz="1600" b="1" dirty="0">
              <a:solidFill>
                <a:srgbClr val="002060"/>
              </a:solidFill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Calibri"/>
              </a:rPr>
              <a:t>7.в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Calibri"/>
              </a:rPr>
              <a:t>процессе деятельности за компьютером дети дошкольного возраста приобретают уверенность в себе, в том, что они многое могут;</a:t>
            </a:r>
            <a:endParaRPr lang="ru-RU" sz="1600" b="1" dirty="0">
              <a:solidFill>
                <a:srgbClr val="002060"/>
              </a:solidFill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Calibri"/>
              </a:rPr>
              <a:t>8.возможность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Calibri"/>
              </a:rPr>
              <a:t>моделировать жизненные ситуации, которые сложно увидеть в повседневной жизни (полет ракеты, половодье, неожиданные и необычные эффекты);</a:t>
            </a:r>
            <a:endParaRPr lang="ru-RU" sz="1600" b="1" dirty="0">
              <a:solidFill>
                <a:srgbClr val="002060"/>
              </a:solidFill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Calibri"/>
              </a:rPr>
              <a:t>9.«терпеливость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Calibri"/>
              </a:rPr>
              <a:t>» компьютера, предоставление возможности ребенку исправить свои ошибки.</a:t>
            </a:r>
            <a:endParaRPr lang="ru-RU" sz="16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851824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1283745263_9442047c960d66cc35ad96a38570d00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077072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7" descr="c774aef3e19f0cbbfb8e7ba09e7a656b_full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293096"/>
            <a:ext cx="2286000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9" descr="1262678449_12412b0100683">
            <a:hlinkClick r:id="rId4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3933056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1" descr="cn2uqie7zk">
            <a:hlinkClick r:id="rId4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776" y="3861048"/>
            <a:ext cx="25146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4" descr="18f620c8779476a09e276109490f7da0">
            <a:hlinkClick r:id="" action="ppaction://noaction"/>
          </p:cNvPr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8" cstate="print"/>
          <a:srcRect/>
          <a:stretch>
            <a:fillRect/>
          </a:stretch>
        </p:blipFill>
        <p:spPr>
          <a:xfrm>
            <a:off x="1619672" y="2708920"/>
            <a:ext cx="2133600" cy="2133600"/>
          </a:xfrm>
        </p:spPr>
      </p:pic>
      <p:sp>
        <p:nvSpPr>
          <p:cNvPr id="10247" name="Text Box 17"/>
          <p:cNvSpPr txBox="1">
            <a:spLocks noChangeArrowheads="1"/>
          </p:cNvSpPr>
          <p:nvPr/>
        </p:nvSpPr>
        <p:spPr bwMode="auto">
          <a:xfrm>
            <a:off x="785786" y="1142984"/>
            <a:ext cx="3409944" cy="1631216"/>
          </a:xfrm>
          <a:prstGeom prst="rect">
            <a:avLst/>
          </a:prstGeom>
          <a:solidFill>
            <a:srgbClr val="FFFF99"/>
          </a:solidFill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представляются </a:t>
            </a:r>
            <a:r>
              <a:rPr lang="ru-RU" sz="2000" dirty="0">
                <a:solidFill>
                  <a:srgbClr val="002060"/>
                </a:solidFill>
              </a:rPr>
              <a:t>фрагменты реальной или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</a:rPr>
              <a:t> воображаемой 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</a:rPr>
              <a:t>действительности</a:t>
            </a:r>
          </a:p>
        </p:txBody>
      </p:sp>
      <p:sp>
        <p:nvSpPr>
          <p:cNvPr id="10248" name="Text Box 20"/>
          <p:cNvSpPr txBox="1">
            <a:spLocks noChangeArrowheads="1"/>
          </p:cNvSpPr>
          <p:nvPr/>
        </p:nvSpPr>
        <p:spPr bwMode="auto">
          <a:xfrm>
            <a:off x="5000628" y="857232"/>
            <a:ext cx="3071834" cy="1015663"/>
          </a:xfrm>
          <a:prstGeom prst="rect">
            <a:avLst/>
          </a:prstGeom>
          <a:solidFill>
            <a:srgbClr val="FFFF99"/>
          </a:solidFill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>
                <a:solidFill>
                  <a:srgbClr val="002060"/>
                </a:solidFill>
              </a:rPr>
              <a:t>трехмерный визуальный ряд и стереозвук </a:t>
            </a:r>
          </a:p>
        </p:txBody>
      </p:sp>
      <p:sp>
        <p:nvSpPr>
          <p:cNvPr id="10249" name="Text Box 21"/>
          <p:cNvSpPr txBox="1">
            <a:spLocks noChangeArrowheads="1"/>
          </p:cNvSpPr>
          <p:nvPr/>
        </p:nvSpPr>
        <p:spPr bwMode="auto">
          <a:xfrm>
            <a:off x="4714876" y="2000240"/>
            <a:ext cx="3910010" cy="1938992"/>
          </a:xfrm>
          <a:prstGeom prst="rect">
            <a:avLst/>
          </a:prstGeom>
          <a:solidFill>
            <a:srgbClr val="FFFF99"/>
          </a:solidFill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</a:rPr>
              <a:t>возможность одновременного воспроизведения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</a:rPr>
              <a:t>совокупности объектов, представленных различными способами </a:t>
            </a:r>
          </a:p>
        </p:txBody>
      </p:sp>
      <p:sp>
        <p:nvSpPr>
          <p:cNvPr id="10250" name="WordArt 22"/>
          <p:cNvSpPr>
            <a:spLocks noChangeArrowheads="1" noChangeShapeType="1" noTextEdit="1"/>
          </p:cNvSpPr>
          <p:nvPr/>
        </p:nvSpPr>
        <p:spPr bwMode="auto">
          <a:xfrm>
            <a:off x="304800" y="152400"/>
            <a:ext cx="8458200" cy="676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более глубокое эмоциональное воздействие 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nimBg="1"/>
      <p:bldP spid="10248" grpId="0" animBg="1"/>
      <p:bldP spid="10249" grpId="0" animBg="1"/>
      <p:bldP spid="102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620688"/>
            <a:ext cx="8183563" cy="103505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Преимущества использования интерактивных материалов </a:t>
            </a:r>
            <a:r>
              <a:rPr lang="ru-RU" sz="2800" dirty="0" smtClean="0"/>
              <a:t> на занятиях ФЭМП</a:t>
            </a:r>
            <a:endParaRPr lang="ru-RU" sz="2800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83568" y="1700808"/>
            <a:ext cx="7848872" cy="4800005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800" b="1" dirty="0">
                <a:solidFill>
                  <a:srgbClr val="002060"/>
                </a:solidFill>
              </a:rPr>
              <a:t>Данные материалы: </a:t>
            </a:r>
          </a:p>
          <a:p>
            <a:pPr>
              <a:lnSpc>
                <a:spcPct val="90000"/>
              </a:lnSpc>
            </a:pPr>
            <a:r>
              <a:rPr lang="ru-RU" sz="3800" b="1" dirty="0">
                <a:solidFill>
                  <a:srgbClr val="002060"/>
                </a:solidFill>
              </a:rPr>
              <a:t>позволяют увеличить восприятие </a:t>
            </a:r>
            <a:r>
              <a:rPr lang="ru-RU" sz="3800" b="1" dirty="0" smtClean="0">
                <a:solidFill>
                  <a:srgbClr val="002060"/>
                </a:solidFill>
              </a:rPr>
              <a:t>материала; </a:t>
            </a:r>
            <a:endParaRPr lang="ru-RU" sz="3800" b="1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SzTx/>
              <a:buFont typeface="Symbol" pitchFamily="18" charset="2"/>
              <a:buChar char=""/>
            </a:pPr>
            <a:r>
              <a:rPr lang="ru-RU" sz="3800" b="1" dirty="0" smtClean="0">
                <a:solidFill>
                  <a:srgbClr val="002060"/>
                </a:solidFill>
              </a:rPr>
              <a:t>обеспечивают наглядность; </a:t>
            </a:r>
            <a:endParaRPr lang="ru-RU" sz="3800" b="1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SzTx/>
              <a:buFont typeface="Symbol" pitchFamily="18" charset="2"/>
              <a:buChar char=""/>
            </a:pPr>
            <a:r>
              <a:rPr lang="ru-RU" sz="3800" b="1" dirty="0" smtClean="0">
                <a:solidFill>
                  <a:srgbClr val="002060"/>
                </a:solidFill>
              </a:rPr>
              <a:t>повышает </a:t>
            </a:r>
            <a:r>
              <a:rPr lang="ru-RU" sz="3800" b="1" dirty="0">
                <a:solidFill>
                  <a:srgbClr val="002060"/>
                </a:solidFill>
              </a:rPr>
              <a:t>непроизвольное внимание детей, помогает развить произвольное; </a:t>
            </a:r>
            <a:endParaRPr lang="ru-RU" sz="3800" b="1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3800" b="1" dirty="0" smtClean="0">
                <a:solidFill>
                  <a:srgbClr val="002060"/>
                </a:solidFill>
              </a:rPr>
              <a:t>побуждает детей к поисковой и познавательной деятельности; </a:t>
            </a:r>
          </a:p>
          <a:p>
            <a:pPr>
              <a:lnSpc>
                <a:spcPct val="90000"/>
              </a:lnSpc>
            </a:pPr>
            <a:r>
              <a:rPr lang="ru-RU" sz="3800" b="1" dirty="0" smtClean="0">
                <a:solidFill>
                  <a:srgbClr val="002060"/>
                </a:solidFill>
              </a:rPr>
              <a:t>способствует эффективному усвоению материала, развитию памяти, воображения, творчества детей. </a:t>
            </a:r>
          </a:p>
          <a:p>
            <a:pPr>
              <a:lnSpc>
                <a:spcPct val="90000"/>
              </a:lnSpc>
            </a:pPr>
            <a:r>
              <a:rPr lang="ru-RU" sz="3800" b="1" dirty="0" smtClean="0">
                <a:solidFill>
                  <a:srgbClr val="002060"/>
                </a:solidFill>
              </a:rPr>
              <a:t>Подбор иллюстративного материала к ОД</a:t>
            </a:r>
          </a:p>
          <a:p>
            <a:pPr>
              <a:lnSpc>
                <a:spcPct val="90000"/>
              </a:lnSpc>
            </a:pPr>
            <a:r>
              <a:rPr lang="ru-RU" sz="3800" b="1" dirty="0" smtClean="0">
                <a:solidFill>
                  <a:srgbClr val="002060"/>
                </a:solidFill>
              </a:rPr>
              <a:t>Создание дидактических игр.</a:t>
            </a:r>
            <a:endParaRPr lang="ru-RU" sz="3800" b="1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endParaRPr lang="ru-RU" sz="2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590</TotalTime>
  <Words>916</Words>
  <Application>Microsoft Office PowerPoint</Application>
  <PresentationFormat>Экран (4:3)</PresentationFormat>
  <Paragraphs>136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Аспект</vt:lpstr>
      <vt:lpstr>Слайд 1</vt:lpstr>
      <vt:lpstr>Современные образовательные               технологии  </vt:lpstr>
      <vt:lpstr>Образованный  человек — полезный человек.</vt:lpstr>
      <vt:lpstr>Области применения ИКТ педагогами ДОУ</vt:lpstr>
      <vt:lpstr>Мир, в котором развивается современный  ребенок,  коренным образом отличается от мира,   в котором выросли его родители. Это предъявляет качественно новые требования к дошкольному воспитанию как первому звену непрерывного образования: образования с использованием современных информационных технологий :</vt:lpstr>
      <vt:lpstr>Основные направления развития  ИКТ в условиях ДОУ</vt:lpstr>
      <vt:lpstr>ИКТ имеют ряд преимуществ по сравнению с традиционными формами обучения детей дошкольного возраста, а именно:</vt:lpstr>
      <vt:lpstr>Слайд 8</vt:lpstr>
      <vt:lpstr>Преимущества использования интерактивных материалов  на занятиях ФЭМП</vt:lpstr>
      <vt:lpstr>Недостатки использования ИКТ: </vt:lpstr>
      <vt:lpstr>ПЕРИОДИЧНОСТЬ</vt:lpstr>
      <vt:lpstr>Слайд 12</vt:lpstr>
      <vt:lpstr>Опосредованное обучение и развитие детей </vt:lpstr>
      <vt:lpstr> Непосредственное обучение:</vt:lpstr>
      <vt:lpstr>Занятия  с мультимедийной поддержкой  могут включать следующие интерактивные материалы</vt:lpstr>
      <vt:lpstr>Особая категория мультимедийных документов это – презентации</vt:lpstr>
      <vt:lpstr>Компьютерные презентации обладают рядом преимуществ:</vt:lpstr>
      <vt:lpstr>Совместная развивающая деятельность педагога и детей на занятиях ФЭМП: </vt:lpstr>
      <vt:lpstr>Образовательные платформы для дошкольников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 информационно-коммуникационных технологий  в ДОУ</dc:title>
  <dc:creator>Рыбка</dc:creator>
  <cp:lastModifiedBy>User</cp:lastModifiedBy>
  <cp:revision>52</cp:revision>
  <dcterms:created xsi:type="dcterms:W3CDTF">2015-09-21T11:50:18Z</dcterms:created>
  <dcterms:modified xsi:type="dcterms:W3CDTF">2022-10-12T11:48:05Z</dcterms:modified>
</cp:coreProperties>
</file>