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5"/>
  </p:handoutMasterIdLst>
  <p:sldIdLst>
    <p:sldId id="261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D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5" autoAdjust="0"/>
    <p:restoredTop sz="94660"/>
  </p:normalViewPr>
  <p:slideViewPr>
    <p:cSldViewPr>
      <p:cViewPr>
        <p:scale>
          <a:sx n="100" d="100"/>
          <a:sy n="100" d="100"/>
        </p:scale>
        <p:origin x="-99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2" d="100"/>
          <a:sy n="52" d="100"/>
        </p:scale>
        <p:origin x="-2874" y="-108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C002AFC-20A0-4E08-8A0D-00200503E6FE}" type="datetimeFigureOut">
              <a:rPr lang="ru-RU"/>
              <a:pPr>
                <a:defRPr/>
              </a:pPr>
              <a:t>31.10.2022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082D72B2-6A58-4C61-A182-0AB4EFEF9F7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602579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556932"/>
            <a:ext cx="7632000" cy="1260000"/>
          </a:xfrm>
        </p:spPr>
        <p:txBody>
          <a:bodyPr/>
          <a:lstStyle>
            <a:lvl1pPr>
              <a:defRPr sz="4800" b="1">
                <a:solidFill>
                  <a:srgbClr val="005DA2"/>
                </a:solidFill>
                <a:effectLst/>
                <a:latin typeface="+mj-lt"/>
                <a:ea typeface="Arial Unicode MS" pitchFamily="34" charset="-128"/>
                <a:cs typeface="Arial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7220" y="3528591"/>
            <a:ext cx="6400800" cy="12600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5DA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4476" y="296652"/>
            <a:ext cx="7632000" cy="900113"/>
          </a:xfrm>
        </p:spPr>
        <p:txBody>
          <a:bodyPr/>
          <a:lstStyle>
            <a:lvl1pPr>
              <a:defRPr>
                <a:solidFill>
                  <a:srgbClr val="005DA2"/>
                </a:solidFill>
                <a:latin typeface="+mj-lt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23831" y="1593342"/>
            <a:ext cx="7632000" cy="4248000"/>
          </a:xfrm>
        </p:spPr>
        <p:txBody>
          <a:bodyPr/>
          <a:lstStyle>
            <a:lvl1pPr>
              <a:defRPr>
                <a:solidFill>
                  <a:srgbClr val="005DA2"/>
                </a:solidFill>
                <a:latin typeface="+mj-lt"/>
              </a:defRPr>
            </a:lvl1pPr>
            <a:lvl2pPr>
              <a:defRPr>
                <a:solidFill>
                  <a:srgbClr val="005DA2"/>
                </a:solidFill>
                <a:latin typeface="+mj-lt"/>
              </a:defRPr>
            </a:lvl2pPr>
            <a:lvl3pPr>
              <a:defRPr>
                <a:solidFill>
                  <a:srgbClr val="005DA2"/>
                </a:solidFill>
                <a:latin typeface="+mj-lt"/>
              </a:defRPr>
            </a:lvl3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4476" y="296652"/>
            <a:ext cx="7632000" cy="900113"/>
          </a:xfrm>
        </p:spPr>
        <p:txBody>
          <a:bodyPr/>
          <a:lstStyle>
            <a:lvl1pPr>
              <a:defRPr>
                <a:solidFill>
                  <a:srgbClr val="005DA2"/>
                </a:solidFill>
                <a:latin typeface="+mj-lt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1224476" y="1593342"/>
            <a:ext cx="7632000" cy="4248000"/>
          </a:xfrm>
        </p:spPr>
        <p:txBody>
          <a:bodyPr/>
          <a:lstStyle>
            <a:lvl1pPr marL="108000" indent="0">
              <a:buNone/>
              <a:defRPr>
                <a:solidFill>
                  <a:srgbClr val="005DA2"/>
                </a:solidFill>
                <a:latin typeface="+mj-lt"/>
              </a:defRPr>
            </a:lvl1pPr>
            <a:lvl2pPr marL="108000" indent="0">
              <a:buNone/>
              <a:defRPr/>
            </a:lvl2pPr>
            <a:lvl3pPr marL="108000" indent="0">
              <a:buNone/>
              <a:defRPr/>
            </a:lvl3pPr>
          </a:lstStyle>
          <a:p>
            <a:pPr lvl="0"/>
            <a:r>
              <a:rPr lang="ru-RU" dirty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спис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4476" y="296652"/>
            <a:ext cx="7632000" cy="900113"/>
          </a:xfrm>
        </p:spPr>
        <p:txBody>
          <a:bodyPr/>
          <a:lstStyle>
            <a:lvl1pPr>
              <a:defRPr>
                <a:solidFill>
                  <a:srgbClr val="005DA2"/>
                </a:solidFill>
                <a:latin typeface="+mj-lt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1224476" y="1593342"/>
            <a:ext cx="7632000" cy="4248000"/>
          </a:xfrm>
        </p:spPr>
        <p:txBody>
          <a:bodyPr/>
          <a:lstStyle>
            <a:lvl1pPr marL="342000" indent="-342000">
              <a:buSzPct val="60000"/>
              <a:buFont typeface="Wingdings 2" pitchFamily="18" charset="2"/>
              <a:buChar char="Þ"/>
              <a:defRPr>
                <a:solidFill>
                  <a:srgbClr val="005DA2"/>
                </a:solidFill>
                <a:latin typeface="+mj-lt"/>
              </a:defRPr>
            </a:lvl1pPr>
            <a:lvl2pPr marL="741600" indent="-284400">
              <a:buFont typeface="Arial" pitchFamily="34" charset="0"/>
              <a:buChar char="•"/>
              <a:defRPr>
                <a:solidFill>
                  <a:srgbClr val="005DA2"/>
                </a:solidFill>
                <a:latin typeface="+mj-lt"/>
              </a:defRPr>
            </a:lvl2pPr>
            <a:lvl3pPr marL="1144800" indent="-230400">
              <a:buFont typeface="Courier New" pitchFamily="49" charset="0"/>
              <a:buChar char="o"/>
              <a:defRPr>
                <a:solidFill>
                  <a:srgbClr val="005DA2"/>
                </a:solidFill>
                <a:latin typeface="+mj-lt"/>
              </a:defRPr>
            </a:lvl3pPr>
            <a:lvl4pPr>
              <a:defRPr>
                <a:solidFill>
                  <a:srgbClr val="005DA2"/>
                </a:solidFill>
              </a:defRPr>
            </a:lvl4pPr>
            <a:lvl5pPr>
              <a:defRPr>
                <a:solidFill>
                  <a:srgbClr val="005DA2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4476" y="296652"/>
            <a:ext cx="7632000" cy="900113"/>
          </a:xfrm>
        </p:spPr>
        <p:txBody>
          <a:bodyPr/>
          <a:lstStyle>
            <a:lvl1pPr>
              <a:defRPr>
                <a:solidFill>
                  <a:srgbClr val="005DA2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23628" y="1592796"/>
            <a:ext cx="3600000" cy="4248000"/>
          </a:xfrm>
        </p:spPr>
        <p:txBody>
          <a:bodyPr/>
          <a:lstStyle>
            <a:lvl1pPr>
              <a:defRPr sz="3200">
                <a:solidFill>
                  <a:srgbClr val="005DA2"/>
                </a:solidFill>
                <a:latin typeface="+mj-lt"/>
              </a:defRPr>
            </a:lvl1pPr>
            <a:lvl2pPr>
              <a:defRPr sz="2800">
                <a:solidFill>
                  <a:srgbClr val="005DA2"/>
                </a:solidFill>
                <a:latin typeface="+mj-lt"/>
              </a:defRPr>
            </a:lvl2pPr>
            <a:lvl3pPr>
              <a:defRPr sz="2400">
                <a:solidFill>
                  <a:srgbClr val="005DA2"/>
                </a:solidFill>
                <a:latin typeface="+mj-lt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56476" y="1592796"/>
            <a:ext cx="3600000" cy="4248000"/>
          </a:xfrm>
        </p:spPr>
        <p:txBody>
          <a:bodyPr/>
          <a:lstStyle>
            <a:lvl1pPr>
              <a:defRPr sz="3200">
                <a:solidFill>
                  <a:srgbClr val="005DA2"/>
                </a:solidFill>
                <a:latin typeface="+mj-lt"/>
              </a:defRPr>
            </a:lvl1pPr>
            <a:lvl2pPr>
              <a:defRPr sz="2800">
                <a:solidFill>
                  <a:srgbClr val="005DA2"/>
                </a:solidFill>
                <a:latin typeface="+mj-lt"/>
              </a:defRPr>
            </a:lvl2pPr>
            <a:lvl3pPr>
              <a:defRPr sz="2400">
                <a:solidFill>
                  <a:srgbClr val="005DA2"/>
                </a:solidFill>
                <a:latin typeface="+mj-lt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1223963" y="296863"/>
            <a:ext cx="7632700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1223963" y="1631950"/>
            <a:ext cx="7632700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005DA2"/>
          </a:solidFill>
          <a:latin typeface="+mj-lt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005DA2"/>
          </a:solidFill>
          <a:latin typeface="Calibri" pitchFamily="34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005DA2"/>
          </a:solidFill>
          <a:latin typeface="Calibri" pitchFamily="34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005DA2"/>
          </a:solidFill>
          <a:latin typeface="Calibri" pitchFamily="34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005DA2"/>
          </a:solidFill>
          <a:latin typeface="Calibri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0000"/>
        <a:buFont typeface="Wingdings 2" pitchFamily="18" charset="2"/>
        <a:buChar char="Þ"/>
        <a:defRPr sz="3200" kern="1200">
          <a:solidFill>
            <a:srgbClr val="005DA2"/>
          </a:solidFill>
          <a:latin typeface="+mj-lt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rgbClr val="005DA2"/>
          </a:solidFill>
          <a:latin typeface="+mj-lt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50000"/>
        <a:buFont typeface="Courier New" pitchFamily="49" charset="0"/>
        <a:buChar char="o"/>
        <a:defRPr sz="2400" kern="1200">
          <a:solidFill>
            <a:srgbClr val="005DA2"/>
          </a:solidFill>
          <a:latin typeface="+mj-lt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>
          <a:xfrm>
            <a:off x="1223963" y="1016000"/>
            <a:ext cx="7632700" cy="900113"/>
          </a:xfrm>
        </p:spPr>
        <p:txBody>
          <a:bodyPr/>
          <a:lstStyle/>
          <a:p>
            <a:r>
              <a:rPr lang="ru-RU" altLang="ru-RU" smtClean="0">
                <a:cs typeface="Arial" charset="0"/>
              </a:rPr>
              <a:t>«Зимние забавы»</a:t>
            </a:r>
            <a:br>
              <a:rPr lang="ru-RU" altLang="ru-RU" smtClean="0">
                <a:cs typeface="Arial" charset="0"/>
              </a:rPr>
            </a:br>
            <a:r>
              <a:rPr lang="ru-RU" altLang="ru-RU" sz="2800" smtClean="0">
                <a:cs typeface="Arial" charset="0"/>
              </a:rPr>
              <a:t>(вторая младшая группа)</a:t>
            </a:r>
          </a:p>
        </p:txBody>
      </p:sp>
      <p:sp>
        <p:nvSpPr>
          <p:cNvPr id="3075" name="Текст 2"/>
          <p:cNvSpPr>
            <a:spLocks noGrp="1"/>
          </p:cNvSpPr>
          <p:nvPr>
            <p:ph type="body" sz="quarter" idx="10"/>
          </p:nvPr>
        </p:nvSpPr>
        <p:spPr>
          <a:xfrm>
            <a:off x="1547813" y="3860800"/>
            <a:ext cx="7200900" cy="2087563"/>
          </a:xfrm>
        </p:spPr>
        <p:txBody>
          <a:bodyPr/>
          <a:lstStyle/>
          <a:p>
            <a:pPr marL="107950" algn="r"/>
            <a:r>
              <a:rPr lang="ru-RU" altLang="ru-RU" sz="2000" dirty="0" smtClean="0">
                <a:cs typeface="Arial" charset="0"/>
              </a:rPr>
              <a:t>Воспитатель Андреева К.В.</a:t>
            </a:r>
          </a:p>
          <a:p>
            <a:pPr marL="107950" algn="r"/>
            <a:r>
              <a:rPr lang="ru-RU" altLang="ru-RU" sz="2000" dirty="0" smtClean="0">
                <a:cs typeface="Arial" charset="0"/>
              </a:rPr>
              <a:t>ГБДОУ №67 Калининского района</a:t>
            </a:r>
            <a:endParaRPr lang="ru-RU" altLang="ru-RU" sz="2000" dirty="0" smtClean="0">
              <a:cs typeface="Arial" charset="0"/>
            </a:endParaRPr>
          </a:p>
        </p:txBody>
      </p:sp>
      <p:pic>
        <p:nvPicPr>
          <p:cNvPr id="3076" name="Picture 2" descr="Картинки по запросу снеговик анимац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2960688"/>
            <a:ext cx="241300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4" descr="Картинки по запросу анимация снега прозрачный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1540" y="728700"/>
            <a:ext cx="8247063" cy="410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3963" y="296863"/>
            <a:ext cx="7632700" cy="2447925"/>
          </a:xfrm>
        </p:spPr>
        <p:txBody>
          <a:bodyPr/>
          <a:lstStyle/>
          <a:p>
            <a:r>
              <a:rPr lang="ru-RU" sz="3600" smtClean="0">
                <a:cs typeface="Arial" charset="0"/>
              </a:rPr>
              <a:t>Мы скользим на них по льду.</a:t>
            </a:r>
            <a:br>
              <a:rPr lang="ru-RU" sz="3600" smtClean="0">
                <a:cs typeface="Arial" charset="0"/>
              </a:rPr>
            </a:br>
            <a:r>
              <a:rPr lang="ru-RU" sz="3600" smtClean="0">
                <a:cs typeface="Arial" charset="0"/>
              </a:rPr>
              <a:t>На каток с тобой пойду.</a:t>
            </a:r>
            <a:br>
              <a:rPr lang="ru-RU" sz="3600" smtClean="0">
                <a:cs typeface="Arial" charset="0"/>
              </a:rPr>
            </a:br>
            <a:r>
              <a:rPr lang="ru-RU" sz="3600" smtClean="0">
                <a:cs typeface="Arial" charset="0"/>
              </a:rPr>
              <a:t>В эти зимние деньки</a:t>
            </a:r>
            <a:br>
              <a:rPr lang="ru-RU" sz="3600" smtClean="0">
                <a:cs typeface="Arial" charset="0"/>
              </a:rPr>
            </a:br>
            <a:r>
              <a:rPr lang="ru-RU" sz="3600" smtClean="0">
                <a:cs typeface="Arial" charset="0"/>
              </a:rPr>
              <a:t>Что нас радует? - …</a:t>
            </a:r>
            <a:br>
              <a:rPr lang="ru-RU" sz="3600" smtClean="0">
                <a:cs typeface="Arial" charset="0"/>
              </a:rPr>
            </a:br>
            <a:r>
              <a:rPr lang="ru-RU" sz="3600" smtClean="0">
                <a:cs typeface="Arial" charset="0"/>
              </a:rPr>
              <a:t>К</a:t>
            </a:r>
            <a:r>
              <a:rPr lang="ru-RU" sz="3600" b="1" smtClean="0">
                <a:cs typeface="Arial" charset="0"/>
              </a:rPr>
              <a:t>оньки</a:t>
            </a:r>
            <a:endParaRPr lang="ru-RU" smtClean="0">
              <a:cs typeface="Arial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223963" y="2565400"/>
            <a:ext cx="3097212" cy="2859088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472113" y="2420938"/>
            <a:ext cx="2554287" cy="38544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3963" y="296863"/>
            <a:ext cx="7632700" cy="2808287"/>
          </a:xfrm>
        </p:spPr>
        <p:txBody>
          <a:bodyPr/>
          <a:lstStyle/>
          <a:p>
            <a:r>
              <a:rPr lang="ru-RU" sz="3600" smtClean="0">
                <a:cs typeface="Arial" charset="0"/>
              </a:rPr>
              <a:t>Мы слепили снежный ком, </a:t>
            </a:r>
            <a:br>
              <a:rPr lang="ru-RU" sz="3600" smtClean="0">
                <a:cs typeface="Arial" charset="0"/>
              </a:rPr>
            </a:br>
            <a:r>
              <a:rPr lang="ru-RU" sz="3600" smtClean="0">
                <a:cs typeface="Arial" charset="0"/>
              </a:rPr>
              <a:t>Шляпу сделали на нем, </a:t>
            </a:r>
            <a:br>
              <a:rPr lang="ru-RU" sz="3600" smtClean="0">
                <a:cs typeface="Arial" charset="0"/>
              </a:rPr>
            </a:br>
            <a:r>
              <a:rPr lang="ru-RU" sz="3600" smtClean="0">
                <a:cs typeface="Arial" charset="0"/>
              </a:rPr>
              <a:t>Нос приделали, и в миг </a:t>
            </a:r>
            <a:br>
              <a:rPr lang="ru-RU" sz="3600" smtClean="0">
                <a:cs typeface="Arial" charset="0"/>
              </a:rPr>
            </a:br>
            <a:r>
              <a:rPr lang="ru-RU" sz="3600" smtClean="0">
                <a:cs typeface="Arial" charset="0"/>
              </a:rPr>
              <a:t>Получился …</a:t>
            </a:r>
            <a:br>
              <a:rPr lang="ru-RU" sz="3600" smtClean="0">
                <a:cs typeface="Arial" charset="0"/>
              </a:rPr>
            </a:br>
            <a:r>
              <a:rPr lang="ru-RU" sz="3600" smtClean="0">
                <a:cs typeface="Arial" charset="0"/>
              </a:rPr>
              <a:t>Снеговик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040313" y="2852738"/>
            <a:ext cx="3240087" cy="3240087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079500" y="2852738"/>
            <a:ext cx="3240088" cy="324008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3963" y="296863"/>
            <a:ext cx="7632700" cy="900112"/>
          </a:xfrm>
        </p:spPr>
        <p:txBody>
          <a:bodyPr/>
          <a:lstStyle/>
          <a:p>
            <a:r>
              <a:rPr lang="ru-RU" smtClean="0">
                <a:cs typeface="Arial" charset="0"/>
              </a:rPr>
              <a:t>Игра «Сделай снеговика»</a:t>
            </a:r>
          </a:p>
        </p:txBody>
      </p:sp>
      <p:pic>
        <p:nvPicPr>
          <p:cNvPr id="14339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223963" y="1989138"/>
            <a:ext cx="2216150" cy="3535362"/>
          </a:xfrm>
        </p:spPr>
      </p:pic>
      <p:sp>
        <p:nvSpPr>
          <p:cNvPr id="6" name="Овал 5"/>
          <p:cNvSpPr/>
          <p:nvPr/>
        </p:nvSpPr>
        <p:spPr>
          <a:xfrm>
            <a:off x="4787900" y="3771900"/>
            <a:ext cx="2519363" cy="230505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165725" y="2600325"/>
            <a:ext cx="1763713" cy="1512888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526088" y="1836738"/>
            <a:ext cx="1044575" cy="900112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9" name="Трапеция 8"/>
          <p:cNvSpPr/>
          <p:nvPr/>
        </p:nvSpPr>
        <p:spPr>
          <a:xfrm>
            <a:off x="5670550" y="1219200"/>
            <a:ext cx="755650" cy="720725"/>
          </a:xfrm>
          <a:prstGeom prst="trapezoid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1223963" y="657225"/>
            <a:ext cx="7632700" cy="900113"/>
          </a:xfrm>
        </p:spPr>
        <p:txBody>
          <a:bodyPr/>
          <a:lstStyle/>
          <a:p>
            <a:r>
              <a:rPr lang="ru-RU" smtClean="0">
                <a:cs typeface="Arial" charset="0"/>
              </a:rPr>
              <a:t>Хороших забав!</a:t>
            </a:r>
          </a:p>
        </p:txBody>
      </p:sp>
      <p:pic>
        <p:nvPicPr>
          <p:cNvPr id="15363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240088" y="1736725"/>
            <a:ext cx="3600450" cy="36004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3"/>
          <p:cNvSpPr>
            <a:spLocks noGrp="1"/>
          </p:cNvSpPr>
          <p:nvPr>
            <p:ph type="title"/>
          </p:nvPr>
        </p:nvSpPr>
        <p:spPr>
          <a:xfrm>
            <a:off x="1223963" y="296863"/>
            <a:ext cx="7632700" cy="900112"/>
          </a:xfrm>
        </p:spPr>
        <p:txBody>
          <a:bodyPr/>
          <a:lstStyle/>
          <a:p>
            <a:r>
              <a:rPr lang="ru-RU" altLang="ru-RU" smtClean="0">
                <a:cs typeface="Arial" charset="0"/>
              </a:rPr>
              <a:t>Загадка</a:t>
            </a:r>
          </a:p>
        </p:txBody>
      </p:sp>
      <p:sp>
        <p:nvSpPr>
          <p:cNvPr id="3075" name="Текст 4"/>
          <p:cNvSpPr>
            <a:spLocks noGrp="1"/>
          </p:cNvSpPr>
          <p:nvPr>
            <p:ph type="body" sz="quarter" idx="10"/>
          </p:nvPr>
        </p:nvSpPr>
        <p:spPr>
          <a:xfrm>
            <a:off x="1223963" y="1593850"/>
            <a:ext cx="7632700" cy="4248150"/>
          </a:xfrm>
        </p:spPr>
        <p:txBody>
          <a:bodyPr/>
          <a:lstStyle/>
          <a:p>
            <a:pPr marL="0" indent="0" algn="ctr">
              <a:buFont typeface="Wingdings 2" pitchFamily="18" charset="2"/>
              <a:buNone/>
              <a:defRPr/>
            </a:pPr>
            <a:r>
              <a:rPr lang="ru-RU" dirty="0"/>
              <a:t>Снег идёт,</a:t>
            </a:r>
          </a:p>
          <a:p>
            <a:pPr marL="0" indent="0" algn="ctr">
              <a:buFont typeface="Wingdings 2" pitchFamily="18" charset="2"/>
              <a:buNone/>
              <a:defRPr/>
            </a:pPr>
            <a:r>
              <a:rPr lang="ru-RU" dirty="0"/>
              <a:t>Под белой ватой</a:t>
            </a:r>
          </a:p>
          <a:p>
            <a:pPr marL="0" indent="0" algn="ctr">
              <a:buFont typeface="Wingdings 2" pitchFamily="18" charset="2"/>
              <a:buNone/>
              <a:defRPr/>
            </a:pPr>
            <a:r>
              <a:rPr lang="ru-RU" dirty="0"/>
              <a:t>Скрылись улицы, дома.</a:t>
            </a:r>
          </a:p>
          <a:p>
            <a:pPr marL="0" indent="0" algn="ctr">
              <a:buFont typeface="Wingdings 2" pitchFamily="18" charset="2"/>
              <a:buNone/>
              <a:defRPr/>
            </a:pPr>
            <a:r>
              <a:rPr lang="ru-RU" dirty="0"/>
              <a:t>Рады снегу все ребята -</a:t>
            </a:r>
          </a:p>
          <a:p>
            <a:pPr marL="0" indent="0" algn="ctr">
              <a:buFont typeface="Wingdings 2" pitchFamily="18" charset="2"/>
              <a:buNone/>
              <a:defRPr/>
            </a:pPr>
            <a:r>
              <a:rPr lang="ru-RU" dirty="0"/>
              <a:t>Снова к нам пришла … </a:t>
            </a:r>
          </a:p>
          <a:p>
            <a:pPr marL="107950" indent="287338">
              <a:defRPr/>
            </a:pPr>
            <a:endParaRPr lang="ru-RU" altLang="ru-RU" dirty="0"/>
          </a:p>
        </p:txBody>
      </p:sp>
      <p:pic>
        <p:nvPicPr>
          <p:cNvPr id="4100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09675" y="4076700"/>
            <a:ext cx="3810000" cy="295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3"/>
          <p:cNvSpPr>
            <a:spLocks noGrp="1"/>
          </p:cNvSpPr>
          <p:nvPr>
            <p:ph type="title"/>
          </p:nvPr>
        </p:nvSpPr>
        <p:spPr>
          <a:xfrm>
            <a:off x="1223963" y="296863"/>
            <a:ext cx="7632700" cy="900112"/>
          </a:xfrm>
        </p:spPr>
        <p:txBody>
          <a:bodyPr/>
          <a:lstStyle/>
          <a:p>
            <a:r>
              <a:rPr lang="ru-RU" altLang="ru-RU" smtClean="0">
                <a:cs typeface="Arial" charset="0"/>
              </a:rPr>
              <a:t>Зима</a:t>
            </a:r>
          </a:p>
        </p:txBody>
      </p:sp>
      <p:sp>
        <p:nvSpPr>
          <p:cNvPr id="5123" name="Текст 4"/>
          <p:cNvSpPr>
            <a:spLocks noGrp="1"/>
          </p:cNvSpPr>
          <p:nvPr>
            <p:ph type="body" sz="quarter" idx="10"/>
          </p:nvPr>
        </p:nvSpPr>
        <p:spPr>
          <a:xfrm>
            <a:off x="1223963" y="1593850"/>
            <a:ext cx="7632700" cy="4248150"/>
          </a:xfrm>
        </p:spPr>
        <p:txBody>
          <a:bodyPr/>
          <a:lstStyle/>
          <a:p>
            <a:pPr marL="107950"/>
            <a:endParaRPr lang="ru-RU" altLang="ru-RU" smtClean="0">
              <a:cs typeface="Arial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23963" y="1171575"/>
            <a:ext cx="7019925" cy="466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3"/>
          <p:cNvSpPr>
            <a:spLocks noGrp="1"/>
          </p:cNvSpPr>
          <p:nvPr>
            <p:ph type="title"/>
          </p:nvPr>
        </p:nvSpPr>
        <p:spPr>
          <a:xfrm>
            <a:off x="1223963" y="296863"/>
            <a:ext cx="7632700" cy="900112"/>
          </a:xfrm>
        </p:spPr>
        <p:txBody>
          <a:bodyPr/>
          <a:lstStyle/>
          <a:p>
            <a:r>
              <a:rPr lang="ru-RU" b="1" smtClean="0">
                <a:cs typeface="Arial" charset="0"/>
              </a:rPr>
              <a:t>Как на горке, на горе </a:t>
            </a:r>
            <a:endParaRPr lang="ru-RU" altLang="ru-RU" smtClean="0">
              <a:cs typeface="Arial" charset="0"/>
            </a:endParaRPr>
          </a:p>
        </p:txBody>
      </p:sp>
      <p:sp>
        <p:nvSpPr>
          <p:cNvPr id="5123" name="Текст 4"/>
          <p:cNvSpPr>
            <a:spLocks noGrp="1"/>
          </p:cNvSpPr>
          <p:nvPr>
            <p:ph type="body" sz="quarter" idx="10"/>
          </p:nvPr>
        </p:nvSpPr>
        <p:spPr>
          <a:xfrm>
            <a:off x="1223963" y="1376772"/>
            <a:ext cx="7632699" cy="4284476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2"/>
          <a:lstStyle/>
          <a:p>
            <a:pPr>
              <a:defRPr/>
            </a:pPr>
            <a:r>
              <a:rPr lang="ru-RU" sz="2800" dirty="0"/>
              <a:t>Как на горке, на горе</a:t>
            </a:r>
            <a:br>
              <a:rPr lang="ru-RU" sz="2800" dirty="0"/>
            </a:br>
            <a:r>
              <a:rPr lang="ru-RU" sz="2800" dirty="0"/>
              <a:t>На широком на дворе</a:t>
            </a:r>
            <a:br>
              <a:rPr lang="ru-RU" sz="2800" dirty="0"/>
            </a:br>
            <a:r>
              <a:rPr lang="ru-RU" sz="2800" dirty="0"/>
              <a:t>Кто на санках,</a:t>
            </a:r>
            <a:br>
              <a:rPr lang="ru-RU" sz="2800" dirty="0"/>
            </a:br>
            <a:r>
              <a:rPr lang="ru-RU" sz="2800" dirty="0"/>
              <a:t>Кто на лыжах,</a:t>
            </a:r>
            <a:br>
              <a:rPr lang="ru-RU" sz="2800" dirty="0"/>
            </a:br>
            <a:r>
              <a:rPr lang="ru-RU" sz="2800" dirty="0"/>
              <a:t>Кто повыше,</a:t>
            </a:r>
            <a:br>
              <a:rPr lang="ru-RU" sz="2800" dirty="0"/>
            </a:br>
            <a:r>
              <a:rPr lang="ru-RU" sz="2800" dirty="0"/>
              <a:t>Кто пониже,</a:t>
            </a:r>
            <a:br>
              <a:rPr lang="ru-RU" sz="2800" dirty="0"/>
            </a:br>
            <a:r>
              <a:rPr lang="ru-RU" sz="2800" dirty="0"/>
              <a:t>Кто потише,</a:t>
            </a:r>
            <a:br>
              <a:rPr lang="ru-RU" sz="2800" dirty="0"/>
            </a:br>
            <a:r>
              <a:rPr lang="ru-RU" sz="2800" dirty="0"/>
              <a:t>Кто с разбегу,</a:t>
            </a:r>
            <a:br>
              <a:rPr lang="ru-RU" sz="2800" dirty="0"/>
            </a:br>
            <a:r>
              <a:rPr lang="ru-RU" sz="2800" dirty="0"/>
              <a:t>Кто по льду,</a:t>
            </a:r>
            <a:br>
              <a:rPr lang="ru-RU" sz="2800" dirty="0"/>
            </a:br>
            <a:r>
              <a:rPr lang="ru-RU" sz="2800" dirty="0"/>
              <a:t>Кто по снегу.</a:t>
            </a:r>
            <a:br>
              <a:rPr lang="ru-RU" sz="2800" dirty="0"/>
            </a:br>
            <a:r>
              <a:rPr lang="ru-RU" sz="2800" dirty="0"/>
              <a:t>С горки — ух,</a:t>
            </a:r>
            <a:br>
              <a:rPr lang="ru-RU" sz="2800" dirty="0"/>
            </a:br>
            <a:r>
              <a:rPr lang="ru-RU" sz="2800" dirty="0"/>
              <a:t>На горку — ух,</a:t>
            </a:r>
            <a:br>
              <a:rPr lang="ru-RU" sz="2800" dirty="0"/>
            </a:br>
            <a:r>
              <a:rPr lang="ru-RU" sz="2800" dirty="0"/>
              <a:t>Бух!</a:t>
            </a:r>
            <a:br>
              <a:rPr lang="ru-RU" sz="2800" dirty="0"/>
            </a:br>
            <a:r>
              <a:rPr lang="ru-RU" sz="2800" dirty="0"/>
              <a:t>Захватывает дух!</a:t>
            </a:r>
          </a:p>
          <a:p>
            <a:pPr marL="107950">
              <a:defRPr/>
            </a:pPr>
            <a:endParaRPr lang="en-US" i="1" dirty="0"/>
          </a:p>
          <a:p>
            <a:pPr marL="107950">
              <a:defRPr/>
            </a:pPr>
            <a:endParaRPr lang="en-US" i="1" dirty="0"/>
          </a:p>
          <a:p>
            <a:pPr marL="107950" algn="r">
              <a:defRPr/>
            </a:pPr>
            <a:r>
              <a:rPr lang="ru-RU" sz="2800" i="1" dirty="0"/>
              <a:t>(А. Прокофьев)</a:t>
            </a:r>
            <a:endParaRPr lang="ru-RU" altLang="ru-RU" sz="2800" dirty="0"/>
          </a:p>
        </p:txBody>
      </p:sp>
      <p:pic>
        <p:nvPicPr>
          <p:cNvPr id="6148" name="Рисунок 1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40088" y="3716338"/>
            <a:ext cx="3429000" cy="246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зимние развлечения детей картин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14413" y="319088"/>
            <a:ext cx="7770812" cy="501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8" descr="Картинки по запросу анимация снега прозрачный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14413" y="436563"/>
            <a:ext cx="7559675" cy="487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08725" y="3611563"/>
            <a:ext cx="2601913" cy="2601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77900" y="3917950"/>
            <a:ext cx="2225675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2" descr="Картинки по запросу зима анимация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76600" y="1916113"/>
            <a:ext cx="3119438" cy="234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TextBox 1"/>
          <p:cNvSpPr txBox="1">
            <a:spLocks noChangeArrowheads="1"/>
          </p:cNvSpPr>
          <p:nvPr/>
        </p:nvSpPr>
        <p:spPr bwMode="auto">
          <a:xfrm>
            <a:off x="3359150" y="1547813"/>
            <a:ext cx="29527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>
                <a:solidFill>
                  <a:schemeClr val="tx2"/>
                </a:solidFill>
              </a:rPr>
              <a:t>Зимние забавы</a:t>
            </a:r>
          </a:p>
        </p:txBody>
      </p:sp>
      <p:sp>
        <p:nvSpPr>
          <p:cNvPr id="7" name="Стрелка: вправо 6"/>
          <p:cNvSpPr/>
          <p:nvPr/>
        </p:nvSpPr>
        <p:spPr>
          <a:xfrm rot="19587187">
            <a:off x="6210300" y="1731963"/>
            <a:ext cx="539750" cy="3698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8" name="Стрелка: вниз 7"/>
          <p:cNvSpPr/>
          <p:nvPr/>
        </p:nvSpPr>
        <p:spPr>
          <a:xfrm rot="18273288">
            <a:off x="6277769" y="4058444"/>
            <a:ext cx="411163" cy="5048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0" name="Стрелка: вправо 9"/>
          <p:cNvSpPr/>
          <p:nvPr/>
        </p:nvSpPr>
        <p:spPr>
          <a:xfrm rot="12745785">
            <a:off x="2884488" y="1730375"/>
            <a:ext cx="539750" cy="3683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1" name="Стрелка: вниз 10"/>
          <p:cNvSpPr/>
          <p:nvPr/>
        </p:nvSpPr>
        <p:spPr>
          <a:xfrm rot="2312616">
            <a:off x="2976563" y="4078288"/>
            <a:ext cx="411162" cy="5032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pic>
        <p:nvPicPr>
          <p:cNvPr id="2052" name="Picture 4" descr="Картинки по запросу санки анимация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659563" y="568325"/>
            <a:ext cx="2090737" cy="209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66775" y="476250"/>
            <a:ext cx="2084388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3963" y="296863"/>
            <a:ext cx="7632700" cy="900112"/>
          </a:xfrm>
        </p:spPr>
        <p:txBody>
          <a:bodyPr/>
          <a:lstStyle/>
          <a:p>
            <a:r>
              <a:rPr lang="ru-RU" smtClean="0">
                <a:cs typeface="Arial" charset="0"/>
              </a:rPr>
              <a:t>Физминутка</a:t>
            </a:r>
            <a:br>
              <a:rPr lang="ru-RU" smtClean="0">
                <a:cs typeface="Arial" charset="0"/>
              </a:rPr>
            </a:br>
            <a:r>
              <a:rPr lang="ru-RU" smtClean="0">
                <a:cs typeface="Arial" charset="0"/>
              </a:rPr>
              <a:t>ЗИМНИЕ ЗАБАВЫ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1224476" y="1340768"/>
            <a:ext cx="7632000" cy="478853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2"/>
          <a:lstStyle/>
          <a:p>
            <a:pPr>
              <a:defRPr/>
            </a:pPr>
            <a:r>
              <a:rPr lang="ru-RU" sz="2400" dirty="0"/>
              <a:t>Мы бежим с тобой на лыжах, </a:t>
            </a:r>
            <a:br>
              <a:rPr lang="ru-RU" sz="2400" dirty="0"/>
            </a:br>
            <a:r>
              <a:rPr lang="ru-RU" sz="2400" dirty="0"/>
              <a:t>Снег холодный лыжи лижет. </a:t>
            </a:r>
            <a:br>
              <a:rPr lang="ru-RU" sz="2400" dirty="0"/>
            </a:br>
            <a:r>
              <a:rPr lang="ru-RU" sz="2400" dirty="0"/>
              <a:t>А потом – на коньках, </a:t>
            </a:r>
            <a:br>
              <a:rPr lang="ru-RU" sz="2400" dirty="0"/>
            </a:br>
            <a:r>
              <a:rPr lang="ru-RU" sz="2400" dirty="0"/>
              <a:t> Но упали мы. Ах! </a:t>
            </a:r>
            <a:br>
              <a:rPr lang="ru-RU" sz="2400" dirty="0"/>
            </a:br>
            <a:r>
              <a:rPr lang="ru-RU" sz="2000" dirty="0"/>
              <a:t> </a:t>
            </a:r>
            <a:r>
              <a:rPr lang="ru-RU" sz="2400" dirty="0"/>
              <a:t>А потом снежки катили,</a:t>
            </a:r>
            <a:br>
              <a:rPr lang="ru-RU" sz="2400" dirty="0"/>
            </a:br>
            <a:r>
              <a:rPr lang="ru-RU" sz="2400" dirty="0"/>
              <a:t>А потом снежки лепили,</a:t>
            </a:r>
          </a:p>
          <a:p>
            <a:pPr>
              <a:defRPr/>
            </a:pPr>
            <a:r>
              <a:rPr lang="ru-RU" sz="2400" dirty="0"/>
              <a:t>А потом без сил упали</a:t>
            </a:r>
            <a:endParaRPr lang="ru-RU" sz="2000" dirty="0"/>
          </a:p>
          <a:p>
            <a:pPr>
              <a:defRPr/>
            </a:pPr>
            <a:r>
              <a:rPr lang="ru-RU" sz="2000" dirty="0"/>
              <a:t>И домой мы побежали.</a:t>
            </a:r>
            <a:br>
              <a:rPr lang="ru-RU" sz="2000" dirty="0"/>
            </a:br>
            <a:endParaRPr lang="ru-RU" sz="2000" dirty="0"/>
          </a:p>
          <a:p>
            <a:pPr>
              <a:defRPr/>
            </a:pPr>
            <a:endParaRPr lang="ru-RU" sz="2000" dirty="0"/>
          </a:p>
          <a:p>
            <a:pPr>
              <a:defRPr/>
            </a:pPr>
            <a:r>
              <a:rPr lang="ru-RU" sz="2000" dirty="0"/>
              <a:t> </a:t>
            </a:r>
            <a:br>
              <a:rPr lang="ru-RU" sz="2000" dirty="0"/>
            </a:br>
            <a:r>
              <a:rPr lang="ru-RU" sz="2000" dirty="0"/>
              <a:t>(дети изображают ходьбу на лыжах) </a:t>
            </a:r>
          </a:p>
          <a:p>
            <a:pPr>
              <a:defRPr/>
            </a:pPr>
            <a:endParaRPr lang="ru-RU" sz="2000" dirty="0"/>
          </a:p>
          <a:p>
            <a:pPr>
              <a:defRPr/>
            </a:pPr>
            <a:r>
              <a:rPr lang="ru-RU" sz="2000" dirty="0"/>
              <a:t>(изображают бег на коньках)</a:t>
            </a:r>
          </a:p>
          <a:p>
            <a:pPr>
              <a:defRPr/>
            </a:pPr>
            <a:r>
              <a:rPr lang="ru-RU" sz="2000" dirty="0"/>
              <a:t>(падают)</a:t>
            </a:r>
          </a:p>
          <a:p>
            <a:pPr>
              <a:defRPr/>
            </a:pPr>
            <a:r>
              <a:rPr lang="ru-RU" sz="2000" dirty="0"/>
              <a:t>(катят воображаемый комок) </a:t>
            </a:r>
            <a:br>
              <a:rPr lang="ru-RU" sz="2000" dirty="0"/>
            </a:br>
            <a:r>
              <a:rPr lang="ru-RU" sz="2000" dirty="0"/>
              <a:t>(стоят, сжимают воображаемый снежок ладонями)</a:t>
            </a:r>
          </a:p>
          <a:p>
            <a:pPr>
              <a:defRPr/>
            </a:pPr>
            <a:r>
              <a:rPr lang="ru-RU" sz="2000" dirty="0"/>
              <a:t> (падают)</a:t>
            </a:r>
          </a:p>
          <a:p>
            <a:pPr>
              <a:defRPr/>
            </a:pPr>
            <a:r>
              <a:rPr lang="ru-RU" sz="2000" dirty="0"/>
              <a:t>(бегут по кругу)</a:t>
            </a:r>
          </a:p>
          <a:p>
            <a:pPr>
              <a:defRPr/>
            </a:pPr>
            <a:r>
              <a:rPr lang="ru-RU" sz="2400" dirty="0"/>
              <a:t>(</a:t>
            </a:r>
            <a:r>
              <a:rPr lang="ru-RU" sz="2400" dirty="0" err="1"/>
              <a:t>Нищева</a:t>
            </a:r>
            <a:r>
              <a:rPr lang="ru-RU" sz="2400" dirty="0"/>
              <a:t> </a:t>
            </a:r>
            <a:r>
              <a:rPr lang="ru-RU" dirty="0"/>
              <a:t>Н. В.) </a:t>
            </a:r>
          </a:p>
        </p:txBody>
      </p:sp>
      <p:pic>
        <p:nvPicPr>
          <p:cNvPr id="9220" name="Рисунок 4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416800" y="4545013"/>
            <a:ext cx="11049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5763" y="476250"/>
            <a:ext cx="5822950" cy="2268538"/>
          </a:xfrm>
        </p:spPr>
        <p:txBody>
          <a:bodyPr/>
          <a:lstStyle/>
          <a:p>
            <a:r>
              <a:rPr lang="ru-RU" sz="3600" smtClean="0">
                <a:cs typeface="Arial" charset="0"/>
              </a:rPr>
              <a:t>До чего ж хорош мороз:</a:t>
            </a:r>
            <a:br>
              <a:rPr lang="ru-RU" sz="3600" smtClean="0">
                <a:cs typeface="Arial" charset="0"/>
              </a:rPr>
            </a:br>
            <a:r>
              <a:rPr lang="ru-RU" sz="3600" smtClean="0">
                <a:cs typeface="Arial" charset="0"/>
              </a:rPr>
              <a:t>Щиплет щёки, уши, нос!</a:t>
            </a:r>
            <a:br>
              <a:rPr lang="ru-RU" sz="3600" smtClean="0">
                <a:cs typeface="Arial" charset="0"/>
              </a:rPr>
            </a:br>
            <a:r>
              <a:rPr lang="ru-RU" sz="3600" smtClean="0">
                <a:cs typeface="Arial" charset="0"/>
              </a:rPr>
              <a:t>Натяну на лоб ушанку,</a:t>
            </a:r>
            <a:br>
              <a:rPr lang="ru-RU" sz="3600" smtClean="0">
                <a:cs typeface="Arial" charset="0"/>
              </a:rPr>
            </a:br>
            <a:r>
              <a:rPr lang="ru-RU" sz="3600" smtClean="0">
                <a:cs typeface="Arial" charset="0"/>
              </a:rPr>
              <a:t>Прокачусь с горы на …. санках</a:t>
            </a:r>
            <a:endParaRPr lang="ru-RU" smtClean="0">
              <a:cs typeface="Arial" charset="0"/>
            </a:endParaRPr>
          </a:p>
        </p:txBody>
      </p:sp>
      <p:pic>
        <p:nvPicPr>
          <p:cNvPr id="5" name="Picture 4" descr="Картинки по запросу санки анимация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57988" y="1341438"/>
            <a:ext cx="2089150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 descr="Картинки по запросу Сани картинки без фона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63713" y="3441700"/>
            <a:ext cx="6107112" cy="209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3963" y="296863"/>
            <a:ext cx="7632700" cy="2447925"/>
          </a:xfrm>
        </p:spPr>
        <p:txBody>
          <a:bodyPr/>
          <a:lstStyle/>
          <a:p>
            <a:r>
              <a:rPr lang="ru-RU" sz="3600" smtClean="0">
                <a:cs typeface="Arial" charset="0"/>
              </a:rPr>
              <a:t>Деревянные гонцы,</a:t>
            </a:r>
            <a:br>
              <a:rPr lang="ru-RU" sz="3600" smtClean="0">
                <a:cs typeface="Arial" charset="0"/>
              </a:rPr>
            </a:br>
            <a:r>
              <a:rPr lang="ru-RU" sz="3600" smtClean="0">
                <a:cs typeface="Arial" charset="0"/>
              </a:rPr>
              <a:t>Словно братья-близнецы!</a:t>
            </a:r>
            <a:br>
              <a:rPr lang="ru-RU" sz="3600" smtClean="0">
                <a:cs typeface="Arial" charset="0"/>
              </a:rPr>
            </a:br>
            <a:r>
              <a:rPr lang="ru-RU" sz="3600" smtClean="0">
                <a:cs typeface="Arial" charset="0"/>
              </a:rPr>
              <a:t>На лыжне вдвоём всегда,</a:t>
            </a:r>
            <a:br>
              <a:rPr lang="ru-RU" sz="3600" smtClean="0">
                <a:cs typeface="Arial" charset="0"/>
              </a:rPr>
            </a:br>
            <a:r>
              <a:rPr lang="ru-RU" sz="3600" smtClean="0">
                <a:cs typeface="Arial" charset="0"/>
              </a:rPr>
              <a:t>Друг без друга никуда!</a:t>
            </a:r>
            <a:br>
              <a:rPr lang="ru-RU" sz="3600" smtClean="0">
                <a:cs typeface="Arial" charset="0"/>
              </a:rPr>
            </a:br>
            <a:r>
              <a:rPr lang="ru-RU" sz="3600" smtClean="0">
                <a:cs typeface="Arial" charset="0"/>
              </a:rPr>
              <a:t> </a:t>
            </a:r>
            <a:r>
              <a:rPr lang="ru-RU" sz="3600" b="1" smtClean="0">
                <a:cs typeface="Arial" charset="0"/>
              </a:rPr>
              <a:t>Лыжи</a:t>
            </a:r>
            <a:endParaRPr lang="ru-RU" sz="3600" smtClean="0">
              <a:cs typeface="Arial" charset="0"/>
            </a:endParaRPr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50938" y="1762125"/>
            <a:ext cx="2293937" cy="3910013"/>
          </a:xfrm>
        </p:spPr>
      </p:pic>
      <p:pic>
        <p:nvPicPr>
          <p:cNvPr id="15" name="Объект 14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464050" y="2565400"/>
            <a:ext cx="3600450" cy="36004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971</TotalTime>
  <Words>87</Words>
  <Application>Microsoft Office PowerPoint</Application>
  <PresentationFormat>Экран (4:3)</PresentationFormat>
  <Paragraphs>35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«Зимние забавы» (вторая младшая группа)</vt:lpstr>
      <vt:lpstr>Загадка</vt:lpstr>
      <vt:lpstr>Зима</vt:lpstr>
      <vt:lpstr>Как на горке, на горе </vt:lpstr>
      <vt:lpstr>Презентация PowerPoint</vt:lpstr>
      <vt:lpstr>Презентация PowerPoint</vt:lpstr>
      <vt:lpstr>Физминутка ЗИМНИЕ ЗАБАВЫ</vt:lpstr>
      <vt:lpstr>До чего ж хорош мороз: Щиплет щёки, уши, нос! Натяну на лоб ушанку, Прокачусь с горы на …. санках</vt:lpstr>
      <vt:lpstr>Деревянные гонцы, Словно братья-близнецы! На лыжне вдвоём всегда, Друг без друга никуда!  Лыжи</vt:lpstr>
      <vt:lpstr>Мы скользим на них по льду. На каток с тобой пойду. В эти зимние деньки Что нас радует? - … Коньки</vt:lpstr>
      <vt:lpstr>Мы слепили снежный ком,  Шляпу сделали на нем,  Нос приделали, и в миг  Получился … Снеговик</vt:lpstr>
      <vt:lpstr>Игра «Сделай снеговика»</vt:lpstr>
      <vt:lpstr>Хороших забав!</vt:lpstr>
    </vt:vector>
  </TitlesOfParts>
  <Company>MultiDVD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слава</cp:lastModifiedBy>
  <cp:revision>34</cp:revision>
  <dcterms:created xsi:type="dcterms:W3CDTF">2011-07-06T07:21:00Z</dcterms:created>
  <dcterms:modified xsi:type="dcterms:W3CDTF">2022-10-31T19:08:27Z</dcterms:modified>
</cp:coreProperties>
</file>