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7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01ABB-79EC-467E-B0D4-4B4E3D4EC073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7CD24F-4EB1-41FA-BE28-3D1CF7E4E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image" Target="../media/image4.png"/><Relationship Id="rId26" Type="http://schemas.openxmlformats.org/officeDocument/2006/relationships/image" Target="../media/image7.png"/><Relationship Id="rId3" Type="http://schemas.openxmlformats.org/officeDocument/2006/relationships/slide" Target="slide3.xml"/><Relationship Id="rId21" Type="http://schemas.openxmlformats.org/officeDocument/2006/relationships/slide" Target="slide18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5" Type="http://schemas.openxmlformats.org/officeDocument/2006/relationships/slide" Target="slide22.xml"/><Relationship Id="rId2" Type="http://schemas.openxmlformats.org/officeDocument/2006/relationships/image" Target="../media/image3.png"/><Relationship Id="rId16" Type="http://schemas.openxmlformats.org/officeDocument/2006/relationships/slide" Target="slide16.xm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slide" Target="slide21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slide" Target="slide20.xml"/><Relationship Id="rId10" Type="http://schemas.openxmlformats.org/officeDocument/2006/relationships/slide" Target="slide10.xml"/><Relationship Id="rId19" Type="http://schemas.openxmlformats.org/officeDocument/2006/relationships/image" Target="../media/image5.png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580325608_3-p-rossiiskie-foni-dlya-prezentatsii-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-214338"/>
            <a:ext cx="9144000" cy="70723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8929750" cy="1470025"/>
          </a:xfrm>
        </p:spPr>
        <p:txBody>
          <a:bodyPr>
            <a:noAutofit/>
          </a:bodyPr>
          <a:lstStyle/>
          <a:p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1857364"/>
            <a:ext cx="6929486" cy="1752600"/>
          </a:xfrm>
        </p:spPr>
        <p:txBody>
          <a:bodyPr/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Знатоки символики России</a:t>
            </a:r>
          </a:p>
          <a:p>
            <a:endParaRPr lang="ru-RU" dirty="0"/>
          </a:p>
        </p:txBody>
      </p:sp>
      <p:pic>
        <p:nvPicPr>
          <p:cNvPr id="7" name="Рисунок 6" descr="ehkhmblema_201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68276" y="3286124"/>
            <a:ext cx="2439625" cy="307183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000232" y="4500570"/>
            <a:ext cx="41953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Интерактивная игра</a:t>
            </a:r>
            <a:endParaRPr lang="ru-RU" sz="32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5934670"/>
            <a:ext cx="8803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6+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14546" y="621166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Candara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andara" pitchFamily="34" charset="0"/>
              </a:rPr>
              <a:t>Воспитатель: Митина Анастасия Петровна</a:t>
            </a:r>
            <a:endParaRPr lang="ru-RU" dirty="0">
              <a:solidFill>
                <a:srgbClr val="002060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772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0" y="2285992"/>
            <a:ext cx="621507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Наша страна расположена в Европе и Азии. Одна голова орла смотрит на Европу, а другая на Азию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71472" y="1214422"/>
            <a:ext cx="66967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  <a:cs typeface="FrankRuehl" pitchFamily="34" charset="-79"/>
              </a:rPr>
              <a:t>Почему орёл двуглавый?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64" y="164305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707886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Герб России</a:t>
            </a:r>
            <a:endParaRPr lang="ru-RU" sz="40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212911"/>
                </a:solidFill>
              </a:ln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4357694"/>
            <a:ext cx="1829136" cy="230314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0" y="2428868"/>
            <a:ext cx="5516361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Три: две малых и одна большая. Малые – Европа и Азия, большая – символ союза наших народов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4282" y="1214422"/>
            <a:ext cx="6105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  <a:cs typeface="FrankRuehl" pitchFamily="34" charset="-79"/>
              </a:rPr>
              <a:t>Сколько корон над орлом? Что они обозначают?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64" y="1714488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707886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Герб России</a:t>
            </a:r>
            <a:endParaRPr lang="ru-RU" sz="40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212911"/>
                </a:solidFill>
              </a:ln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86182" y="4500570"/>
            <a:ext cx="1715665" cy="216026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0" y="2643182"/>
            <a:ext cx="664370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Это скипетр и держава. Означают сильную власть, защиту государства и его единство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42844" y="1071546"/>
            <a:ext cx="62865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Как называются золотые шар и жезл и что они символизируют?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Герб России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14744" y="4643446"/>
            <a:ext cx="1588594" cy="200026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14282" y="2500306"/>
            <a:ext cx="518286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Торжественная, хвалебная песнь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71472" y="1142984"/>
            <a:ext cx="521497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  <a:cs typeface="FrankRuehl" pitchFamily="34" charset="-79"/>
              </a:rPr>
              <a:t>Что означает слово «гимн»?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Гимн России</a:t>
            </a:r>
            <a:endParaRPr lang="ru-RU" sz="3200" b="1" spc="50" dirty="0">
              <a:ln w="11430">
                <a:solidFill>
                  <a:srgbClr val="351413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351413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3857628"/>
            <a:ext cx="2226284" cy="280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500034" y="2143116"/>
            <a:ext cx="52864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Все обязательно встают, а мужчины снимают головные уборы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-142908" y="1357298"/>
            <a:ext cx="66967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  <a:cs typeface="FrankRuehl" pitchFamily="34" charset="-79"/>
              </a:rPr>
              <a:t>Как нужно слушать гимн?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Гимн России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3857628"/>
            <a:ext cx="2226284" cy="280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28596" y="2500306"/>
            <a:ext cx="497591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В особо важных и торжественных случаях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57158" y="1142984"/>
            <a:ext cx="490001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  <a:cs typeface="FrankRuehl" pitchFamily="34" charset="-79"/>
              </a:rPr>
              <a:t>Когда можно услышать исполнение гимна?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Гимн России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3857628"/>
            <a:ext cx="2226284" cy="280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772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0" y="2428868"/>
            <a:ext cx="607223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>
                <a:solidFill>
                  <a:srgbClr val="FF0000"/>
                </a:solidFill>
                <a:latin typeface="Georgia" pitchFamily="18" charset="0"/>
              </a:rPr>
              <a:t>Поэт Сергей Владимирович </a:t>
            </a:r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Михалков</a:t>
            </a:r>
            <a:endParaRPr lang="ru-RU" sz="3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00034" y="1357298"/>
            <a:ext cx="66967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 b="1" dirty="0">
                <a:solidFill>
                  <a:srgbClr val="002060"/>
                </a:solidFill>
                <a:latin typeface="Georgia" pitchFamily="18" charset="0"/>
              </a:rPr>
              <a:t>Кто </a:t>
            </a: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автор  слов  </a:t>
            </a:r>
            <a:r>
              <a:rPr lang="ru-RU" sz="3200" b="1" dirty="0">
                <a:solidFill>
                  <a:srgbClr val="002060"/>
                </a:solidFill>
                <a:latin typeface="Georgia" pitchFamily="18" charset="0"/>
              </a:rPr>
              <a:t>гимна?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Гимн России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3857628"/>
            <a:ext cx="2226284" cy="280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772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28596" y="2571744"/>
            <a:ext cx="518523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Композитор Александр Васильевич Александров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85720" y="1285860"/>
            <a:ext cx="66967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Кто автор музыки гимна?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936664"/>
            <a:ext cx="1488798" cy="2738262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Гимн России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3857628"/>
            <a:ext cx="2226284" cy="280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500034" y="2714620"/>
            <a:ext cx="76328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Геральдика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42910" y="1357298"/>
            <a:ext cx="521497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  <a:cs typeface="FrankRuehl" pitchFamily="34" charset="-79"/>
              </a:rPr>
              <a:t>Как называется наука о гербах?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3857628"/>
            <a:ext cx="2226284" cy="280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772" cy="7000852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28596" y="2428868"/>
            <a:ext cx="607223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Прикрепленное к древку полотнище определенного цвета или нескольких цветов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71472" y="1357298"/>
            <a:ext cx="66967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Что такое флаг?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64" y="1714488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4142218"/>
            <a:ext cx="2000264" cy="251861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1580325605_18-p-rossiiskie-foni-dlya-prezentatsii-4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772" y="0"/>
            <a:ext cx="9154772" cy="6858000"/>
          </a:xfrm>
          <a:prstGeom prst="rect">
            <a:avLst/>
          </a:prstGeom>
        </p:spPr>
      </p:pic>
      <p:sp>
        <p:nvSpPr>
          <p:cNvPr id="2" name="AutoShape 4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731768" y="2385784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10</a:t>
            </a:r>
          </a:p>
        </p:txBody>
      </p:sp>
      <p:sp>
        <p:nvSpPr>
          <p:cNvPr id="3" name="AutoShape 4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451848" y="2385784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20</a:t>
            </a:r>
          </a:p>
        </p:txBody>
      </p:sp>
      <p:sp>
        <p:nvSpPr>
          <p:cNvPr id="4" name="AutoShape 5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72500" y="2385784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30</a:t>
            </a:r>
          </a:p>
        </p:txBody>
      </p:sp>
      <p:sp>
        <p:nvSpPr>
          <p:cNvPr id="5" name="AutoShape 51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92580" y="2385784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40</a:t>
            </a:r>
          </a:p>
        </p:txBody>
      </p:sp>
      <p:sp>
        <p:nvSpPr>
          <p:cNvPr id="6" name="AutoShape 5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612088" y="2385784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50</a:t>
            </a:r>
          </a:p>
        </p:txBody>
      </p:sp>
      <p:sp>
        <p:nvSpPr>
          <p:cNvPr id="7" name="AutoShape 53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4731768" y="3232328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10</a:t>
            </a:r>
          </a:p>
        </p:txBody>
      </p:sp>
      <p:sp>
        <p:nvSpPr>
          <p:cNvPr id="8" name="AutoShape 54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5451848" y="3232328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20</a:t>
            </a:r>
          </a:p>
        </p:txBody>
      </p:sp>
      <p:sp>
        <p:nvSpPr>
          <p:cNvPr id="9" name="AutoShape 55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6172500" y="3232328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30</a:t>
            </a:r>
          </a:p>
        </p:txBody>
      </p:sp>
      <p:sp>
        <p:nvSpPr>
          <p:cNvPr id="10" name="AutoShape 56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6892580" y="3232328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40</a:t>
            </a:r>
          </a:p>
        </p:txBody>
      </p:sp>
      <p:sp>
        <p:nvSpPr>
          <p:cNvPr id="11" name="AutoShape 57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7612088" y="3232328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50</a:t>
            </a:r>
          </a:p>
        </p:txBody>
      </p:sp>
      <p:sp>
        <p:nvSpPr>
          <p:cNvPr id="12" name="AutoShape 58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4731768" y="407887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10</a:t>
            </a:r>
          </a:p>
        </p:txBody>
      </p:sp>
      <p:sp>
        <p:nvSpPr>
          <p:cNvPr id="13" name="AutoShape 59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5451848" y="407887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20</a:t>
            </a:r>
          </a:p>
        </p:txBody>
      </p:sp>
      <p:sp>
        <p:nvSpPr>
          <p:cNvPr id="14" name="AutoShape 60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6172500" y="407887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30</a:t>
            </a:r>
          </a:p>
        </p:txBody>
      </p:sp>
      <p:sp>
        <p:nvSpPr>
          <p:cNvPr id="15" name="AutoShape 61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6892580" y="407887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40</a:t>
            </a:r>
          </a:p>
        </p:txBody>
      </p:sp>
      <p:sp>
        <p:nvSpPr>
          <p:cNvPr id="16" name="AutoShape 62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7612088" y="407887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50</a:t>
            </a:r>
          </a:p>
        </p:txBody>
      </p:sp>
      <p:sp>
        <p:nvSpPr>
          <p:cNvPr id="17" name="AutoShape 47"/>
          <p:cNvSpPr>
            <a:spLocks noChangeArrowheads="1"/>
          </p:cNvSpPr>
          <p:nvPr/>
        </p:nvSpPr>
        <p:spPr bwMode="auto">
          <a:xfrm>
            <a:off x="1357290" y="2357430"/>
            <a:ext cx="2951559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Флаг России</a:t>
            </a:r>
            <a:endParaRPr lang="ru-RU" sz="2400" b="1" cap="all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AutoShape 47"/>
          <p:cNvSpPr>
            <a:spLocks noChangeArrowheads="1"/>
          </p:cNvSpPr>
          <p:nvPr/>
        </p:nvSpPr>
        <p:spPr bwMode="auto">
          <a:xfrm>
            <a:off x="1347392" y="3232328"/>
            <a:ext cx="2951559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Герб россии</a:t>
            </a:r>
            <a:endParaRPr lang="ru-RU" sz="2400" b="1" cap="all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AutoShape 47"/>
          <p:cNvSpPr>
            <a:spLocks noChangeArrowheads="1"/>
          </p:cNvSpPr>
          <p:nvPr/>
        </p:nvSpPr>
        <p:spPr bwMode="auto">
          <a:xfrm>
            <a:off x="1347392" y="4078872"/>
            <a:ext cx="2951559" cy="503039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Гимн России</a:t>
            </a:r>
            <a:endParaRPr lang="ru-RU" sz="2400" b="1" cap="all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86710" y="6286520"/>
            <a:ext cx="1080690" cy="30080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313307" y="243096"/>
            <a:ext cx="613661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Интерактивная игра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19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268760"/>
            <a:ext cx="2736304" cy="578044"/>
          </a:xfrm>
          <a:prstGeom prst="rect">
            <a:avLst/>
          </a:prstGeom>
          <a:noFill/>
        </p:spPr>
      </p:pic>
      <p:pic>
        <p:nvPicPr>
          <p:cNvPr id="23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20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3779912" y="5844868"/>
            <a:ext cx="2880320" cy="608468"/>
          </a:xfrm>
          <a:prstGeom prst="rect">
            <a:avLst/>
          </a:prstGeom>
          <a:noFill/>
        </p:spPr>
      </p:pic>
      <p:sp>
        <p:nvSpPr>
          <p:cNvPr id="30" name="AutoShape 63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4731768" y="487677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10</a:t>
            </a:r>
          </a:p>
        </p:txBody>
      </p:sp>
      <p:sp>
        <p:nvSpPr>
          <p:cNvPr id="31" name="AutoShape 64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5451848" y="487677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20</a:t>
            </a:r>
          </a:p>
        </p:txBody>
      </p:sp>
      <p:sp>
        <p:nvSpPr>
          <p:cNvPr id="32" name="AutoShape 65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6172500" y="487677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30</a:t>
            </a:r>
          </a:p>
        </p:txBody>
      </p:sp>
      <p:sp>
        <p:nvSpPr>
          <p:cNvPr id="33" name="AutoShape 66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6964016" y="487677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40</a:t>
            </a:r>
          </a:p>
        </p:txBody>
      </p:sp>
      <p:sp>
        <p:nvSpPr>
          <p:cNvPr id="34" name="AutoShape 67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7612088" y="487677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50</a:t>
            </a:r>
          </a:p>
        </p:txBody>
      </p:sp>
      <p:sp>
        <p:nvSpPr>
          <p:cNvPr id="35" name="AutoShape 47"/>
          <p:cNvSpPr>
            <a:spLocks noChangeArrowheads="1"/>
          </p:cNvSpPr>
          <p:nvPr/>
        </p:nvSpPr>
        <p:spPr bwMode="auto">
          <a:xfrm>
            <a:off x="1347392" y="4876776"/>
            <a:ext cx="2951559" cy="503039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2400" b="1" cap="all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ксана\Downloads\94727421_large_Rossiyskaya_simvolikana_prozrachnom_sloe__2_.pn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0" y="0"/>
            <a:ext cx="2333618" cy="23336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23679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57158" y="2928934"/>
            <a:ext cx="7632848" cy="155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Белый – благородство, мир</a:t>
            </a:r>
          </a:p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Синий – честность, верность</a:t>
            </a:r>
          </a:p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Красный – смелость, отвага, мощь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42910" y="1285860"/>
            <a:ext cx="442915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Что обозначают цвета российского флага?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5206" y="164305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4771872"/>
            <a:ext cx="1500198" cy="188896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772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85720" y="3286124"/>
            <a:ext cx="76328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На </a:t>
            </a:r>
            <a:r>
              <a:rPr lang="ru-RU" sz="3200" b="1" dirty="0" err="1" smtClean="0">
                <a:solidFill>
                  <a:srgbClr val="FF0000"/>
                </a:solidFill>
                <a:latin typeface="Georgia" pitchFamily="18" charset="0"/>
              </a:rPr>
              <a:t>хоругвиях</a:t>
            </a:r>
            <a:endParaRPr lang="ru-RU" sz="3200" b="1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57158" y="1428736"/>
            <a:ext cx="492434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На каких знаменах Древней Руси изображались лики святых?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3857628"/>
            <a:ext cx="2226284" cy="280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772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0" y="3214686"/>
            <a:ext cx="76328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Вексиллология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428596" y="1628800"/>
            <a:ext cx="558356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  <a:cs typeface="FrankRuehl" pitchFamily="34" charset="-79"/>
              </a:rPr>
              <a:t>Как называется наука о флагах?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5140" y="1571612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71868" y="4143380"/>
            <a:ext cx="1857388" cy="233871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580325605_18-p-rossiiskie-foni-dlya-prezentatsii-4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4772" cy="6858000"/>
          </a:xfrm>
          <a:prstGeom prst="rect">
            <a:avLst/>
          </a:prstGeom>
        </p:spPr>
      </p:pic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3316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431800" cy="358775"/>
          </a:xfrm>
          <a:prstGeom prst="actionButtonBeginning">
            <a:avLst/>
          </a:prstGeom>
          <a:gradFill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FFE7EC">
                <a:gamma/>
                <a:shade val="60000"/>
                <a:invGamma/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 descr="ehkhmblema_201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8992" y="3857628"/>
            <a:ext cx="2226284" cy="280320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266678" y="1142984"/>
            <a:ext cx="497148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580325608_3-p-rossiiskie-foni-dlya-prezentatsii-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571604" y="2643182"/>
            <a:ext cx="70418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772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259632" y="3501008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err="1" smtClean="0">
                <a:solidFill>
                  <a:srgbClr val="FF0000"/>
                </a:solidFill>
                <a:latin typeface="Georgia" pitchFamily="18" charset="0"/>
              </a:rPr>
              <a:t>Триколор</a:t>
            </a:r>
            <a:endParaRPr lang="ru-RU" sz="2800" b="1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785786" y="1285860"/>
            <a:ext cx="803468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   Какое общее название имеет флаг, включающий в себя три цвета?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85918" y="285728"/>
            <a:ext cx="5832648" cy="707886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>
                  <a:solidFill>
                    <a:srgbClr val="460046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Флаг России</a:t>
            </a:r>
            <a:endParaRPr lang="ru-RU" sz="4000" b="1" spc="50" dirty="0">
              <a:ln w="11430">
                <a:solidFill>
                  <a:srgbClr val="460046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36" y="2786058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460046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3857628"/>
            <a:ext cx="2226284" cy="280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259632" y="3501008"/>
            <a:ext cx="76328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22 августа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00034" y="1628800"/>
            <a:ext cx="90011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    Когда празднуется День государственного флага  России?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36" y="2786058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14480" y="285728"/>
            <a:ext cx="5832648" cy="769441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rgbClr val="460046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Флаг России</a:t>
            </a:r>
            <a:endParaRPr lang="ru-RU" sz="4400" b="1" spc="50" dirty="0">
              <a:ln w="11430">
                <a:solidFill>
                  <a:srgbClr val="460046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460046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3857628"/>
            <a:ext cx="2226284" cy="280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142976" y="3501008"/>
            <a:ext cx="77495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000" b="1" dirty="0" smtClean="0">
                <a:solidFill>
                  <a:srgbClr val="C00000"/>
                </a:solidFill>
                <a:latin typeface="Georgia" pitchFamily="18" charset="0"/>
              </a:rPr>
              <a:t>Стяг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214414" y="1357298"/>
            <a:ext cx="66967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  <a:cs typeface="FrankRuehl" pitchFamily="34" charset="-79"/>
              </a:rPr>
              <a:t>Как в старые времена на Руси назывался флаг?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2609513"/>
            <a:ext cx="1560236" cy="2869654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769441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rgbClr val="460046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Флаг России</a:t>
            </a:r>
            <a:endParaRPr lang="ru-RU" sz="4400" b="1" spc="50" dirty="0">
              <a:ln w="11430">
                <a:solidFill>
                  <a:srgbClr val="460046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86776" y="285728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460046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00364" y="3857628"/>
            <a:ext cx="2226284" cy="280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85720" y="3500438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БЕСИК – </a:t>
            </a:r>
            <a:r>
              <a:rPr lang="ru-RU" sz="2800" b="1" dirty="0" err="1" smtClean="0">
                <a:solidFill>
                  <a:srgbClr val="FF0000"/>
                </a:solidFill>
                <a:latin typeface="Georgia" pitchFamily="18" charset="0"/>
              </a:rPr>
              <a:t>БЕлый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, </a:t>
            </a:r>
            <a:r>
              <a:rPr lang="ru-RU" sz="2800" b="1" dirty="0" err="1" smtClean="0">
                <a:solidFill>
                  <a:srgbClr val="FF0000"/>
                </a:solidFill>
                <a:latin typeface="Georgia" pitchFamily="18" charset="0"/>
              </a:rPr>
              <a:t>СИний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, Красный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714348" y="1214422"/>
            <a:ext cx="66967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  <a:cs typeface="FrankRuehl" pitchFamily="34" charset="-79"/>
              </a:rPr>
              <a:t>Как моряки называли флаг России?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217965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707886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>
                  <a:solidFill>
                    <a:srgbClr val="460046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Флаг России</a:t>
            </a:r>
            <a:endParaRPr lang="ru-RU" sz="4000" b="1" spc="50" dirty="0">
              <a:ln w="11430">
                <a:solidFill>
                  <a:srgbClr val="460046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460046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14678" y="4214818"/>
            <a:ext cx="1872271" cy="23574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0533944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772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28596" y="2714620"/>
            <a:ext cx="5786478" cy="147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Построение первого русского парусника – </a:t>
            </a:r>
          </a:p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1668 год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57158" y="1214422"/>
            <a:ext cx="83582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С каким событием связано появление красивого трехцветного полотнища?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2477109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707886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>
                  <a:solidFill>
                    <a:srgbClr val="460046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Флаг России</a:t>
            </a:r>
            <a:endParaRPr lang="ru-RU" sz="4000" b="1" spc="50" dirty="0">
              <a:ln w="11430">
                <a:solidFill>
                  <a:srgbClr val="460046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86776" y="214290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rgbClr val="460046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00364" y="4071942"/>
            <a:ext cx="2071702" cy="260856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571472" y="2357430"/>
            <a:ext cx="482453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Это отличительный знак, эмблема государства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428596" y="1428736"/>
            <a:ext cx="66967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Что такое герб?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14480" y="214290"/>
            <a:ext cx="5832648" cy="646331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Герб России</a:t>
            </a:r>
            <a:endParaRPr lang="ru-RU" sz="36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28926" y="3857628"/>
            <a:ext cx="2226284" cy="280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772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14282" y="2571744"/>
            <a:ext cx="600079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Святой Георгий Победоносец, олицетворение победы добра над злом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428596" y="1285860"/>
            <a:ext cx="52864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  <a:cs typeface="FrankRuehl" pitchFamily="34" charset="-79"/>
              </a:rPr>
              <a:t>Кто изображен на щите на груди орла?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16" y="1500174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646331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Герб России</a:t>
            </a:r>
            <a:endParaRPr lang="ru-RU" sz="36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86776" y="285728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4232170"/>
            <a:ext cx="1928826" cy="242866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411</Words>
  <Application>Microsoft Office PowerPoint</Application>
  <PresentationFormat>Экран (4:3)</PresentationFormat>
  <Paragraphs>134</Paragraphs>
  <Slides>24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учреждение культуры «Централизованная библиотечная система  муниципального образования город Новотроицк» Библиотека семейного чтения</dc:title>
  <dc:creator>Оксана</dc:creator>
  <cp:lastModifiedBy>Admin</cp:lastModifiedBy>
  <cp:revision>25</cp:revision>
  <dcterms:created xsi:type="dcterms:W3CDTF">2020-08-20T07:06:45Z</dcterms:created>
  <dcterms:modified xsi:type="dcterms:W3CDTF">2022-10-31T07:55:27Z</dcterms:modified>
</cp:coreProperties>
</file>