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6.xml" ContentType="application/vnd.openxmlformats-officedocument.presentationml.slideMaster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sldIdLst>
    <p:sldId id="286" r:id="rId7"/>
    <p:sldId id="287" r:id="rId8"/>
    <p:sldId id="288" r:id="rId9"/>
    <p:sldId id="261" r:id="rId10"/>
    <p:sldId id="257" r:id="rId11"/>
    <p:sldId id="284" r:id="rId12"/>
    <p:sldId id="285" r:id="rId13"/>
    <p:sldId id="260" r:id="rId14"/>
    <p:sldId id="263" r:id="rId15"/>
    <p:sldId id="264" r:id="rId16"/>
    <p:sldId id="266" r:id="rId17"/>
    <p:sldId id="265" r:id="rId18"/>
    <p:sldId id="267" r:id="rId19"/>
    <p:sldId id="269" r:id="rId20"/>
    <p:sldId id="270" r:id="rId21"/>
    <p:sldId id="272" r:id="rId22"/>
    <p:sldId id="271" r:id="rId23"/>
    <p:sldId id="273" r:id="rId24"/>
    <p:sldId id="274" r:id="rId25"/>
    <p:sldId id="276" r:id="rId26"/>
    <p:sldId id="275" r:id="rId27"/>
    <p:sldId id="277" r:id="rId28"/>
    <p:sldId id="278" r:id="rId29"/>
    <p:sldId id="279" r:id="rId30"/>
    <p:sldId id="280" r:id="rId31"/>
    <p:sldId id="283" r:id="rId32"/>
    <p:sldId id="282" r:id="rId33"/>
    <p:sldId id="281" r:id="rId3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0A12CC-EA66-4BE3-B166-A98ACED32418}" type="doc">
      <dgm:prSet loTypeId="urn:microsoft.com/office/officeart/2005/8/layout/hierarchy2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8E04F7-6F69-4A43-9FF2-6B5E561C9B4E}">
      <dgm:prSet phldrT="[Текст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accent6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/>
            <a:t>республика</a:t>
          </a:r>
          <a:endParaRPr lang="ru-RU" b="1" dirty="0"/>
        </a:p>
      </dgm:t>
    </dgm:pt>
    <dgm:pt modelId="{8FDF394E-B661-4466-AA5D-D0F422BA5537}" type="parTrans" cxnId="{CD1B2008-FF7F-41BC-B3F6-2EA43DA80225}">
      <dgm:prSet/>
      <dgm:spPr/>
      <dgm:t>
        <a:bodyPr/>
        <a:lstStyle/>
        <a:p>
          <a:endParaRPr lang="ru-RU"/>
        </a:p>
      </dgm:t>
    </dgm:pt>
    <dgm:pt modelId="{4EBC02E6-0883-4132-AC99-67B96143F327}" type="sibTrans" cxnId="{CD1B2008-FF7F-41BC-B3F6-2EA43DA80225}">
      <dgm:prSet/>
      <dgm:spPr/>
      <dgm:t>
        <a:bodyPr/>
        <a:lstStyle/>
        <a:p>
          <a:endParaRPr lang="ru-RU"/>
        </a:p>
      </dgm:t>
    </dgm:pt>
    <dgm:pt modelId="{0CB8F7E9-F8CC-4DAB-8976-EC47BA963175}">
      <dgm:prSet phldrT="[Текст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accent6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/>
            <a:t>парламентская</a:t>
          </a:r>
          <a:endParaRPr lang="ru-RU" b="1" dirty="0"/>
        </a:p>
      </dgm:t>
    </dgm:pt>
    <dgm:pt modelId="{30E94FD0-0C5F-4419-80F5-D01C62879536}" type="parTrans" cxnId="{F75993FB-7D23-49A1-A30B-17051C0FB054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E45898A9-8075-4A0E-83D6-57470FB28E9E}" type="sibTrans" cxnId="{F75993FB-7D23-49A1-A30B-17051C0FB054}">
      <dgm:prSet/>
      <dgm:spPr/>
      <dgm:t>
        <a:bodyPr/>
        <a:lstStyle/>
        <a:p>
          <a:endParaRPr lang="ru-RU"/>
        </a:p>
      </dgm:t>
    </dgm:pt>
    <dgm:pt modelId="{1C71253C-3347-4671-B20B-7F6C7BEA7EA4}">
      <dgm:prSet phldrT="[Текст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accent6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/>
            <a:t>президентская</a:t>
          </a:r>
          <a:endParaRPr lang="ru-RU" b="1" dirty="0"/>
        </a:p>
      </dgm:t>
    </dgm:pt>
    <dgm:pt modelId="{9B4CD006-49ED-4444-B252-E5A092663B26}" type="parTrans" cxnId="{D91D9BF9-3F52-4769-A68B-315590B37DC9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DDD20160-A282-4CB4-B10E-F3C4676A5BD1}" type="sibTrans" cxnId="{D91D9BF9-3F52-4769-A68B-315590B37DC9}">
      <dgm:prSet/>
      <dgm:spPr/>
      <dgm:t>
        <a:bodyPr/>
        <a:lstStyle/>
        <a:p>
          <a:endParaRPr lang="ru-RU"/>
        </a:p>
      </dgm:t>
    </dgm:pt>
    <dgm:pt modelId="{ACA100A1-9CE7-4E1C-AEC7-13EE44235DEA}">
      <dgm:prSet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accent6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/>
            <a:t> смешанная (</a:t>
          </a:r>
          <a:r>
            <a:rPr lang="ru-RU" b="1" dirty="0" err="1" smtClean="0"/>
            <a:t>полуперзидентская</a:t>
          </a:r>
          <a:r>
            <a:rPr lang="ru-RU" b="1" dirty="0" smtClean="0"/>
            <a:t>)</a:t>
          </a:r>
          <a:endParaRPr lang="ru-RU" b="1" dirty="0"/>
        </a:p>
      </dgm:t>
    </dgm:pt>
    <dgm:pt modelId="{13E8496D-0753-4F67-A463-77663E1770B5}" type="parTrans" cxnId="{8D690034-D84B-423F-86B3-A8E4D038A54C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516415FA-9ECB-4120-9811-8B86EFB26C1C}" type="sibTrans" cxnId="{8D690034-D84B-423F-86B3-A8E4D038A54C}">
      <dgm:prSet/>
      <dgm:spPr/>
      <dgm:t>
        <a:bodyPr/>
        <a:lstStyle/>
        <a:p>
          <a:endParaRPr lang="ru-RU"/>
        </a:p>
      </dgm:t>
    </dgm:pt>
    <dgm:pt modelId="{32352FAD-51B7-4030-A4E3-C45F1EB164E5}" type="pres">
      <dgm:prSet presAssocID="{CB0A12CC-EA66-4BE3-B166-A98ACED3241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9B9220-B3E9-40A1-83F8-1A8F68B3EDE7}" type="pres">
      <dgm:prSet presAssocID="{5F8E04F7-6F69-4A43-9FF2-6B5E561C9B4E}" presName="root1" presStyleCnt="0"/>
      <dgm:spPr/>
    </dgm:pt>
    <dgm:pt modelId="{61238D98-C609-405B-AC8B-AA2DBCE31528}" type="pres">
      <dgm:prSet presAssocID="{5F8E04F7-6F69-4A43-9FF2-6B5E561C9B4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D64A80-3828-4137-9DD0-1B02357F864B}" type="pres">
      <dgm:prSet presAssocID="{5F8E04F7-6F69-4A43-9FF2-6B5E561C9B4E}" presName="level2hierChild" presStyleCnt="0"/>
      <dgm:spPr/>
    </dgm:pt>
    <dgm:pt modelId="{B7817656-B61C-4745-95C1-3AC21F5F9681}" type="pres">
      <dgm:prSet presAssocID="{30E94FD0-0C5F-4419-80F5-D01C62879536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4201B113-9FB3-4079-B61F-A188F6AC0CEE}" type="pres">
      <dgm:prSet presAssocID="{30E94FD0-0C5F-4419-80F5-D01C62879536}" presName="connTx" presStyleLbl="parChTrans1D2" presStyleIdx="0" presStyleCnt="3"/>
      <dgm:spPr/>
      <dgm:t>
        <a:bodyPr/>
        <a:lstStyle/>
        <a:p>
          <a:endParaRPr lang="ru-RU"/>
        </a:p>
      </dgm:t>
    </dgm:pt>
    <dgm:pt modelId="{870A930F-A568-4CFB-A689-6ED82FC4F123}" type="pres">
      <dgm:prSet presAssocID="{0CB8F7E9-F8CC-4DAB-8976-EC47BA963175}" presName="root2" presStyleCnt="0"/>
      <dgm:spPr/>
    </dgm:pt>
    <dgm:pt modelId="{5292CCE2-212D-40F3-BB37-BCF359A632C7}" type="pres">
      <dgm:prSet presAssocID="{0CB8F7E9-F8CC-4DAB-8976-EC47BA963175}" presName="LevelTwoTextNode" presStyleLbl="node2" presStyleIdx="0" presStyleCnt="3" custScaleX="1088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C1BD19-12A6-4B5F-872C-BD677F724513}" type="pres">
      <dgm:prSet presAssocID="{0CB8F7E9-F8CC-4DAB-8976-EC47BA963175}" presName="level3hierChild" presStyleCnt="0"/>
      <dgm:spPr/>
    </dgm:pt>
    <dgm:pt modelId="{7ABB95B5-2783-4AEB-9C98-92FF22AD6851}" type="pres">
      <dgm:prSet presAssocID="{9B4CD006-49ED-4444-B252-E5A092663B26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44D4C9E8-57A3-4C8E-90FA-65412066C3E4}" type="pres">
      <dgm:prSet presAssocID="{9B4CD006-49ED-4444-B252-E5A092663B26}" presName="connTx" presStyleLbl="parChTrans1D2" presStyleIdx="1" presStyleCnt="3"/>
      <dgm:spPr/>
      <dgm:t>
        <a:bodyPr/>
        <a:lstStyle/>
        <a:p>
          <a:endParaRPr lang="ru-RU"/>
        </a:p>
      </dgm:t>
    </dgm:pt>
    <dgm:pt modelId="{03263530-CFCE-4016-BAD5-85A2723CDB0B}" type="pres">
      <dgm:prSet presAssocID="{1C71253C-3347-4671-B20B-7F6C7BEA7EA4}" presName="root2" presStyleCnt="0"/>
      <dgm:spPr/>
    </dgm:pt>
    <dgm:pt modelId="{0936BCDE-48C2-4EC6-84BA-09359F6FB8B5}" type="pres">
      <dgm:prSet presAssocID="{1C71253C-3347-4671-B20B-7F6C7BEA7EA4}" presName="LevelTwoTextNode" presStyleLbl="node2" presStyleIdx="1" presStyleCnt="3" custScaleX="1110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B87172-E520-4646-AF58-EB05D6FCA4BB}" type="pres">
      <dgm:prSet presAssocID="{1C71253C-3347-4671-B20B-7F6C7BEA7EA4}" presName="level3hierChild" presStyleCnt="0"/>
      <dgm:spPr/>
    </dgm:pt>
    <dgm:pt modelId="{222B35BE-E73A-4491-B57F-E3B347A30A9D}" type="pres">
      <dgm:prSet presAssocID="{13E8496D-0753-4F67-A463-77663E1770B5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F6372190-866A-4442-B598-77CE91C9E13C}" type="pres">
      <dgm:prSet presAssocID="{13E8496D-0753-4F67-A463-77663E1770B5}" presName="connTx" presStyleLbl="parChTrans1D2" presStyleIdx="2" presStyleCnt="3"/>
      <dgm:spPr/>
      <dgm:t>
        <a:bodyPr/>
        <a:lstStyle/>
        <a:p>
          <a:endParaRPr lang="ru-RU"/>
        </a:p>
      </dgm:t>
    </dgm:pt>
    <dgm:pt modelId="{A52C3CA7-6920-4CFB-B805-148ACC26E5D9}" type="pres">
      <dgm:prSet presAssocID="{ACA100A1-9CE7-4E1C-AEC7-13EE44235DEA}" presName="root2" presStyleCnt="0"/>
      <dgm:spPr/>
    </dgm:pt>
    <dgm:pt modelId="{ECFBD4D3-8BA0-426C-97C4-B2B31EB7CFDA}" type="pres">
      <dgm:prSet presAssocID="{ACA100A1-9CE7-4E1C-AEC7-13EE44235DEA}" presName="LevelTwoTextNode" presStyleLbl="node2" presStyleIdx="2" presStyleCnt="3" custScaleX="1129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B60C2F-B25E-4AA0-8DFC-87AA8A01C4FB}" type="pres">
      <dgm:prSet presAssocID="{ACA100A1-9CE7-4E1C-AEC7-13EE44235DEA}" presName="level3hierChild" presStyleCnt="0"/>
      <dgm:spPr/>
    </dgm:pt>
  </dgm:ptLst>
  <dgm:cxnLst>
    <dgm:cxn modelId="{FA4F5DD1-8438-4DDB-A712-5423D793699A}" type="presOf" srcId="{13E8496D-0753-4F67-A463-77663E1770B5}" destId="{222B35BE-E73A-4491-B57F-E3B347A30A9D}" srcOrd="0" destOrd="0" presId="urn:microsoft.com/office/officeart/2005/8/layout/hierarchy2"/>
    <dgm:cxn modelId="{5600AC43-63F1-4933-8FDA-22DAF834FC04}" type="presOf" srcId="{CB0A12CC-EA66-4BE3-B166-A98ACED32418}" destId="{32352FAD-51B7-4030-A4E3-C45F1EB164E5}" srcOrd="0" destOrd="0" presId="urn:microsoft.com/office/officeart/2005/8/layout/hierarchy2"/>
    <dgm:cxn modelId="{0B161C38-CC5D-4082-916F-1220A9062A77}" type="presOf" srcId="{13E8496D-0753-4F67-A463-77663E1770B5}" destId="{F6372190-866A-4442-B598-77CE91C9E13C}" srcOrd="1" destOrd="0" presId="urn:microsoft.com/office/officeart/2005/8/layout/hierarchy2"/>
    <dgm:cxn modelId="{40FC73B9-DBD2-4B8C-97E9-4930292503C0}" type="presOf" srcId="{0CB8F7E9-F8CC-4DAB-8976-EC47BA963175}" destId="{5292CCE2-212D-40F3-BB37-BCF359A632C7}" srcOrd="0" destOrd="0" presId="urn:microsoft.com/office/officeart/2005/8/layout/hierarchy2"/>
    <dgm:cxn modelId="{E9AE3313-CBD1-49A3-AEB1-29F6CB78B3AB}" type="presOf" srcId="{ACA100A1-9CE7-4E1C-AEC7-13EE44235DEA}" destId="{ECFBD4D3-8BA0-426C-97C4-B2B31EB7CFDA}" srcOrd="0" destOrd="0" presId="urn:microsoft.com/office/officeart/2005/8/layout/hierarchy2"/>
    <dgm:cxn modelId="{D91D9BF9-3F52-4769-A68B-315590B37DC9}" srcId="{5F8E04F7-6F69-4A43-9FF2-6B5E561C9B4E}" destId="{1C71253C-3347-4671-B20B-7F6C7BEA7EA4}" srcOrd="1" destOrd="0" parTransId="{9B4CD006-49ED-4444-B252-E5A092663B26}" sibTransId="{DDD20160-A282-4CB4-B10E-F3C4676A5BD1}"/>
    <dgm:cxn modelId="{596E9F90-6FAD-4264-9B55-92BE7AA75FB5}" type="presOf" srcId="{30E94FD0-0C5F-4419-80F5-D01C62879536}" destId="{4201B113-9FB3-4079-B61F-A188F6AC0CEE}" srcOrd="1" destOrd="0" presId="urn:microsoft.com/office/officeart/2005/8/layout/hierarchy2"/>
    <dgm:cxn modelId="{8D690034-D84B-423F-86B3-A8E4D038A54C}" srcId="{5F8E04F7-6F69-4A43-9FF2-6B5E561C9B4E}" destId="{ACA100A1-9CE7-4E1C-AEC7-13EE44235DEA}" srcOrd="2" destOrd="0" parTransId="{13E8496D-0753-4F67-A463-77663E1770B5}" sibTransId="{516415FA-9ECB-4120-9811-8B86EFB26C1C}"/>
    <dgm:cxn modelId="{54A8E368-C12A-4046-A397-A674660D6011}" type="presOf" srcId="{30E94FD0-0C5F-4419-80F5-D01C62879536}" destId="{B7817656-B61C-4745-95C1-3AC21F5F9681}" srcOrd="0" destOrd="0" presId="urn:microsoft.com/office/officeart/2005/8/layout/hierarchy2"/>
    <dgm:cxn modelId="{F75993FB-7D23-49A1-A30B-17051C0FB054}" srcId="{5F8E04F7-6F69-4A43-9FF2-6B5E561C9B4E}" destId="{0CB8F7E9-F8CC-4DAB-8976-EC47BA963175}" srcOrd="0" destOrd="0" parTransId="{30E94FD0-0C5F-4419-80F5-D01C62879536}" sibTransId="{E45898A9-8075-4A0E-83D6-57470FB28E9E}"/>
    <dgm:cxn modelId="{1A3133BE-C087-4F9B-8C6C-3A291E68E940}" type="presOf" srcId="{1C71253C-3347-4671-B20B-7F6C7BEA7EA4}" destId="{0936BCDE-48C2-4EC6-84BA-09359F6FB8B5}" srcOrd="0" destOrd="0" presId="urn:microsoft.com/office/officeart/2005/8/layout/hierarchy2"/>
    <dgm:cxn modelId="{43A1D1CD-E94F-413C-AE42-1F0A4BA0B3A9}" type="presOf" srcId="{5F8E04F7-6F69-4A43-9FF2-6B5E561C9B4E}" destId="{61238D98-C609-405B-AC8B-AA2DBCE31528}" srcOrd="0" destOrd="0" presId="urn:microsoft.com/office/officeart/2005/8/layout/hierarchy2"/>
    <dgm:cxn modelId="{D44F2FF4-CD4E-404B-B98F-EFBB75535144}" type="presOf" srcId="{9B4CD006-49ED-4444-B252-E5A092663B26}" destId="{7ABB95B5-2783-4AEB-9C98-92FF22AD6851}" srcOrd="0" destOrd="0" presId="urn:microsoft.com/office/officeart/2005/8/layout/hierarchy2"/>
    <dgm:cxn modelId="{CD1B2008-FF7F-41BC-B3F6-2EA43DA80225}" srcId="{CB0A12CC-EA66-4BE3-B166-A98ACED32418}" destId="{5F8E04F7-6F69-4A43-9FF2-6B5E561C9B4E}" srcOrd="0" destOrd="0" parTransId="{8FDF394E-B661-4466-AA5D-D0F422BA5537}" sibTransId="{4EBC02E6-0883-4132-AC99-67B96143F327}"/>
    <dgm:cxn modelId="{6D5A9FD0-AB70-4276-B019-6B5992CBA911}" type="presOf" srcId="{9B4CD006-49ED-4444-B252-E5A092663B26}" destId="{44D4C9E8-57A3-4C8E-90FA-65412066C3E4}" srcOrd="1" destOrd="0" presId="urn:microsoft.com/office/officeart/2005/8/layout/hierarchy2"/>
    <dgm:cxn modelId="{1C9A3AE2-1397-4DCF-996F-F3D85F83B171}" type="presParOf" srcId="{32352FAD-51B7-4030-A4E3-C45F1EB164E5}" destId="{BD9B9220-B3E9-40A1-83F8-1A8F68B3EDE7}" srcOrd="0" destOrd="0" presId="urn:microsoft.com/office/officeart/2005/8/layout/hierarchy2"/>
    <dgm:cxn modelId="{97258DF1-E032-4BA0-91CB-95FE2ACFAB47}" type="presParOf" srcId="{BD9B9220-B3E9-40A1-83F8-1A8F68B3EDE7}" destId="{61238D98-C609-405B-AC8B-AA2DBCE31528}" srcOrd="0" destOrd="0" presId="urn:microsoft.com/office/officeart/2005/8/layout/hierarchy2"/>
    <dgm:cxn modelId="{8D3A14FA-C591-472A-B400-5BE6EDA79211}" type="presParOf" srcId="{BD9B9220-B3E9-40A1-83F8-1A8F68B3EDE7}" destId="{1BD64A80-3828-4137-9DD0-1B02357F864B}" srcOrd="1" destOrd="0" presId="urn:microsoft.com/office/officeart/2005/8/layout/hierarchy2"/>
    <dgm:cxn modelId="{5426AC46-27DA-47CC-B72C-B86F3095DA83}" type="presParOf" srcId="{1BD64A80-3828-4137-9DD0-1B02357F864B}" destId="{B7817656-B61C-4745-95C1-3AC21F5F9681}" srcOrd="0" destOrd="0" presId="urn:microsoft.com/office/officeart/2005/8/layout/hierarchy2"/>
    <dgm:cxn modelId="{09832C12-52E2-4F70-B393-F9E962D73487}" type="presParOf" srcId="{B7817656-B61C-4745-95C1-3AC21F5F9681}" destId="{4201B113-9FB3-4079-B61F-A188F6AC0CEE}" srcOrd="0" destOrd="0" presId="urn:microsoft.com/office/officeart/2005/8/layout/hierarchy2"/>
    <dgm:cxn modelId="{65C58142-3EAB-4A25-8AFD-10DCCA193D27}" type="presParOf" srcId="{1BD64A80-3828-4137-9DD0-1B02357F864B}" destId="{870A930F-A568-4CFB-A689-6ED82FC4F123}" srcOrd="1" destOrd="0" presId="urn:microsoft.com/office/officeart/2005/8/layout/hierarchy2"/>
    <dgm:cxn modelId="{C71DAED9-DD5E-4438-84C3-983797FB5784}" type="presParOf" srcId="{870A930F-A568-4CFB-A689-6ED82FC4F123}" destId="{5292CCE2-212D-40F3-BB37-BCF359A632C7}" srcOrd="0" destOrd="0" presId="urn:microsoft.com/office/officeart/2005/8/layout/hierarchy2"/>
    <dgm:cxn modelId="{5EA484AB-6F47-49AF-AA76-74433118E9E4}" type="presParOf" srcId="{870A930F-A568-4CFB-A689-6ED82FC4F123}" destId="{DCC1BD19-12A6-4B5F-872C-BD677F724513}" srcOrd="1" destOrd="0" presId="urn:microsoft.com/office/officeart/2005/8/layout/hierarchy2"/>
    <dgm:cxn modelId="{1CA026EB-4279-447E-A0C5-09691F5FC33C}" type="presParOf" srcId="{1BD64A80-3828-4137-9DD0-1B02357F864B}" destId="{7ABB95B5-2783-4AEB-9C98-92FF22AD6851}" srcOrd="2" destOrd="0" presId="urn:microsoft.com/office/officeart/2005/8/layout/hierarchy2"/>
    <dgm:cxn modelId="{311C05F6-7881-4859-AA30-5217B47B8AFF}" type="presParOf" srcId="{7ABB95B5-2783-4AEB-9C98-92FF22AD6851}" destId="{44D4C9E8-57A3-4C8E-90FA-65412066C3E4}" srcOrd="0" destOrd="0" presId="urn:microsoft.com/office/officeart/2005/8/layout/hierarchy2"/>
    <dgm:cxn modelId="{CC2D4C92-7C99-4D55-93A4-34F16E09DB31}" type="presParOf" srcId="{1BD64A80-3828-4137-9DD0-1B02357F864B}" destId="{03263530-CFCE-4016-BAD5-85A2723CDB0B}" srcOrd="3" destOrd="0" presId="urn:microsoft.com/office/officeart/2005/8/layout/hierarchy2"/>
    <dgm:cxn modelId="{FF0B5B4F-355A-453C-A0C3-6984A0AFDC35}" type="presParOf" srcId="{03263530-CFCE-4016-BAD5-85A2723CDB0B}" destId="{0936BCDE-48C2-4EC6-84BA-09359F6FB8B5}" srcOrd="0" destOrd="0" presId="urn:microsoft.com/office/officeart/2005/8/layout/hierarchy2"/>
    <dgm:cxn modelId="{B5737B69-CE71-4329-B394-F3235A2F2D0A}" type="presParOf" srcId="{03263530-CFCE-4016-BAD5-85A2723CDB0B}" destId="{50B87172-E520-4646-AF58-EB05D6FCA4BB}" srcOrd="1" destOrd="0" presId="urn:microsoft.com/office/officeart/2005/8/layout/hierarchy2"/>
    <dgm:cxn modelId="{2BF809D9-EA3E-49D5-B57D-862605366DC3}" type="presParOf" srcId="{1BD64A80-3828-4137-9DD0-1B02357F864B}" destId="{222B35BE-E73A-4491-B57F-E3B347A30A9D}" srcOrd="4" destOrd="0" presId="urn:microsoft.com/office/officeart/2005/8/layout/hierarchy2"/>
    <dgm:cxn modelId="{13713B79-8671-4B23-BFFA-786A4DB1A9EB}" type="presParOf" srcId="{222B35BE-E73A-4491-B57F-E3B347A30A9D}" destId="{F6372190-866A-4442-B598-77CE91C9E13C}" srcOrd="0" destOrd="0" presId="urn:microsoft.com/office/officeart/2005/8/layout/hierarchy2"/>
    <dgm:cxn modelId="{267DD94F-2761-44BE-8942-F8C14E2D87F3}" type="presParOf" srcId="{1BD64A80-3828-4137-9DD0-1B02357F864B}" destId="{A52C3CA7-6920-4CFB-B805-148ACC26E5D9}" srcOrd="5" destOrd="0" presId="urn:microsoft.com/office/officeart/2005/8/layout/hierarchy2"/>
    <dgm:cxn modelId="{AECB183B-9765-4097-9E04-B6108FA5094C}" type="presParOf" srcId="{A52C3CA7-6920-4CFB-B805-148ACC26E5D9}" destId="{ECFBD4D3-8BA0-426C-97C4-B2B31EB7CFDA}" srcOrd="0" destOrd="0" presId="urn:microsoft.com/office/officeart/2005/8/layout/hierarchy2"/>
    <dgm:cxn modelId="{B7BA7F43-BE3D-4BB6-804F-1D4E30FE1350}" type="presParOf" srcId="{A52C3CA7-6920-4CFB-B805-148ACC26E5D9}" destId="{7FB60C2F-B25E-4AA0-8DFC-87AA8A01C4F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163A9C-F75D-4FF3-BB0F-5A715D387982}" type="doc">
      <dgm:prSet loTypeId="urn:microsoft.com/office/officeart/2005/8/layout/hierarchy2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97DAB2-5E6F-4407-B148-DE1AA5F67231}">
      <dgm:prSet phldrT="[Текст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accent6"/>
        </a:solidFill>
        <a:scene3d>
          <a:camera prst="orthographicFront"/>
          <a:lightRig rig="threePt" dir="t">
            <a:rot lat="0" lon="0" rev="7500000"/>
          </a:lightRig>
        </a:scene3d>
        <a:sp3d>
          <a:bevelT/>
        </a:sp3d>
      </dgm:spPr>
      <dgm:t>
        <a:bodyPr/>
        <a:lstStyle/>
        <a:p>
          <a:r>
            <a:rPr lang="ru-RU" b="1" dirty="0" smtClean="0"/>
            <a:t>Монархия </a:t>
          </a:r>
          <a:endParaRPr lang="ru-RU" b="1" dirty="0"/>
        </a:p>
      </dgm:t>
    </dgm:pt>
    <dgm:pt modelId="{F0D9CBD7-B9AD-4DD2-AFEF-CE9D5C3D728C}" type="parTrans" cxnId="{7F45CE8E-4150-449B-B01C-F97B23B2638A}">
      <dgm:prSet/>
      <dgm:spPr/>
      <dgm:t>
        <a:bodyPr/>
        <a:lstStyle/>
        <a:p>
          <a:endParaRPr lang="ru-RU"/>
        </a:p>
      </dgm:t>
    </dgm:pt>
    <dgm:pt modelId="{373636E8-4CFE-4C8D-8100-7EF200F299B2}" type="sibTrans" cxnId="{7F45CE8E-4150-449B-B01C-F97B23B2638A}">
      <dgm:prSet/>
      <dgm:spPr/>
      <dgm:t>
        <a:bodyPr/>
        <a:lstStyle/>
        <a:p>
          <a:endParaRPr lang="ru-RU"/>
        </a:p>
      </dgm:t>
    </dgm:pt>
    <dgm:pt modelId="{7E0F2FEF-CED8-4D19-9767-B5F69113B5FD}">
      <dgm:prSet phldrT="[Текст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accent6"/>
        </a:solidFill>
        <a:scene3d>
          <a:camera prst="orthographicFront"/>
          <a:lightRig rig="threePt" dir="t">
            <a:rot lat="0" lon="0" rev="7500000"/>
          </a:lightRig>
        </a:scene3d>
        <a:sp3d>
          <a:bevelT/>
        </a:sp3d>
      </dgm:spPr>
      <dgm:t>
        <a:bodyPr/>
        <a:lstStyle/>
        <a:p>
          <a:r>
            <a:rPr lang="ru-RU" b="1" dirty="0" smtClean="0"/>
            <a:t>Абсолютная</a:t>
          </a:r>
          <a:r>
            <a:rPr lang="ru-RU" dirty="0" smtClean="0"/>
            <a:t> </a:t>
          </a:r>
          <a:endParaRPr lang="ru-RU" dirty="0"/>
        </a:p>
      </dgm:t>
    </dgm:pt>
    <dgm:pt modelId="{481A3506-F279-4967-9041-C1605C136DC8}" type="parTrans" cxnId="{A49E55FC-EF7C-412A-B342-5A616E1577EC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1305BC9B-7DCF-48AD-A5AF-DE7A7261ED06}" type="sibTrans" cxnId="{A49E55FC-EF7C-412A-B342-5A616E1577EC}">
      <dgm:prSet/>
      <dgm:spPr/>
      <dgm:t>
        <a:bodyPr/>
        <a:lstStyle/>
        <a:p>
          <a:endParaRPr lang="ru-RU"/>
        </a:p>
      </dgm:t>
    </dgm:pt>
    <dgm:pt modelId="{E7B9C766-D574-4484-B273-BD386290AF13}">
      <dgm:prSet phldrT="[Текст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accent6"/>
        </a:solidFill>
        <a:scene3d>
          <a:camera prst="orthographicFront"/>
          <a:lightRig rig="threePt" dir="t">
            <a:rot lat="0" lon="0" rev="7500000"/>
          </a:lightRig>
        </a:scene3d>
        <a:sp3d>
          <a:bevelT/>
        </a:sp3d>
      </dgm:spPr>
      <dgm:t>
        <a:bodyPr/>
        <a:lstStyle/>
        <a:p>
          <a:r>
            <a:rPr lang="ru-RU" b="1" dirty="0" smtClean="0"/>
            <a:t>Ограниченная</a:t>
          </a:r>
        </a:p>
        <a:p>
          <a:r>
            <a:rPr lang="ru-RU" b="1" dirty="0" smtClean="0"/>
            <a:t>(конституционная, парламентская)</a:t>
          </a:r>
          <a:endParaRPr lang="ru-RU" b="1" dirty="0"/>
        </a:p>
      </dgm:t>
    </dgm:pt>
    <dgm:pt modelId="{B38AE4A0-D8AA-488E-B735-85DB7011867A}" type="parTrans" cxnId="{552D3536-45D6-4251-9091-DEF7D5F47F41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2A4666ED-1F8C-4EF6-A036-4E39A1D6C98B}" type="sibTrans" cxnId="{552D3536-45D6-4251-9091-DEF7D5F47F41}">
      <dgm:prSet/>
      <dgm:spPr/>
      <dgm:t>
        <a:bodyPr/>
        <a:lstStyle/>
        <a:p>
          <a:endParaRPr lang="ru-RU"/>
        </a:p>
      </dgm:t>
    </dgm:pt>
    <dgm:pt modelId="{B0D796AD-B355-4565-B6BB-56391428F89D}" type="pres">
      <dgm:prSet presAssocID="{FD163A9C-F75D-4FF3-BB0F-5A715D38798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6EEB6A-8FD0-45E8-B64F-851BD97885CC}" type="pres">
      <dgm:prSet presAssocID="{8297DAB2-5E6F-4407-B148-DE1AA5F67231}" presName="root1" presStyleCnt="0"/>
      <dgm:spPr/>
    </dgm:pt>
    <dgm:pt modelId="{CA36AB41-152C-4EA7-8046-D8EE6146EF05}" type="pres">
      <dgm:prSet presAssocID="{8297DAB2-5E6F-4407-B148-DE1AA5F67231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95AD6C-3E7A-4972-87A5-EFF53BDC663C}" type="pres">
      <dgm:prSet presAssocID="{8297DAB2-5E6F-4407-B148-DE1AA5F67231}" presName="level2hierChild" presStyleCnt="0"/>
      <dgm:spPr/>
    </dgm:pt>
    <dgm:pt modelId="{20FBE10D-0A4B-4C02-8DEF-DF2F38EF143E}" type="pres">
      <dgm:prSet presAssocID="{481A3506-F279-4967-9041-C1605C136DC8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0FFC933F-0589-42BE-9BFB-4EEDC89FEE94}" type="pres">
      <dgm:prSet presAssocID="{481A3506-F279-4967-9041-C1605C136DC8}" presName="connTx" presStyleLbl="parChTrans1D2" presStyleIdx="0" presStyleCnt="2"/>
      <dgm:spPr/>
      <dgm:t>
        <a:bodyPr/>
        <a:lstStyle/>
        <a:p>
          <a:endParaRPr lang="ru-RU"/>
        </a:p>
      </dgm:t>
    </dgm:pt>
    <dgm:pt modelId="{3547B99C-F33B-4173-AA4D-B6350FF7E07F}" type="pres">
      <dgm:prSet presAssocID="{7E0F2FEF-CED8-4D19-9767-B5F69113B5FD}" presName="root2" presStyleCnt="0"/>
      <dgm:spPr/>
    </dgm:pt>
    <dgm:pt modelId="{BFA1F9F2-FCDF-441F-8387-9A851B5C3D9B}" type="pres">
      <dgm:prSet presAssocID="{7E0F2FEF-CED8-4D19-9767-B5F69113B5FD}" presName="LevelTwoTextNode" presStyleLbl="node2" presStyleIdx="0" presStyleCnt="2" custLinFactNeighborX="-2403" custLinFactNeighborY="-9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51BB20-E044-4917-8675-D90D7624039A}" type="pres">
      <dgm:prSet presAssocID="{7E0F2FEF-CED8-4D19-9767-B5F69113B5FD}" presName="level3hierChild" presStyleCnt="0"/>
      <dgm:spPr/>
    </dgm:pt>
    <dgm:pt modelId="{A5C40A85-AD77-4029-A1D3-F29BB02A3665}" type="pres">
      <dgm:prSet presAssocID="{B38AE4A0-D8AA-488E-B735-85DB7011867A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B72E6076-FE83-44FF-8CEC-EB5E8B14F68D}" type="pres">
      <dgm:prSet presAssocID="{B38AE4A0-D8AA-488E-B735-85DB7011867A}" presName="connTx" presStyleLbl="parChTrans1D2" presStyleIdx="1" presStyleCnt="2"/>
      <dgm:spPr/>
      <dgm:t>
        <a:bodyPr/>
        <a:lstStyle/>
        <a:p>
          <a:endParaRPr lang="ru-RU"/>
        </a:p>
      </dgm:t>
    </dgm:pt>
    <dgm:pt modelId="{66AD9624-3C5A-4858-A627-26692892DC50}" type="pres">
      <dgm:prSet presAssocID="{E7B9C766-D574-4484-B273-BD386290AF13}" presName="root2" presStyleCnt="0"/>
      <dgm:spPr/>
    </dgm:pt>
    <dgm:pt modelId="{F3AF6A41-B1BD-4E39-8AAC-DC399A757916}" type="pres">
      <dgm:prSet presAssocID="{E7B9C766-D574-4484-B273-BD386290AF13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122770-B7C0-48E0-98B5-8BC13DFA15EA}" type="pres">
      <dgm:prSet presAssocID="{E7B9C766-D574-4484-B273-BD386290AF13}" presName="level3hierChild" presStyleCnt="0"/>
      <dgm:spPr/>
    </dgm:pt>
  </dgm:ptLst>
  <dgm:cxnLst>
    <dgm:cxn modelId="{552D3536-45D6-4251-9091-DEF7D5F47F41}" srcId="{8297DAB2-5E6F-4407-B148-DE1AA5F67231}" destId="{E7B9C766-D574-4484-B273-BD386290AF13}" srcOrd="1" destOrd="0" parTransId="{B38AE4A0-D8AA-488E-B735-85DB7011867A}" sibTransId="{2A4666ED-1F8C-4EF6-A036-4E39A1D6C98B}"/>
    <dgm:cxn modelId="{A49E55FC-EF7C-412A-B342-5A616E1577EC}" srcId="{8297DAB2-5E6F-4407-B148-DE1AA5F67231}" destId="{7E0F2FEF-CED8-4D19-9767-B5F69113B5FD}" srcOrd="0" destOrd="0" parTransId="{481A3506-F279-4967-9041-C1605C136DC8}" sibTransId="{1305BC9B-7DCF-48AD-A5AF-DE7A7261ED06}"/>
    <dgm:cxn modelId="{56E13E9B-E6F4-49A1-9534-C5D5D8C654A3}" type="presOf" srcId="{B38AE4A0-D8AA-488E-B735-85DB7011867A}" destId="{B72E6076-FE83-44FF-8CEC-EB5E8B14F68D}" srcOrd="1" destOrd="0" presId="urn:microsoft.com/office/officeart/2005/8/layout/hierarchy2"/>
    <dgm:cxn modelId="{E7DAD233-C99C-420E-993E-74F82AB25838}" type="presOf" srcId="{B38AE4A0-D8AA-488E-B735-85DB7011867A}" destId="{A5C40A85-AD77-4029-A1D3-F29BB02A3665}" srcOrd="0" destOrd="0" presId="urn:microsoft.com/office/officeart/2005/8/layout/hierarchy2"/>
    <dgm:cxn modelId="{D79D372E-D1C3-4164-90EA-EBF21242F8E1}" type="presOf" srcId="{481A3506-F279-4967-9041-C1605C136DC8}" destId="{20FBE10D-0A4B-4C02-8DEF-DF2F38EF143E}" srcOrd="0" destOrd="0" presId="urn:microsoft.com/office/officeart/2005/8/layout/hierarchy2"/>
    <dgm:cxn modelId="{81A5A7F3-F080-4CCE-A18F-48F2294294F6}" type="presOf" srcId="{8297DAB2-5E6F-4407-B148-DE1AA5F67231}" destId="{CA36AB41-152C-4EA7-8046-D8EE6146EF05}" srcOrd="0" destOrd="0" presId="urn:microsoft.com/office/officeart/2005/8/layout/hierarchy2"/>
    <dgm:cxn modelId="{AD1DAF19-FAAB-4F57-830A-9FF64A9DC111}" type="presOf" srcId="{E7B9C766-D574-4484-B273-BD386290AF13}" destId="{F3AF6A41-B1BD-4E39-8AAC-DC399A757916}" srcOrd="0" destOrd="0" presId="urn:microsoft.com/office/officeart/2005/8/layout/hierarchy2"/>
    <dgm:cxn modelId="{EA5FC1DF-499E-452C-9E1C-11E24FE8AE79}" type="presOf" srcId="{7E0F2FEF-CED8-4D19-9767-B5F69113B5FD}" destId="{BFA1F9F2-FCDF-441F-8387-9A851B5C3D9B}" srcOrd="0" destOrd="0" presId="urn:microsoft.com/office/officeart/2005/8/layout/hierarchy2"/>
    <dgm:cxn modelId="{7F45CE8E-4150-449B-B01C-F97B23B2638A}" srcId="{FD163A9C-F75D-4FF3-BB0F-5A715D387982}" destId="{8297DAB2-5E6F-4407-B148-DE1AA5F67231}" srcOrd="0" destOrd="0" parTransId="{F0D9CBD7-B9AD-4DD2-AFEF-CE9D5C3D728C}" sibTransId="{373636E8-4CFE-4C8D-8100-7EF200F299B2}"/>
    <dgm:cxn modelId="{C2AF987A-4C6A-4A4F-9285-50A8D173CC2A}" type="presOf" srcId="{FD163A9C-F75D-4FF3-BB0F-5A715D387982}" destId="{B0D796AD-B355-4565-B6BB-56391428F89D}" srcOrd="0" destOrd="0" presId="urn:microsoft.com/office/officeart/2005/8/layout/hierarchy2"/>
    <dgm:cxn modelId="{8F75491D-4642-4967-9089-7755B5006330}" type="presOf" srcId="{481A3506-F279-4967-9041-C1605C136DC8}" destId="{0FFC933F-0589-42BE-9BFB-4EEDC89FEE94}" srcOrd="1" destOrd="0" presId="urn:microsoft.com/office/officeart/2005/8/layout/hierarchy2"/>
    <dgm:cxn modelId="{B3CF1415-6E77-4818-9FE3-F7270E023A3D}" type="presParOf" srcId="{B0D796AD-B355-4565-B6BB-56391428F89D}" destId="{B26EEB6A-8FD0-45E8-B64F-851BD97885CC}" srcOrd="0" destOrd="0" presId="urn:microsoft.com/office/officeart/2005/8/layout/hierarchy2"/>
    <dgm:cxn modelId="{CA773978-51CD-4268-A4DC-BBED36DBA1F9}" type="presParOf" srcId="{B26EEB6A-8FD0-45E8-B64F-851BD97885CC}" destId="{CA36AB41-152C-4EA7-8046-D8EE6146EF05}" srcOrd="0" destOrd="0" presId="urn:microsoft.com/office/officeart/2005/8/layout/hierarchy2"/>
    <dgm:cxn modelId="{C088BF3D-3011-4672-B332-DD1A0F82B968}" type="presParOf" srcId="{B26EEB6A-8FD0-45E8-B64F-851BD97885CC}" destId="{F495AD6C-3E7A-4972-87A5-EFF53BDC663C}" srcOrd="1" destOrd="0" presId="urn:microsoft.com/office/officeart/2005/8/layout/hierarchy2"/>
    <dgm:cxn modelId="{D1CAAE66-4E7E-4FC1-9485-E2E8E6BEF95E}" type="presParOf" srcId="{F495AD6C-3E7A-4972-87A5-EFF53BDC663C}" destId="{20FBE10D-0A4B-4C02-8DEF-DF2F38EF143E}" srcOrd="0" destOrd="0" presId="urn:microsoft.com/office/officeart/2005/8/layout/hierarchy2"/>
    <dgm:cxn modelId="{3D87BB1B-A82E-4702-90E5-DFC6203C69E5}" type="presParOf" srcId="{20FBE10D-0A4B-4C02-8DEF-DF2F38EF143E}" destId="{0FFC933F-0589-42BE-9BFB-4EEDC89FEE94}" srcOrd="0" destOrd="0" presId="urn:microsoft.com/office/officeart/2005/8/layout/hierarchy2"/>
    <dgm:cxn modelId="{457251CB-DE1D-4DEB-B076-24BFCA9912F5}" type="presParOf" srcId="{F495AD6C-3E7A-4972-87A5-EFF53BDC663C}" destId="{3547B99C-F33B-4173-AA4D-B6350FF7E07F}" srcOrd="1" destOrd="0" presId="urn:microsoft.com/office/officeart/2005/8/layout/hierarchy2"/>
    <dgm:cxn modelId="{361C60E2-287C-40BB-A6A5-8FD537778B5C}" type="presParOf" srcId="{3547B99C-F33B-4173-AA4D-B6350FF7E07F}" destId="{BFA1F9F2-FCDF-441F-8387-9A851B5C3D9B}" srcOrd="0" destOrd="0" presId="urn:microsoft.com/office/officeart/2005/8/layout/hierarchy2"/>
    <dgm:cxn modelId="{21162144-6383-4EAE-9A18-0098378C057F}" type="presParOf" srcId="{3547B99C-F33B-4173-AA4D-B6350FF7E07F}" destId="{5051BB20-E044-4917-8675-D90D7624039A}" srcOrd="1" destOrd="0" presId="urn:microsoft.com/office/officeart/2005/8/layout/hierarchy2"/>
    <dgm:cxn modelId="{2F341986-E5BE-42FA-A5B0-B5058A9E79E2}" type="presParOf" srcId="{F495AD6C-3E7A-4972-87A5-EFF53BDC663C}" destId="{A5C40A85-AD77-4029-A1D3-F29BB02A3665}" srcOrd="2" destOrd="0" presId="urn:microsoft.com/office/officeart/2005/8/layout/hierarchy2"/>
    <dgm:cxn modelId="{2D7B4345-79DD-424C-9CA6-408B99C6F014}" type="presParOf" srcId="{A5C40A85-AD77-4029-A1D3-F29BB02A3665}" destId="{B72E6076-FE83-44FF-8CEC-EB5E8B14F68D}" srcOrd="0" destOrd="0" presId="urn:microsoft.com/office/officeart/2005/8/layout/hierarchy2"/>
    <dgm:cxn modelId="{6EA2C6A9-29C3-4237-A297-183B5FC410BF}" type="presParOf" srcId="{F495AD6C-3E7A-4972-87A5-EFF53BDC663C}" destId="{66AD9624-3C5A-4858-A627-26692892DC50}" srcOrd="3" destOrd="0" presId="urn:microsoft.com/office/officeart/2005/8/layout/hierarchy2"/>
    <dgm:cxn modelId="{B23CD57C-AB18-47B8-80FC-D37E97C193E2}" type="presParOf" srcId="{66AD9624-3C5A-4858-A627-26692892DC50}" destId="{F3AF6A41-B1BD-4E39-8AAC-DC399A757916}" srcOrd="0" destOrd="0" presId="urn:microsoft.com/office/officeart/2005/8/layout/hierarchy2"/>
    <dgm:cxn modelId="{855E06B2-1EB8-4BF5-8805-72D3530F84DF}" type="presParOf" srcId="{66AD9624-3C5A-4858-A627-26692892DC50}" destId="{95122770-B7C0-48E0-98B5-8BC13DFA15E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238D98-C609-405B-AC8B-AA2DBCE31528}">
      <dsp:nvSpPr>
        <dsp:cNvPr id="0" name=""/>
        <dsp:cNvSpPr/>
      </dsp:nvSpPr>
      <dsp:spPr>
        <a:xfrm>
          <a:off x="396517" y="1692706"/>
          <a:ext cx="2939714" cy="1469857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республика</a:t>
          </a:r>
          <a:endParaRPr lang="ru-RU" sz="2600" b="1" kern="1200" dirty="0"/>
        </a:p>
      </dsp:txBody>
      <dsp:txXfrm>
        <a:off x="396517" y="1692706"/>
        <a:ext cx="2939714" cy="1469857"/>
      </dsp:txXfrm>
    </dsp:sp>
    <dsp:sp modelId="{B7817656-B61C-4745-95C1-3AC21F5F9681}">
      <dsp:nvSpPr>
        <dsp:cNvPr id="0" name=""/>
        <dsp:cNvSpPr/>
      </dsp:nvSpPr>
      <dsp:spPr>
        <a:xfrm rot="18289469">
          <a:off x="2894618" y="1555221"/>
          <a:ext cx="2059111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2059111" y="27246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18289469">
        <a:off x="3872696" y="1530989"/>
        <a:ext cx="102955" cy="102955"/>
      </dsp:txXfrm>
    </dsp:sp>
    <dsp:sp modelId="{5292CCE2-212D-40F3-BB37-BCF359A632C7}">
      <dsp:nvSpPr>
        <dsp:cNvPr id="0" name=""/>
        <dsp:cNvSpPr/>
      </dsp:nvSpPr>
      <dsp:spPr>
        <a:xfrm>
          <a:off x="4512117" y="2370"/>
          <a:ext cx="3199614" cy="1469857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парламентская</a:t>
          </a:r>
          <a:endParaRPr lang="ru-RU" sz="2600" b="1" kern="1200" dirty="0"/>
        </a:p>
      </dsp:txBody>
      <dsp:txXfrm>
        <a:off x="4512117" y="2370"/>
        <a:ext cx="3199614" cy="1469857"/>
      </dsp:txXfrm>
    </dsp:sp>
    <dsp:sp modelId="{7ABB95B5-2783-4AEB-9C98-92FF22AD6851}">
      <dsp:nvSpPr>
        <dsp:cNvPr id="0" name=""/>
        <dsp:cNvSpPr/>
      </dsp:nvSpPr>
      <dsp:spPr>
        <a:xfrm>
          <a:off x="3336231" y="2400388"/>
          <a:ext cx="1175885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175885" y="27246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894777" y="2398237"/>
        <a:ext cx="58794" cy="58794"/>
      </dsp:txXfrm>
    </dsp:sp>
    <dsp:sp modelId="{0936BCDE-48C2-4EC6-84BA-09359F6FB8B5}">
      <dsp:nvSpPr>
        <dsp:cNvPr id="0" name=""/>
        <dsp:cNvSpPr/>
      </dsp:nvSpPr>
      <dsp:spPr>
        <a:xfrm>
          <a:off x="4512117" y="1692706"/>
          <a:ext cx="3265552" cy="1469857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президентская</a:t>
          </a:r>
          <a:endParaRPr lang="ru-RU" sz="2600" b="1" kern="1200" dirty="0"/>
        </a:p>
      </dsp:txBody>
      <dsp:txXfrm>
        <a:off x="4512117" y="1692706"/>
        <a:ext cx="3265552" cy="1469857"/>
      </dsp:txXfrm>
    </dsp:sp>
    <dsp:sp modelId="{222B35BE-E73A-4491-B57F-E3B347A30A9D}">
      <dsp:nvSpPr>
        <dsp:cNvPr id="0" name=""/>
        <dsp:cNvSpPr/>
      </dsp:nvSpPr>
      <dsp:spPr>
        <a:xfrm rot="3310531">
          <a:off x="2894618" y="3245556"/>
          <a:ext cx="2059111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2059111" y="27246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3310531">
        <a:off x="3872696" y="3221325"/>
        <a:ext cx="102955" cy="102955"/>
      </dsp:txXfrm>
    </dsp:sp>
    <dsp:sp modelId="{ECFBD4D3-8BA0-426C-97C4-B2B31EB7CFDA}">
      <dsp:nvSpPr>
        <dsp:cNvPr id="0" name=""/>
        <dsp:cNvSpPr/>
      </dsp:nvSpPr>
      <dsp:spPr>
        <a:xfrm>
          <a:off x="4512117" y="3383042"/>
          <a:ext cx="3320965" cy="1469857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 смешанная (</a:t>
          </a:r>
          <a:r>
            <a:rPr lang="ru-RU" sz="2600" b="1" kern="1200" dirty="0" err="1" smtClean="0"/>
            <a:t>полуперзидентская</a:t>
          </a:r>
          <a:r>
            <a:rPr lang="ru-RU" sz="2600" b="1" kern="1200" dirty="0" smtClean="0"/>
            <a:t>)</a:t>
          </a:r>
          <a:endParaRPr lang="ru-RU" sz="2600" b="1" kern="1200" dirty="0"/>
        </a:p>
      </dsp:txBody>
      <dsp:txXfrm>
        <a:off x="4512117" y="3383042"/>
        <a:ext cx="3320965" cy="146985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A36AB41-152C-4EA7-8046-D8EE6146EF05}">
      <dsp:nvSpPr>
        <dsp:cNvPr id="0" name=""/>
        <dsp:cNvSpPr/>
      </dsp:nvSpPr>
      <dsp:spPr>
        <a:xfrm>
          <a:off x="568" y="1451932"/>
          <a:ext cx="3244196" cy="1622098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>
          <a:bevelT/>
        </a:sp3d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Монархия </a:t>
          </a:r>
          <a:endParaRPr lang="ru-RU" sz="3000" b="1" kern="1200" dirty="0"/>
        </a:p>
      </dsp:txBody>
      <dsp:txXfrm>
        <a:off x="568" y="1451932"/>
        <a:ext cx="3244196" cy="1622098"/>
      </dsp:txXfrm>
    </dsp:sp>
    <dsp:sp modelId="{20FBE10D-0A4B-4C02-8DEF-DF2F38EF143E}">
      <dsp:nvSpPr>
        <dsp:cNvPr id="0" name=""/>
        <dsp:cNvSpPr/>
      </dsp:nvSpPr>
      <dsp:spPr>
        <a:xfrm rot="19328904">
          <a:off x="3082261" y="1756789"/>
          <a:ext cx="1544726" cy="64511"/>
        </a:xfrm>
        <a:custGeom>
          <a:avLst/>
          <a:gdLst/>
          <a:ahLst/>
          <a:cxnLst/>
          <a:rect l="0" t="0" r="0" b="0"/>
          <a:pathLst>
            <a:path>
              <a:moveTo>
                <a:pt x="0" y="32255"/>
              </a:moveTo>
              <a:lnTo>
                <a:pt x="1544726" y="32255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40000"/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328904">
        <a:off x="3816006" y="1750426"/>
        <a:ext cx="77236" cy="77236"/>
      </dsp:txXfrm>
    </dsp:sp>
    <dsp:sp modelId="{BFA1F9F2-FCDF-441F-8387-9A851B5C3D9B}">
      <dsp:nvSpPr>
        <dsp:cNvPr id="0" name=""/>
        <dsp:cNvSpPr/>
      </dsp:nvSpPr>
      <dsp:spPr>
        <a:xfrm>
          <a:off x="4464485" y="504059"/>
          <a:ext cx="3244196" cy="1622098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>
          <a:bevelT/>
        </a:sp3d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Абсолютная</a:t>
          </a:r>
          <a:r>
            <a:rPr lang="ru-RU" sz="3000" kern="1200" dirty="0" smtClean="0"/>
            <a:t> </a:t>
          </a:r>
          <a:endParaRPr lang="ru-RU" sz="3000" kern="1200" dirty="0"/>
        </a:p>
      </dsp:txBody>
      <dsp:txXfrm>
        <a:off x="4464485" y="504059"/>
        <a:ext cx="3244196" cy="1622098"/>
      </dsp:txXfrm>
    </dsp:sp>
    <dsp:sp modelId="{A5C40A85-AD77-4029-A1D3-F29BB02A3665}">
      <dsp:nvSpPr>
        <dsp:cNvPr id="0" name=""/>
        <dsp:cNvSpPr/>
      </dsp:nvSpPr>
      <dsp:spPr>
        <a:xfrm rot="2142401">
          <a:off x="3094556" y="2697078"/>
          <a:ext cx="1598095" cy="64511"/>
        </a:xfrm>
        <a:custGeom>
          <a:avLst/>
          <a:gdLst/>
          <a:ahLst/>
          <a:cxnLst/>
          <a:rect l="0" t="0" r="0" b="0"/>
          <a:pathLst>
            <a:path>
              <a:moveTo>
                <a:pt x="0" y="32255"/>
              </a:moveTo>
              <a:lnTo>
                <a:pt x="1598095" y="32255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40000"/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42401">
        <a:off x="3853651" y="2689382"/>
        <a:ext cx="79904" cy="79904"/>
      </dsp:txXfrm>
    </dsp:sp>
    <dsp:sp modelId="{F3AF6A41-B1BD-4E39-8AAC-DC399A757916}">
      <dsp:nvSpPr>
        <dsp:cNvPr id="0" name=""/>
        <dsp:cNvSpPr/>
      </dsp:nvSpPr>
      <dsp:spPr>
        <a:xfrm>
          <a:off x="4542443" y="2384638"/>
          <a:ext cx="3244196" cy="1622098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>
          <a:bevelT/>
        </a:sp3d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Ограниченная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(конституционная, парламентская)</a:t>
          </a:r>
          <a:endParaRPr lang="ru-RU" sz="3000" b="1" kern="1200" dirty="0"/>
        </a:p>
      </dsp:txBody>
      <dsp:txXfrm>
        <a:off x="4542443" y="2384638"/>
        <a:ext cx="3244196" cy="16220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4879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0401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2258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2948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9666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1198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74782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37087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77427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45010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4600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12811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84740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94221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6988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22295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75520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84038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20782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32756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6402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972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70030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86895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34132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95651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38296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7766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01220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52968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84541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55937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7153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62061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15468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32387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30864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81558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13109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855201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467175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45987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369651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0077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339472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601307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160589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269336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632683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552230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496014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68430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810833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203149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2323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213476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048948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386539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93716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744979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928731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645992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4547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6775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3437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7746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9398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6917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3918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3590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3353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6003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jpeg"/><Relationship Id="rId7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jpeg"/><Relationship Id="rId7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7.png"/><Relationship Id="rId5" Type="http://schemas.openxmlformats.org/officeDocument/2006/relationships/image" Target="../media/image9.jpeg"/><Relationship Id="rId4" Type="http://schemas.openxmlformats.org/officeDocument/2006/relationships/image" Target="../media/image5.jpeg"/><Relationship Id="rId9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Выберите среди перечисленных внутренние функции государства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Государство – главный носитель политической власти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Обеспечение национальной безопасности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Развитие взаимовыгодного сотрудничества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Воспитание членов общества, гражданских и патриотических ценностей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Осуществление программы развития образования и здравоохранения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Участие в решении глобальных проблем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63564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форма государственного правления, при которой все высшие органы государственной власти либо избираются, либо формируются общенациональными представительными учреждениями (например парламентами), а граждане обладают личными и политическими правами.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94470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Признаки республики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Коллегиальный </a:t>
            </a:r>
            <a:r>
              <a:rPr lang="ru-RU" dirty="0"/>
              <a:t>(коллективный) принцип принятия решений.</a:t>
            </a:r>
          </a:p>
          <a:p>
            <a:r>
              <a:rPr lang="ru-RU" dirty="0" smtClean="0"/>
              <a:t>Принцип </a:t>
            </a:r>
            <a:r>
              <a:rPr lang="ru-RU" dirty="0"/>
              <a:t>выборности </a:t>
            </a:r>
            <a:endParaRPr lang="ru-RU" dirty="0" smtClean="0"/>
          </a:p>
          <a:p>
            <a:r>
              <a:rPr lang="ru-RU" dirty="0" smtClean="0"/>
              <a:t>Принцип </a:t>
            </a:r>
            <a:r>
              <a:rPr lang="ru-RU" dirty="0"/>
              <a:t>сменяемости </a:t>
            </a:r>
            <a:endParaRPr lang="ru-RU" dirty="0" smtClean="0"/>
          </a:p>
          <a:p>
            <a:r>
              <a:rPr lang="ru-RU" dirty="0" smtClean="0"/>
              <a:t>Принцип ответственности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5428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31310424"/>
              </p:ext>
            </p:extLst>
          </p:nvPr>
        </p:nvGraphicFramePr>
        <p:xfrm>
          <a:off x="1981200" y="836713"/>
          <a:ext cx="8229600" cy="48552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28701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республик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22660001"/>
              </p:ext>
            </p:extLst>
          </p:nvPr>
        </p:nvGraphicFramePr>
        <p:xfrm>
          <a:off x="249382" y="1752600"/>
          <a:ext cx="10972800" cy="347472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657600">
                  <a:extLst>
                    <a:ext uri="{9D8B030D-6E8A-4147-A177-3AD203B41FA5}">
                      <a16:colId xmlns:a16="http://schemas.microsoft.com/office/drawing/2014/main" xmlns="" val="1027309080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xmlns="" val="1611638775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xmlns="" val="11672198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Президентская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Парламентская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Смешанная 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21134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очень большой властью наделён президент: он совмещает функции главы государства и правительства, формирует правительство; избирается прямым голосованием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ведущим органом власти выступает избираемый гражданами парламент, который формирует правительство, отчитывающееся перед парламентом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власть президента значительна, но формирование правительства происходит с участием парламента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81993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2307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Монархия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форма правления, при которой верховная государственная власть частично или полностью принадлежит одному лицу — монарху (королю, царю, императору, герцогу, эрцгерцогу, султану, эмиру, хану и т. д.) и, как правило, передаётся по наследству.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900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Признаки монархии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Власть единоличного главы государства</a:t>
            </a:r>
            <a:r>
              <a:rPr lang="ru-RU" dirty="0" smtClean="0"/>
              <a:t>:</a:t>
            </a:r>
          </a:p>
          <a:p>
            <a:pPr lvl="1"/>
            <a:r>
              <a:rPr lang="ru-RU" dirty="0" err="1"/>
              <a:t>н</a:t>
            </a:r>
            <a:r>
              <a:rPr lang="ru-RU" dirty="0" err="1" smtClean="0"/>
              <a:t>аследственна</a:t>
            </a:r>
            <a:r>
              <a:rPr lang="ru-RU" dirty="0" smtClean="0"/>
              <a:t> </a:t>
            </a:r>
            <a:r>
              <a:rPr lang="ru-RU" dirty="0"/>
              <a:t>и передаётся в установленном законом </a:t>
            </a:r>
            <a:r>
              <a:rPr lang="ru-RU" dirty="0" smtClean="0"/>
              <a:t>порядке</a:t>
            </a:r>
            <a:r>
              <a:rPr lang="ru-RU" dirty="0"/>
              <a:t>; </a:t>
            </a:r>
          </a:p>
          <a:p>
            <a:pPr lvl="1"/>
            <a:r>
              <a:rPr lang="ru-RU" dirty="0" smtClean="0"/>
              <a:t>не </a:t>
            </a:r>
            <a:r>
              <a:rPr lang="ru-RU" dirty="0"/>
              <a:t>ограничена сроками полномочий </a:t>
            </a:r>
            <a:r>
              <a:rPr lang="ru-RU" dirty="0" smtClean="0">
                <a:sym typeface="Symbol" panose="05050102010706020507" pitchFamily="18" charset="2"/>
              </a:rPr>
              <a:t></a:t>
            </a:r>
            <a:r>
              <a:rPr lang="ru-RU" dirty="0" smtClean="0"/>
              <a:t>является пожизненной.</a:t>
            </a:r>
          </a:p>
          <a:p>
            <a:r>
              <a:rPr lang="ru-RU" dirty="0"/>
              <a:t>Юридическая независимость и отсутствие ответственности </a:t>
            </a:r>
            <a:r>
              <a:rPr lang="ru-RU" dirty="0" smtClean="0"/>
              <a:t>монарха </a:t>
            </a:r>
            <a:r>
              <a:rPr lang="ru-RU" dirty="0"/>
              <a:t>за свою деятельность перед народом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091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585224"/>
              </p:ext>
            </p:extLst>
          </p:nvPr>
        </p:nvGraphicFramePr>
        <p:xfrm>
          <a:off x="1919536" y="836713"/>
          <a:ext cx="778720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27307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монархий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60526737"/>
              </p:ext>
            </p:extLst>
          </p:nvPr>
        </p:nvGraphicFramePr>
        <p:xfrm>
          <a:off x="609600" y="1600200"/>
          <a:ext cx="10543310" cy="316992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271655">
                  <a:extLst>
                    <a:ext uri="{9D8B030D-6E8A-4147-A177-3AD203B41FA5}">
                      <a16:colId xmlns:a16="http://schemas.microsoft.com/office/drawing/2014/main" xmlns="" val="2025516006"/>
                    </a:ext>
                  </a:extLst>
                </a:gridCol>
                <a:gridCol w="5271655">
                  <a:extLst>
                    <a:ext uri="{9D8B030D-6E8A-4147-A177-3AD203B41FA5}">
                      <a16:colId xmlns:a16="http://schemas.microsoft.com/office/drawing/2014/main" xmlns="" val="347350942"/>
                    </a:ext>
                  </a:extLst>
                </a:gridCol>
              </a:tblGrid>
              <a:tr h="33108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Абсолютная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Ограниченная</a:t>
                      </a:r>
                      <a:r>
                        <a:rPr lang="ru-RU" sz="2800" baseline="0" dirty="0" smtClean="0"/>
                        <a:t> 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41597568"/>
                  </a:ext>
                </a:extLst>
              </a:tr>
              <a:tr h="106129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вся полнота власти законодательной, исполнительной, судебной сосредоточена в руках монарха, а её происхождение признаётся Божественным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власть наследственного монарха ограничена конституцией страны или каким-либо представительным органом, чаще всего парламентом 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145423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6702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279" t="8127" r="13279" b="9009"/>
          <a:stretch/>
        </p:blipFill>
        <p:spPr>
          <a:xfrm>
            <a:off x="554180" y="595745"/>
            <a:ext cx="2451371" cy="149629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95016" y="2092036"/>
            <a:ext cx="216969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Ватикан</a:t>
            </a:r>
            <a:endParaRPr lang="ru-RU" sz="4400" b="1" cap="none" spc="0" dirty="0">
              <a:ln w="22225">
                <a:solidFill>
                  <a:schemeClr val="accent6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39402" y="472352"/>
            <a:ext cx="2619375" cy="174307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630004" y="2092035"/>
            <a:ext cx="227017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Испания</a:t>
            </a:r>
            <a:endParaRPr lang="ru-RU" sz="4400" b="1" cap="none" spc="0" dirty="0">
              <a:ln w="22225">
                <a:solidFill>
                  <a:schemeClr val="accent6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1F1F1"/>
              </a:clrFrom>
              <a:clrTo>
                <a:srgbClr val="F1F1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5468" y="458064"/>
            <a:ext cx="2581275" cy="177165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358409" y="2092035"/>
            <a:ext cx="119539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ОАЭ</a:t>
            </a:r>
            <a:endParaRPr lang="ru-RU" sz="4400" b="1" cap="none" spc="0" dirty="0">
              <a:ln w="22225">
                <a:solidFill>
                  <a:schemeClr val="accent6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30479" y="4096436"/>
            <a:ext cx="2286000" cy="200025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0226882" y="5410372"/>
            <a:ext cx="89319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РФ</a:t>
            </a:r>
            <a:endParaRPr lang="ru-RU" sz="4400" b="1" cap="none" spc="0" dirty="0">
              <a:ln w="22225">
                <a:solidFill>
                  <a:schemeClr val="accent6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E6E6E7"/>
              </a:clrFrom>
              <a:clrTo>
                <a:srgbClr val="E6E6E7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4839" b="9892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4180" y="3041938"/>
            <a:ext cx="2581275" cy="177165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114457" y="4711843"/>
            <a:ext cx="133081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США</a:t>
            </a:r>
            <a:endParaRPr lang="ru-RU" sz="4400" b="1" cap="none" spc="0" dirty="0">
              <a:ln w="22225">
                <a:solidFill>
                  <a:schemeClr val="accent6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95732" y="2854548"/>
            <a:ext cx="2143125" cy="214312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4196665" y="4711842"/>
            <a:ext cx="11368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ФРГ</a:t>
            </a:r>
            <a:endParaRPr lang="ru-RU" sz="4400" b="1" cap="none" spc="0" dirty="0">
              <a:ln w="22225">
                <a:solidFill>
                  <a:schemeClr val="accent6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46417" y="3054572"/>
            <a:ext cx="2619375" cy="1743075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6896819" y="4711841"/>
            <a:ext cx="201529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Япония</a:t>
            </a:r>
            <a:endParaRPr lang="ru-RU" sz="4400" b="1" cap="none" spc="0" dirty="0">
              <a:ln w="22225">
                <a:solidFill>
                  <a:schemeClr val="accent6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133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flipH="1">
            <a:off x="6075219" y="692728"/>
            <a:ext cx="41563" cy="547254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279" t="8127" r="13279" b="9009"/>
          <a:stretch/>
        </p:blipFill>
        <p:spPr>
          <a:xfrm>
            <a:off x="554180" y="595745"/>
            <a:ext cx="2451371" cy="149629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95016" y="2092036"/>
            <a:ext cx="216969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Ватикан</a:t>
            </a:r>
            <a:endParaRPr lang="ru-RU" sz="4400" b="1" cap="none" spc="0" dirty="0">
              <a:ln w="22225">
                <a:solidFill>
                  <a:schemeClr val="accent6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323" y="2861477"/>
            <a:ext cx="2619375" cy="174307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35378" y="4357768"/>
            <a:ext cx="227017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Испания</a:t>
            </a:r>
            <a:endParaRPr lang="ru-RU" sz="4400" b="1" cap="none" spc="0" dirty="0">
              <a:ln w="22225">
                <a:solidFill>
                  <a:schemeClr val="accent6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1F1F1"/>
              </a:clrFrom>
              <a:clrTo>
                <a:srgbClr val="F1F1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62321" y="458065"/>
            <a:ext cx="2581275" cy="177165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055262" y="2141040"/>
            <a:ext cx="119539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ОАЭ</a:t>
            </a:r>
            <a:endParaRPr lang="ru-RU" sz="4400" b="1" cap="none" spc="0" dirty="0">
              <a:ln w="22225">
                <a:solidFill>
                  <a:schemeClr val="accent6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7407" y="2861477"/>
            <a:ext cx="2619375" cy="1743075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799446" y="4357767"/>
            <a:ext cx="201529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Япония</a:t>
            </a:r>
            <a:endParaRPr lang="ru-RU" sz="4400" b="1" cap="none" spc="0" dirty="0">
              <a:ln w="22225">
                <a:solidFill>
                  <a:schemeClr val="accent6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E6E6E7"/>
              </a:clrFrom>
              <a:clrTo>
                <a:srgbClr val="E6E6E7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4839" b="9892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37828" y="490617"/>
            <a:ext cx="2581275" cy="177165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7163058" y="2262267"/>
            <a:ext cx="133081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США</a:t>
            </a:r>
            <a:endParaRPr lang="ru-RU" sz="4400" b="1" cap="none" spc="0" dirty="0">
              <a:ln w="22225">
                <a:solidFill>
                  <a:schemeClr val="accent6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3335" y="1589889"/>
            <a:ext cx="2143125" cy="2143125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10216471" y="3348293"/>
            <a:ext cx="11368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ФРГ</a:t>
            </a:r>
            <a:endParaRPr lang="ru-RU" sz="4400" b="1" cap="none" spc="0" dirty="0">
              <a:ln w="22225">
                <a:solidFill>
                  <a:schemeClr val="accent6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85530" y="3341816"/>
            <a:ext cx="2286000" cy="2000250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7381868" y="4882733"/>
            <a:ext cx="89319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РФ</a:t>
            </a:r>
            <a:endParaRPr lang="ru-RU" sz="4400" b="1" cap="none" spc="0" dirty="0">
              <a:ln w="22225">
                <a:solidFill>
                  <a:schemeClr val="accent6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76735" y="5427967"/>
            <a:ext cx="33328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Монархии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635193" y="5427967"/>
            <a:ext cx="37173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Республики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384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Установите соответствие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Внутренние функции государства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А) формирование гражданских и патриотических ценностей</a:t>
            </a:r>
          </a:p>
          <a:p>
            <a:pPr marL="0" indent="0">
              <a:buNone/>
            </a:pPr>
            <a:r>
              <a:rPr lang="ru-RU" dirty="0" smtClean="0"/>
              <a:t>Б) регулирование экономических отношений</a:t>
            </a:r>
          </a:p>
          <a:p>
            <a:pPr marL="0" indent="0">
              <a:buNone/>
            </a:pPr>
            <a:r>
              <a:rPr lang="ru-RU" dirty="0" smtClean="0"/>
              <a:t>В) осуществление государством программы развития образования</a:t>
            </a:r>
          </a:p>
          <a:p>
            <a:pPr marL="0" indent="0">
              <a:buNone/>
            </a:pPr>
            <a:r>
              <a:rPr lang="ru-RU" dirty="0" smtClean="0"/>
              <a:t>Г) установление правовых норм и контроль за их исполнением</a:t>
            </a:r>
          </a:p>
          <a:p>
            <a:pPr marL="0" indent="0">
              <a:buNone/>
            </a:pPr>
            <a:r>
              <a:rPr lang="ru-RU" dirty="0" smtClean="0"/>
              <a:t>Д</a:t>
            </a:r>
            <a:r>
              <a:rPr lang="ru-RU" dirty="0"/>
              <a:t>) поддержка и развитие отраслей народного хозяйства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541432" cy="639762"/>
          </a:xfrm>
        </p:spPr>
        <p:txBody>
          <a:bodyPr/>
          <a:lstStyle/>
          <a:p>
            <a:r>
              <a:rPr lang="ru-RU" dirty="0" smtClean="0"/>
              <a:t>Виды внутренних функций государства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Политическая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Экономическая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Социальная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Идеологическая 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96219168"/>
              </p:ext>
            </p:extLst>
          </p:nvPr>
        </p:nvGraphicFramePr>
        <p:xfrm>
          <a:off x="6287846" y="5987155"/>
          <a:ext cx="5352475" cy="7787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0495">
                  <a:extLst>
                    <a:ext uri="{9D8B030D-6E8A-4147-A177-3AD203B41FA5}">
                      <a16:colId xmlns:a16="http://schemas.microsoft.com/office/drawing/2014/main" xmlns="" val="2491840510"/>
                    </a:ext>
                  </a:extLst>
                </a:gridCol>
                <a:gridCol w="1070495">
                  <a:extLst>
                    <a:ext uri="{9D8B030D-6E8A-4147-A177-3AD203B41FA5}">
                      <a16:colId xmlns:a16="http://schemas.microsoft.com/office/drawing/2014/main" xmlns="" val="2772971393"/>
                    </a:ext>
                  </a:extLst>
                </a:gridCol>
                <a:gridCol w="1070495">
                  <a:extLst>
                    <a:ext uri="{9D8B030D-6E8A-4147-A177-3AD203B41FA5}">
                      <a16:colId xmlns:a16="http://schemas.microsoft.com/office/drawing/2014/main" xmlns="" val="3089523660"/>
                    </a:ext>
                  </a:extLst>
                </a:gridCol>
                <a:gridCol w="1070495">
                  <a:extLst>
                    <a:ext uri="{9D8B030D-6E8A-4147-A177-3AD203B41FA5}">
                      <a16:colId xmlns:a16="http://schemas.microsoft.com/office/drawing/2014/main" xmlns="" val="695986824"/>
                    </a:ext>
                  </a:extLst>
                </a:gridCol>
                <a:gridCol w="1070495">
                  <a:extLst>
                    <a:ext uri="{9D8B030D-6E8A-4147-A177-3AD203B41FA5}">
                      <a16:colId xmlns:a16="http://schemas.microsoft.com/office/drawing/2014/main" xmlns="" val="4262402984"/>
                    </a:ext>
                  </a:extLst>
                </a:gridCol>
              </a:tblGrid>
              <a:tr h="38938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Б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В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Г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Д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8278719"/>
                  </a:ext>
                </a:extLst>
              </a:tr>
              <a:tr h="38938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844436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7311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монархий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84147935"/>
              </p:ext>
            </p:extLst>
          </p:nvPr>
        </p:nvGraphicFramePr>
        <p:xfrm>
          <a:off x="609600" y="1600200"/>
          <a:ext cx="10543310" cy="411480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271655">
                  <a:extLst>
                    <a:ext uri="{9D8B030D-6E8A-4147-A177-3AD203B41FA5}">
                      <a16:colId xmlns:a16="http://schemas.microsoft.com/office/drawing/2014/main" xmlns="" val="2025516006"/>
                    </a:ext>
                  </a:extLst>
                </a:gridCol>
                <a:gridCol w="5271655">
                  <a:extLst>
                    <a:ext uri="{9D8B030D-6E8A-4147-A177-3AD203B41FA5}">
                      <a16:colId xmlns:a16="http://schemas.microsoft.com/office/drawing/2014/main" xmlns="" val="347350942"/>
                    </a:ext>
                  </a:extLst>
                </a:gridCol>
              </a:tblGrid>
              <a:tr h="46300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Абсолютная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Ограниченная</a:t>
                      </a:r>
                      <a:r>
                        <a:rPr lang="ru-RU" sz="2800" baseline="0" dirty="0" smtClean="0"/>
                        <a:t> 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41597568"/>
                  </a:ext>
                </a:extLst>
              </a:tr>
              <a:tr h="236947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вся полнота власти законодательной, исполнительной, судебной сосредоточена в руках монарха, а её происхождение признаётся Божественным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власть наследственного монарха ограничена конституцией страны или каким-либо представительным органом, чаще всего парламентом 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14542375"/>
                  </a:ext>
                </a:extLst>
              </a:tr>
              <a:tr h="81820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Ватикан</a:t>
                      </a:r>
                    </a:p>
                    <a:p>
                      <a:pPr algn="ctr"/>
                      <a:r>
                        <a:rPr lang="ru-RU" sz="2800" dirty="0" smtClean="0"/>
                        <a:t>ОАЭ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Испания</a:t>
                      </a:r>
                    </a:p>
                    <a:p>
                      <a:pPr algn="ctr"/>
                      <a:r>
                        <a:rPr lang="ru-RU" sz="2800" dirty="0" smtClean="0"/>
                        <a:t>Япония </a:t>
                      </a:r>
                      <a:endParaRPr lang="ru-RU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571672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4558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республик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67122325"/>
              </p:ext>
            </p:extLst>
          </p:nvPr>
        </p:nvGraphicFramePr>
        <p:xfrm>
          <a:off x="249382" y="1752600"/>
          <a:ext cx="10972800" cy="393192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657600">
                  <a:extLst>
                    <a:ext uri="{9D8B030D-6E8A-4147-A177-3AD203B41FA5}">
                      <a16:colId xmlns:a16="http://schemas.microsoft.com/office/drawing/2014/main" xmlns="" val="1027309080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xmlns="" val="1611638775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xmlns="" val="11672198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Президентская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Парламентская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Смешанная 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21134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очень большой властью наделён президент: он совмещает функции главы государства и правительства, формирует правительство; избирается прямым голосованием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ведущим органом власти выступает избираемый гражданами парламент, который формирует правительство, отчитывающееся перед парламентом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власть президента значительна, но формирование правительства происходит с участием парламента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8199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США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ФРГ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РФ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7946542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7125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14400" y="2693988"/>
            <a:ext cx="10363200" cy="1470025"/>
          </a:xfrm>
        </p:spPr>
        <p:txBody>
          <a:bodyPr/>
          <a:lstStyle/>
          <a:p>
            <a:pPr algn="l"/>
            <a:r>
              <a:rPr lang="ru-RU" dirty="0"/>
              <a:t>В государстве К правительство формируется партиями, </a:t>
            </a:r>
            <a:r>
              <a:rPr lang="ru-RU" dirty="0" smtClean="0"/>
              <a:t>победившими </a:t>
            </a:r>
            <a:r>
              <a:rPr lang="ru-RU" dirty="0"/>
              <a:t>на парламентских выборах, и правительство несёт </a:t>
            </a:r>
            <a:r>
              <a:rPr lang="ru-RU" dirty="0" smtClean="0"/>
              <a:t>ответственность </a:t>
            </a:r>
            <a:r>
              <a:rPr lang="ru-RU" dirty="0"/>
              <a:t>перед парламентом. Президент выполняет представительские функции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363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государственно-территориального устройства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991544" y="2996952"/>
            <a:ext cx="8229600" cy="1324744"/>
          </a:xfrm>
        </p:spPr>
        <p:txBody>
          <a:bodyPr/>
          <a:lstStyle/>
          <a:p>
            <a:r>
              <a:rPr lang="ru-RU" dirty="0" smtClean="0"/>
              <a:t>Какова территориальная организация государственной власти?</a:t>
            </a:r>
            <a:endParaRPr lang="ru-RU" dirty="0"/>
          </a:p>
        </p:txBody>
      </p:sp>
      <p:sp>
        <p:nvSpPr>
          <p:cNvPr id="6" name="Стрелка вверх 5"/>
          <p:cNvSpPr/>
          <p:nvPr/>
        </p:nvSpPr>
        <p:spPr>
          <a:xfrm>
            <a:off x="5879976" y="1772816"/>
            <a:ext cx="484632" cy="978408"/>
          </a:xfrm>
          <a:prstGeom prst="up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496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государственно-территориального устройства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5449760"/>
              </p:ext>
            </p:extLst>
          </p:nvPr>
        </p:nvGraphicFramePr>
        <p:xfrm>
          <a:off x="609600" y="1863436"/>
          <a:ext cx="10543310" cy="426720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271655">
                  <a:extLst>
                    <a:ext uri="{9D8B030D-6E8A-4147-A177-3AD203B41FA5}">
                      <a16:colId xmlns:a16="http://schemas.microsoft.com/office/drawing/2014/main" xmlns="" val="386933769"/>
                    </a:ext>
                  </a:extLst>
                </a:gridCol>
                <a:gridCol w="5271655">
                  <a:extLst>
                    <a:ext uri="{9D8B030D-6E8A-4147-A177-3AD203B41FA5}">
                      <a16:colId xmlns:a16="http://schemas.microsoft.com/office/drawing/2014/main" xmlns="" val="1154586979"/>
                    </a:ext>
                  </a:extLst>
                </a:gridCol>
              </a:tblGrid>
              <a:tr h="33108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Федерация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Унитарное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57947737"/>
                  </a:ext>
                </a:extLst>
              </a:tr>
              <a:tr h="106129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Устойчивый союз административно территориальных единиц (штатов, земель,</a:t>
                      </a:r>
                      <a:r>
                        <a:rPr lang="ru-RU" sz="2400" baseline="0" dirty="0" smtClean="0"/>
                        <a:t> республик) самостоятельных в пределах распределённых между ними и центром полномочий, имеющих собственные законодательные, исполнительные и судебные органы и, как правило, конституцию, а часто и право на двойное гражданство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Единая политически однородная организация,</a:t>
                      </a:r>
                      <a:r>
                        <a:rPr lang="ru-RU" sz="2400" baseline="0" dirty="0" smtClean="0"/>
                        <a:t> состоящая из административно-территориальных единиц (губерний, краёв, провинций), не обладающих собственной государственностью. Существует единая конституция, система высших органов государственной власти, управления, судебная система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363881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8231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государственно-территориального устройства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09558994"/>
              </p:ext>
            </p:extLst>
          </p:nvPr>
        </p:nvGraphicFramePr>
        <p:xfrm>
          <a:off x="609600" y="1697182"/>
          <a:ext cx="10543310" cy="454152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271655">
                  <a:extLst>
                    <a:ext uri="{9D8B030D-6E8A-4147-A177-3AD203B41FA5}">
                      <a16:colId xmlns:a16="http://schemas.microsoft.com/office/drawing/2014/main" xmlns="" val="386933769"/>
                    </a:ext>
                  </a:extLst>
                </a:gridCol>
                <a:gridCol w="5271655">
                  <a:extLst>
                    <a:ext uri="{9D8B030D-6E8A-4147-A177-3AD203B41FA5}">
                      <a16:colId xmlns:a16="http://schemas.microsoft.com/office/drawing/2014/main" xmlns="" val="1154586979"/>
                    </a:ext>
                  </a:extLst>
                </a:gridCol>
              </a:tblGrid>
              <a:tr h="45781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Федерация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Унитарное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57947737"/>
                  </a:ext>
                </a:extLst>
              </a:tr>
              <a:tr h="250453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Устойчивый союз административно территориальных единиц (штатов, земель,</a:t>
                      </a:r>
                      <a:r>
                        <a:rPr lang="ru-RU" sz="2000" baseline="0" dirty="0" smtClean="0"/>
                        <a:t> республик) самостоятельных в пределах распределённых между ними и центром полномочий, имеющих собственные законодательные, исполнительные и судебные органы и, как правило, конституцию, а часто и право на двойное гражданство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Единая политически однородная организация,</a:t>
                      </a:r>
                      <a:r>
                        <a:rPr lang="ru-RU" sz="2000" baseline="0" dirty="0" smtClean="0"/>
                        <a:t> состоящая из административно-территориальных единиц (губерний, краёв, провинций), не обладающих собственной государственностью. Существует единая конституция, система высших органов государственной власти, управления, судебная система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36388108"/>
                  </a:ext>
                </a:extLst>
              </a:tr>
              <a:tr h="93770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Бразилия, Германия, Индия, Мексика,</a:t>
                      </a:r>
                      <a:r>
                        <a:rPr lang="ru-RU" sz="2400" baseline="0" dirty="0" smtClean="0"/>
                        <a:t> Россия, США, Швейцария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Великобритания, Венгрия, Греция,</a:t>
                      </a:r>
                      <a:r>
                        <a:rPr lang="ru-RU" sz="2400" baseline="0" dirty="0" smtClean="0"/>
                        <a:t> Дания, Испания, Италия, Дания, Швеция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732103719"/>
                  </a:ext>
                </a:extLst>
              </a:tr>
            </a:tbl>
          </a:graphicData>
        </a:graphic>
      </p:graphicFrame>
      <p:sp>
        <p:nvSpPr>
          <p:cNvPr id="3" name="Волна 2"/>
          <p:cNvSpPr/>
          <p:nvPr/>
        </p:nvSpPr>
        <p:spPr>
          <a:xfrm>
            <a:off x="10861964" y="5943600"/>
            <a:ext cx="1177636" cy="914400"/>
          </a:xfrm>
          <a:prstGeom prst="wav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Задание 3 стр. 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7000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понятие, которое объединяет все остальные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09600" y="2826327"/>
            <a:ext cx="10972800" cy="3299837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Политический режим; 2) форма правления; 3) форма </a:t>
            </a:r>
            <a:r>
              <a:rPr lang="ru-RU" dirty="0" smtClean="0"/>
              <a:t>государственного </a:t>
            </a:r>
            <a:r>
              <a:rPr lang="ru-RU" dirty="0"/>
              <a:t>устройства; 4) форма государства; 5) демократия.</a:t>
            </a:r>
          </a:p>
        </p:txBody>
      </p:sp>
    </p:spTree>
    <p:extLst>
      <p:ext uri="{BB962C8B-B14F-4D97-AF65-F5344CB8AC3E}">
        <p14:creationId xmlns:p14="http://schemas.microsoft.com/office/powerpoint/2010/main" xmlns="" val="372798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Определите форму государства: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2800" dirty="0"/>
              <a:t>Во главе государства А находится единоличный правитель, получивший власть по наследству.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/>
              <a:t>На территории государства В действует единая центральная власть, отсутствуют территории, обладающие политической автономией.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/>
              <a:t>Государство Д состоит из нескольких частей, каждая из которых обладает определённой степенью самостоятельности.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/>
              <a:t>В государстве Т власть принадлежит выборным органам.</a:t>
            </a:r>
          </a:p>
        </p:txBody>
      </p:sp>
    </p:spTree>
    <p:extLst>
      <p:ext uri="{BB962C8B-B14F-4D97-AF65-F5344CB8AC3E}">
        <p14:creationId xmlns:p14="http://schemas.microsoft.com/office/powerpoint/2010/main" xmlns="" val="205136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Выучить схему «Формы государства»</a:t>
            </a:r>
          </a:p>
          <a:p>
            <a:r>
              <a:rPr lang="ru-RU" dirty="0" smtClean="0"/>
              <a:t>Доказать (со ссылкой на Конституцию РФ) что Россия:</a:t>
            </a:r>
          </a:p>
          <a:p>
            <a:pPr lvl="1"/>
            <a:r>
              <a:rPr lang="ru-RU" dirty="0" smtClean="0"/>
              <a:t>Смешанная республика (</a:t>
            </a:r>
            <a:r>
              <a:rPr lang="en-US" dirty="0" smtClean="0"/>
              <a:t>I</a:t>
            </a:r>
            <a:r>
              <a:rPr lang="ru-RU" dirty="0" smtClean="0"/>
              <a:t> вариант)</a:t>
            </a:r>
          </a:p>
          <a:p>
            <a:pPr lvl="1"/>
            <a:r>
              <a:rPr lang="ru-RU" dirty="0" smtClean="0"/>
              <a:t>Федерация (</a:t>
            </a:r>
            <a:r>
              <a:rPr lang="en-US" dirty="0" smtClean="0"/>
              <a:t>II</a:t>
            </a:r>
            <a:r>
              <a:rPr lang="ru-RU" dirty="0" smtClean="0"/>
              <a:t> вариант)</a:t>
            </a:r>
          </a:p>
          <a:p>
            <a:r>
              <a:rPr lang="ru-RU" dirty="0"/>
              <a:t>* Доказать (со ссылкой на Конституцию РФ) что </a:t>
            </a:r>
            <a:r>
              <a:rPr lang="ru-RU" dirty="0" smtClean="0"/>
              <a:t>в России демократический режим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4655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Установите соответствие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Внутренние функции государства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А) формирование гражданских и патриотических ценностей</a:t>
            </a:r>
          </a:p>
          <a:p>
            <a:pPr marL="0" indent="0">
              <a:buNone/>
            </a:pPr>
            <a:r>
              <a:rPr lang="ru-RU" dirty="0" smtClean="0"/>
              <a:t>Б) регулирование экономических отношений</a:t>
            </a:r>
          </a:p>
          <a:p>
            <a:pPr marL="0" indent="0">
              <a:buNone/>
            </a:pPr>
            <a:r>
              <a:rPr lang="ru-RU" dirty="0" smtClean="0"/>
              <a:t>В) осуществление государством программы развития образования</a:t>
            </a:r>
          </a:p>
          <a:p>
            <a:pPr marL="0" indent="0">
              <a:buNone/>
            </a:pPr>
            <a:r>
              <a:rPr lang="ru-RU" dirty="0" smtClean="0"/>
              <a:t>Г) установление правовых норм и контроль за их исполнением</a:t>
            </a:r>
          </a:p>
          <a:p>
            <a:pPr marL="0" indent="0">
              <a:buNone/>
            </a:pPr>
            <a:r>
              <a:rPr lang="ru-RU" dirty="0" smtClean="0"/>
              <a:t>Д</a:t>
            </a:r>
            <a:r>
              <a:rPr lang="ru-RU" dirty="0"/>
              <a:t>) поддержка и развитие отраслей народного хозяйства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541432" cy="639762"/>
          </a:xfrm>
        </p:spPr>
        <p:txBody>
          <a:bodyPr/>
          <a:lstStyle/>
          <a:p>
            <a:r>
              <a:rPr lang="ru-RU" dirty="0" smtClean="0"/>
              <a:t>Виды внутренних функций государства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Политическая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Экономическая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Социальная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Идеологическая 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96952009"/>
              </p:ext>
            </p:extLst>
          </p:nvPr>
        </p:nvGraphicFramePr>
        <p:xfrm>
          <a:off x="6287846" y="5987155"/>
          <a:ext cx="5352475" cy="7787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0495">
                  <a:extLst>
                    <a:ext uri="{9D8B030D-6E8A-4147-A177-3AD203B41FA5}">
                      <a16:colId xmlns:a16="http://schemas.microsoft.com/office/drawing/2014/main" xmlns="" val="2491840510"/>
                    </a:ext>
                  </a:extLst>
                </a:gridCol>
                <a:gridCol w="1070495">
                  <a:extLst>
                    <a:ext uri="{9D8B030D-6E8A-4147-A177-3AD203B41FA5}">
                      <a16:colId xmlns:a16="http://schemas.microsoft.com/office/drawing/2014/main" xmlns="" val="2772971393"/>
                    </a:ext>
                  </a:extLst>
                </a:gridCol>
                <a:gridCol w="1070495">
                  <a:extLst>
                    <a:ext uri="{9D8B030D-6E8A-4147-A177-3AD203B41FA5}">
                      <a16:colId xmlns:a16="http://schemas.microsoft.com/office/drawing/2014/main" xmlns="" val="3089523660"/>
                    </a:ext>
                  </a:extLst>
                </a:gridCol>
                <a:gridCol w="1070495">
                  <a:extLst>
                    <a:ext uri="{9D8B030D-6E8A-4147-A177-3AD203B41FA5}">
                      <a16:colId xmlns:a16="http://schemas.microsoft.com/office/drawing/2014/main" xmlns="" val="695986824"/>
                    </a:ext>
                  </a:extLst>
                </a:gridCol>
                <a:gridCol w="1070495">
                  <a:extLst>
                    <a:ext uri="{9D8B030D-6E8A-4147-A177-3AD203B41FA5}">
                      <a16:colId xmlns:a16="http://schemas.microsoft.com/office/drawing/2014/main" xmlns="" val="4262402984"/>
                    </a:ext>
                  </a:extLst>
                </a:gridCol>
              </a:tblGrid>
              <a:tr h="38938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Б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В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Г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Д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8278719"/>
                  </a:ext>
                </a:extLst>
              </a:tr>
              <a:tr h="38938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844436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3997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 </a:t>
            </a:r>
            <a:r>
              <a:rPr lang="ru-RU" sz="6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государства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указывает как организована и функционирует государство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7360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/>
          <a:srcRect l="5772" t="38783" r="32816" b="1958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Волна 4"/>
          <p:cNvSpPr/>
          <p:nvPr/>
        </p:nvSpPr>
        <p:spPr>
          <a:xfrm>
            <a:off x="10266218" y="5943600"/>
            <a:ext cx="1925782" cy="914400"/>
          </a:xfrm>
          <a:prstGeom prst="wav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 13-15, стр. 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0736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/>
          <a:srcRect l="5772" t="38783" r="32816" b="1958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76053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/>
          <a:srcRect l="5772" t="38783" r="32816" b="1958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401163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prstTxWarp prst="textChevron">
              <a:avLst/>
            </a:prstTxWarp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государства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3143672" y="1268760"/>
            <a:ext cx="792088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240016" y="1268760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8256240" y="1268760"/>
            <a:ext cx="72008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Скругленный прямоугольник 16"/>
          <p:cNvSpPr/>
          <p:nvPr/>
        </p:nvSpPr>
        <p:spPr>
          <a:xfrm>
            <a:off x="1775520" y="1988840"/>
            <a:ext cx="2088232" cy="1440160"/>
          </a:xfrm>
          <a:prstGeom prst="roundRect">
            <a:avLst/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prstClr val="black"/>
                </a:solidFill>
                <a:latin typeface="Calibri"/>
              </a:rPr>
              <a:t>Формы</a:t>
            </a:r>
          </a:p>
          <a:p>
            <a:pPr algn="ctr"/>
            <a:r>
              <a:rPr lang="ru-RU" sz="2800" dirty="0">
                <a:solidFill>
                  <a:prstClr val="black"/>
                </a:solidFill>
                <a:latin typeface="Calibri"/>
              </a:rPr>
              <a:t> правления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771330" y="1988840"/>
            <a:ext cx="2822848" cy="2160240"/>
          </a:xfrm>
          <a:prstGeom prst="roundRect">
            <a:avLst/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ysClr val="windowText" lastClr="000000"/>
                </a:solidFill>
                <a:latin typeface="Calibri"/>
              </a:rPr>
              <a:t>Формы государственно-</a:t>
            </a:r>
          </a:p>
          <a:p>
            <a:pPr algn="ctr"/>
            <a:r>
              <a:rPr lang="ru-RU" sz="2400" dirty="0">
                <a:solidFill>
                  <a:sysClr val="windowText" lastClr="000000"/>
                </a:solidFill>
                <a:latin typeface="Calibri"/>
              </a:rPr>
              <a:t>территориального</a:t>
            </a:r>
          </a:p>
          <a:p>
            <a:pPr algn="ctr"/>
            <a:r>
              <a:rPr lang="ru-RU" sz="2400" dirty="0">
                <a:solidFill>
                  <a:sysClr val="windowText" lastClr="000000"/>
                </a:solidFill>
                <a:latin typeface="Calibri"/>
              </a:rPr>
              <a:t>устройства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256240" y="1988840"/>
            <a:ext cx="2160240" cy="1440160"/>
          </a:xfrm>
          <a:prstGeom prst="roundRect">
            <a:avLst/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prstClr val="black"/>
                </a:solidFill>
                <a:latin typeface="Calibri"/>
              </a:rPr>
              <a:t>Политические режимы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2495600" y="3501008"/>
            <a:ext cx="0" cy="6480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5985164" y="4149080"/>
            <a:ext cx="38828" cy="104459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9624392" y="3429000"/>
            <a:ext cx="0" cy="7200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Скругленный прямоугольник 33"/>
          <p:cNvSpPr/>
          <p:nvPr/>
        </p:nvSpPr>
        <p:spPr>
          <a:xfrm>
            <a:off x="1775520" y="4149080"/>
            <a:ext cx="2448272" cy="108012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prstClr val="black"/>
                </a:solidFill>
                <a:latin typeface="Calibri"/>
              </a:rPr>
              <a:t>Монархия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prstClr val="black"/>
                </a:solidFill>
                <a:latin typeface="Calibri"/>
              </a:rPr>
              <a:t>Республика 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339177" y="5193673"/>
            <a:ext cx="3687153" cy="14401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prstClr val="black"/>
                </a:solidFill>
                <a:latin typeface="Calibri"/>
              </a:rPr>
              <a:t>Федерация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prstClr val="black"/>
                </a:solidFill>
                <a:latin typeface="Calibri"/>
              </a:rPr>
              <a:t>Унитарное </a:t>
            </a:r>
            <a:r>
              <a:rPr lang="ru-RU" sz="2400" dirty="0">
                <a:solidFill>
                  <a:prstClr val="black"/>
                </a:solidFill>
                <a:latin typeface="Calibri"/>
              </a:rPr>
              <a:t>государство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8112433" y="4149080"/>
            <a:ext cx="3023917" cy="14401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prstClr val="black"/>
                </a:solidFill>
                <a:latin typeface="Calibri"/>
              </a:rPr>
              <a:t>Тоталитарный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prstClr val="black"/>
                </a:solidFill>
                <a:latin typeface="Calibri"/>
              </a:rPr>
              <a:t>Авторитарный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prstClr val="black"/>
                </a:solidFill>
                <a:latin typeface="Calibri"/>
              </a:rPr>
              <a:t>Демократический </a:t>
            </a:r>
          </a:p>
        </p:txBody>
      </p:sp>
    </p:spTree>
    <p:extLst>
      <p:ext uri="{BB962C8B-B14F-4D97-AF65-F5344CB8AC3E}">
        <p14:creationId xmlns:p14="http://schemas.microsoft.com/office/powerpoint/2010/main" xmlns="" val="406126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правления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91544" y="2492896"/>
            <a:ext cx="8229600" cy="151216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Какие высшие органы власти существуют в государстве?</a:t>
            </a:r>
          </a:p>
          <a:p>
            <a:r>
              <a:rPr lang="ru-RU" dirty="0" smtClean="0"/>
              <a:t>Как формируются высшие органы власти</a:t>
            </a:r>
            <a:endParaRPr lang="ru-RU" dirty="0"/>
          </a:p>
        </p:txBody>
      </p:sp>
      <p:sp>
        <p:nvSpPr>
          <p:cNvPr id="4" name="Стрелка вверх 3"/>
          <p:cNvSpPr/>
          <p:nvPr/>
        </p:nvSpPr>
        <p:spPr>
          <a:xfrm>
            <a:off x="6096000" y="1268760"/>
            <a:ext cx="484632" cy="978408"/>
          </a:xfrm>
          <a:prstGeom prst="up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553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theme/theme1.xml><?xml version="1.0" encoding="utf-8"?>
<a:theme xmlns:a="http://schemas.openxmlformats.org/drawingml/2006/main" name="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909</Words>
  <Application>Microsoft Office PowerPoint</Application>
  <PresentationFormat>Произвольный</PresentationFormat>
  <Paragraphs>164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Презентация1</vt:lpstr>
      <vt:lpstr>1_Презентация1</vt:lpstr>
      <vt:lpstr>2_Презентация1</vt:lpstr>
      <vt:lpstr>3_Презентация1</vt:lpstr>
      <vt:lpstr>4_Презентация1</vt:lpstr>
      <vt:lpstr>5_Презентация1</vt:lpstr>
      <vt:lpstr>Выберите среди перечисленных внутренние функции государства</vt:lpstr>
      <vt:lpstr>Установите соответствие</vt:lpstr>
      <vt:lpstr>Установите соответствие</vt:lpstr>
      <vt:lpstr>Форма государства </vt:lpstr>
      <vt:lpstr>Слайд 5</vt:lpstr>
      <vt:lpstr>Слайд 6</vt:lpstr>
      <vt:lpstr>Слайд 7</vt:lpstr>
      <vt:lpstr>Формы государства</vt:lpstr>
      <vt:lpstr>Формы правления</vt:lpstr>
      <vt:lpstr>Республика </vt:lpstr>
      <vt:lpstr>Признаки республики</vt:lpstr>
      <vt:lpstr>Слайд 12</vt:lpstr>
      <vt:lpstr>Виды республик</vt:lpstr>
      <vt:lpstr>Монархия</vt:lpstr>
      <vt:lpstr>Признаки монархии</vt:lpstr>
      <vt:lpstr>Слайд 16</vt:lpstr>
      <vt:lpstr>Виды монархий</vt:lpstr>
      <vt:lpstr>Слайд 18</vt:lpstr>
      <vt:lpstr>Слайд 19</vt:lpstr>
      <vt:lpstr>Виды монархий</vt:lpstr>
      <vt:lpstr>Виды республик</vt:lpstr>
      <vt:lpstr>В государстве К правительство формируется партиями, победившими на парламентских выборах, и правительство несёт ответственность перед парламентом. Президент выполняет представительские функции.</vt:lpstr>
      <vt:lpstr>Формы государственно-территориального устройства</vt:lpstr>
      <vt:lpstr>Формы государственно-территориального устройства</vt:lpstr>
      <vt:lpstr>Формы государственно-территориального устройства</vt:lpstr>
      <vt:lpstr>Найдите понятие, которое объединяет все остальные</vt:lpstr>
      <vt:lpstr>Определите форму государства:</vt:lpstr>
      <vt:lpstr>Домашнее задание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юзер</cp:lastModifiedBy>
  <cp:revision>29</cp:revision>
  <dcterms:created xsi:type="dcterms:W3CDTF">2022-09-18T06:24:13Z</dcterms:created>
  <dcterms:modified xsi:type="dcterms:W3CDTF">2022-09-19T07:06:19Z</dcterms:modified>
</cp:coreProperties>
</file>