
<file path=[Content_Types].xml><?xml version="1.0" encoding="utf-8"?>
<Types xmlns="http://schemas.openxmlformats.org/package/2006/content-types">
  <Default ContentType="image/png" Extension="png"/>
  <Default ContentType="image/jpeg" Extension="jpeg"/>
  <Default ContentType="application/vnd.openxmlformats-package.relationships+xml" Extension="rels"/>
  <Default ContentType="application/xml" Extension="xml"/>
  <Override ContentType="application/vnd.openxmlformats-officedocument.presentationml.presentation.main+xml" PartName="/ppt/presentation.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17.xml"/>
  <Override ContentType="application/vnd.openxmlformats-officedocument.presentationml.slide+xml" PartName="/ppt/slides/slide18.xml"/>
  <Override ContentType="application/vnd.openxmlformats-officedocument.presentationml.slide+xml" PartName="/ppt/slides/slide19.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22.xml"/>
  <Override ContentType="application/vnd.openxmlformats-officedocument.presentationml.slide+xml" PartName="/ppt/slides/slide23.xml"/>
  <Override ContentType="application/vnd.openxmlformats-officedocument.presentationml.slide+xml" PartName="/ppt/slides/slide24.xml"/>
  <Override ContentType="application/vnd.openxmlformats-officedocument.presentationml.slide+xml" PartName="/ppt/slides/slide25.xml"/>
  <Override ContentType="application/vnd.openxmlformats-officedocument.presentationml.slide+xml" PartName="/ppt/slides/slide26.xml"/>
  <Override ContentType="application/vnd.openxmlformats-officedocument.presentationml.slide+xml" PartName="/ppt/slides/slide27.xml"/>
  <Override ContentType="application/vnd.openxmlformats-officedocument.presentationml.slide+xml" PartName="/ppt/slides/slide28.xml"/>
  <Override ContentType="application/vnd.openxmlformats-officedocument.presentationml.slide+xml" PartName="/ppt/slides/slide29.xml"/>
  <Override ContentType="application/vnd.openxmlformats-officedocument.presentationml.slide+xml" PartName="/ppt/slides/slide30.xml"/>
  <Override ContentType="application/vnd.openxmlformats-officedocument.presentationml.slide+xml" PartName="/ppt/slides/slide31.xml"/>
  <Override ContentType="application/vnd.openxmlformats-officedocument.presentationml.slide+xml" PartName="/ppt/slides/slide32.xml"/>
  <Override ContentType="application/vnd.openxmlformats-officedocument.presentationml.slide+xml" PartName="/ppt/slides/slide33.xml"/>
  <Override ContentType="application/vnd.openxmlformats-officedocument.presentationml.slide+xml" PartName="/ppt/slides/slide34.xml"/>
  <Override ContentType="application/vnd.openxmlformats-officedocument.presentationml.slide+xml" PartName="/ppt/slides/slide35.xml"/>
  <Override ContentType="application/vnd.openxmlformats-officedocument.presentationml.slide+xml" PartName="/ppt/slides/slide36.xml"/>
  <Override ContentType="application/vnd.openxmlformats-officedocument.presentationml.slide+xml" PartName="/ppt/slides/slide37.xml"/>
  <Override ContentType="application/vnd.openxmlformats-officedocument.presentationml.slide+xml" PartName="/ppt/slides/slide38.xml"/>
  <Override ContentType="application/vnd.openxmlformats-officedocument.presentationml.slide+xml" PartName="/ppt/slides/slide39.xml"/>
  <Override ContentType="application/vnd.openxmlformats-officedocument.presentationml.slide+xml" PartName="/ppt/slides/slide40.xml"/>
  <Override ContentType="application/vnd.openxmlformats-officedocument.presentationml.presProps+xml" PartName="/ppt/presProps.xml"/>
  <Override ContentType="application/vnd.openxmlformats-officedocument.presentationml.viewProps+xml" PartName="/ppt/viewProps.xml"/>
  <Override ContentType="application/vnd.openxmlformats-officedocument.theme+xml" PartName="/ppt/theme/theme1.xml"/>
  <Override ContentType="application/vnd.openxmlformats-officedocument.presentationml.tableStyles+xml" PartName="/ppt/tableStyle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3.xml"/>
  <Override ContentType="application/vnd.openxmlformats-officedocument.presentationml.slideLayout+xml" PartName="/ppt/slideLayouts/slideLayout14.xml"/>
  <Override ContentType="application/vnd.openxmlformats-officedocument.presentationml.slideLayout+xml" PartName="/ppt/slideLayouts/slideLayout15.xml"/>
  <Override ContentType="application/vnd.openxmlformats-officedocument.presentationml.slideLayout+xml" PartName="/ppt/slideLayouts/slideLayout16.xml"/>
  <Override ContentType="application/vnd.openxmlformats-officedocument.presentationml.slideLayout+xml" PartName="/ppt/slideLayouts/slideLayout17.xml"/>
  <Override ContentType="application/vnd.openxmlformats-package.core-properties+xml" PartName="/docProps/core.xml"/>
  <Override ContentType="application/vnd.openxmlformats-officedocument.extended-properties+xml" PartName="/docProps/app.xml"/>
  <Override ContentType="application/vnd.openxmlformats-officedocument.custom-properties+xml" PartName="/docProps/custom.xml"/>
</Types>
</file>

<file path=_rels/.rels><?xml version="1.0" encoding="UTF-8" standalone="yes" ?><Relationships xmlns="http://schemas.openxmlformats.org/package/2006/relationships"><Relationship Id="rId3" Target="docProps/core.xml" Type="http://schemas.openxmlformats.org/package/2006/relationships/metadata/core-properties"/><Relationship Id="rId2" Target="docProps/thumbnail.jpeg" Type="http://schemas.openxmlformats.org/package/2006/relationships/metadata/thumbnail"/><Relationship Id="rId1" Target="ppt/presentation.xml" Type="http://schemas.openxmlformats.org/officeDocument/2006/relationships/officeDocument"/><Relationship Id="rId4" Target="docProps/app.xml" Type="http://schemas.openxmlformats.org/officeDocument/2006/relationships/extended-properties"/><Relationship Id="rId5"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313" r:id="rId1"/>
  </p:sldMasterIdLst>
  <p:sldIdLst>
    <p:sldId id="256" r:id="rId2"/>
    <p:sldId id="285" r:id="rId3"/>
    <p:sldId id="257" r:id="rId4"/>
    <p:sldId id="259" r:id="rId5"/>
    <p:sldId id="284" r:id="rId6"/>
    <p:sldId id="286" r:id="rId7"/>
    <p:sldId id="261" r:id="rId8"/>
    <p:sldId id="262" r:id="rId9"/>
    <p:sldId id="263" r:id="rId10"/>
    <p:sldId id="264" r:id="rId11"/>
    <p:sldId id="265" r:id="rId12"/>
    <p:sldId id="266" r:id="rId13"/>
    <p:sldId id="267" r:id="rId14"/>
    <p:sldId id="287" r:id="rId15"/>
    <p:sldId id="289" r:id="rId16"/>
    <p:sldId id="290" r:id="rId17"/>
    <p:sldId id="291" r:id="rId18"/>
    <p:sldId id="268" r:id="rId19"/>
    <p:sldId id="269" r:id="rId20"/>
    <p:sldId id="270" r:id="rId21"/>
    <p:sldId id="292" r:id="rId22"/>
    <p:sldId id="271" r:id="rId23"/>
    <p:sldId id="273" r:id="rId24"/>
    <p:sldId id="272" r:id="rId25"/>
    <p:sldId id="274" r:id="rId26"/>
    <p:sldId id="275" r:id="rId27"/>
    <p:sldId id="276" r:id="rId28"/>
    <p:sldId id="278" r:id="rId29"/>
    <p:sldId id="279" r:id="rId30"/>
    <p:sldId id="280" r:id="rId31"/>
    <p:sldId id="277" r:id="rId32"/>
    <p:sldId id="281" r:id="rId33"/>
    <p:sldId id="282" r:id="rId34"/>
    <p:sldId id="299" r:id="rId35"/>
    <p:sldId id="296" r:id="rId36"/>
    <p:sldId id="295" r:id="rId37"/>
    <p:sldId id="294" r:id="rId38"/>
    <p:sldId id="297" r:id="rId39"/>
    <p:sldId id="298" r:id="rId40"/>
    <p:sldId id="283" r:id="rId4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339" autoAdjust="0"/>
    <p:restoredTop sz="94660"/>
  </p:normalViewPr>
  <p:slideViewPr>
    <p:cSldViewPr>
      <p:cViewPr varScale="1">
        <p:scale>
          <a:sx n="87" d="100"/>
          <a:sy n="87" d="100"/>
        </p:scale>
        <p:origin x="1506"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pic>
        <p:nvPicPr>
          <p:cNvPr id="7" name="Picture 6" descr="SD-PanelTitle-GrommetsCombined.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1921934" y="1811863"/>
            <a:ext cx="5308866" cy="1515533"/>
          </a:xfrm>
        </p:spPr>
        <p:txBody>
          <a:bodyPr anchor="b">
            <a:noAutofit/>
          </a:bodyPr>
          <a:lstStyle>
            <a:lvl1pPr algn="ctr">
              <a:defRPr sz="4800">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1921934" y="3598327"/>
            <a:ext cx="5308866" cy="1377651"/>
          </a:xfrm>
        </p:spPr>
        <p:txBody>
          <a:bodyPr anchor="t">
            <a:normAutofit/>
          </a:bodyPr>
          <a:lstStyle>
            <a:lvl1pPr marL="0" indent="0" algn="ctr">
              <a:buNone/>
              <a:defRPr sz="2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a:xfrm>
            <a:off x="6065417" y="5054602"/>
            <a:ext cx="673276" cy="279400"/>
          </a:xfrm>
        </p:spPr>
        <p:txBody>
          <a:bodyPr/>
          <a:lstStyle/>
          <a:p>
            <a:fld id="{DEE4A9CE-A847-49FA-8E5A-06CC7D543D3A}" type="datetimeFigureOut">
              <a:rPr lang="ru-RU" smtClean="0"/>
              <a:t>09.05.2022</a:t>
            </a:fld>
            <a:endParaRPr lang="ru-RU"/>
          </a:p>
        </p:txBody>
      </p:sp>
      <p:sp>
        <p:nvSpPr>
          <p:cNvPr id="5" name="Footer Placeholder 4"/>
          <p:cNvSpPr>
            <a:spLocks noGrp="1"/>
          </p:cNvSpPr>
          <p:nvPr>
            <p:ph type="ftr" sz="quarter" idx="11"/>
          </p:nvPr>
        </p:nvSpPr>
        <p:spPr>
          <a:xfrm>
            <a:off x="1921934" y="5054602"/>
            <a:ext cx="4064860" cy="279400"/>
          </a:xfrm>
        </p:spPr>
        <p:txBody>
          <a:bodyPr/>
          <a:lstStyle/>
          <a:p>
            <a:endParaRPr lang="ru-RU"/>
          </a:p>
        </p:txBody>
      </p:sp>
      <p:sp>
        <p:nvSpPr>
          <p:cNvPr id="6" name="Slide Number Placeholder 5"/>
          <p:cNvSpPr>
            <a:spLocks noGrp="1"/>
          </p:cNvSpPr>
          <p:nvPr>
            <p:ph type="sldNum" sz="quarter" idx="12"/>
          </p:nvPr>
        </p:nvSpPr>
        <p:spPr>
          <a:xfrm>
            <a:off x="6817317" y="5054602"/>
            <a:ext cx="413483" cy="279400"/>
          </a:xfrm>
        </p:spPr>
        <p:txBody>
          <a:bodyPr/>
          <a:lstStyle/>
          <a:p>
            <a:fld id="{EEA81B9F-0E5B-4F2E-92D9-EE015934C949}" type="slidenum">
              <a:rPr lang="ru-RU" smtClean="0"/>
              <a:t>‹#›</a:t>
            </a:fld>
            <a:endParaRPr lang="ru-RU"/>
          </a:p>
        </p:txBody>
      </p:sp>
      <p:cxnSp>
        <p:nvCxnSpPr>
          <p:cNvPr id="15" name="Straight Connector 14"/>
          <p:cNvCxnSpPr/>
          <p:nvPr/>
        </p:nvCxnSpPr>
        <p:spPr>
          <a:xfrm>
            <a:off x="2019825" y="3471329"/>
            <a:ext cx="5113083"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574104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76866" y="4815415"/>
            <a:ext cx="6798734" cy="566738"/>
          </a:xfrm>
        </p:spPr>
        <p:txBody>
          <a:bodyPr anchor="b">
            <a:normAutofit/>
          </a:bodyPr>
          <a:lstStyle>
            <a:lvl1pPr algn="ctr">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1026260" y="1032933"/>
            <a:ext cx="7091482" cy="3361269"/>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1176866" y="5382153"/>
            <a:ext cx="6798734" cy="493712"/>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DEE4A9CE-A847-49FA-8E5A-06CC7D543D3A}" type="datetimeFigureOut">
              <a:rPr lang="ru-RU" smtClean="0"/>
              <a:t>09.05.2022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EEA81B9F-0E5B-4F2E-92D9-EE015934C949}" type="slidenum">
              <a:rPr lang="ru-RU" smtClean="0"/>
              <a:t>‹#›</a:t>
            </a:fld>
            <a:endParaRPr lang="ru-RU"/>
          </a:p>
        </p:txBody>
      </p:sp>
    </p:spTree>
    <p:extLst>
      <p:ext uri="{BB962C8B-B14F-4D97-AF65-F5344CB8AC3E}">
        <p14:creationId xmlns:p14="http://schemas.microsoft.com/office/powerpoint/2010/main" val="29995799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1176866" y="906873"/>
            <a:ext cx="6798734" cy="3097860"/>
          </a:xfrm>
        </p:spPr>
        <p:txBody>
          <a:bodyPr anchor="ctr">
            <a:normAutofit/>
          </a:bodyPr>
          <a:lstStyle>
            <a:lvl1pPr algn="ctr">
              <a:defRPr sz="32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176865" y="4275666"/>
            <a:ext cx="6798736" cy="1600202"/>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DEE4A9CE-A847-49FA-8E5A-06CC7D543D3A}" type="datetimeFigureOut">
              <a:rPr lang="ru-RU" smtClean="0"/>
              <a:t>09.05.2022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EA81B9F-0E5B-4F2E-92D9-EE015934C949}" type="slidenum">
              <a:rPr lang="ru-RU" smtClean="0"/>
              <a:t>‹#›</a:t>
            </a:fld>
            <a:endParaRPr lang="ru-RU"/>
          </a:p>
        </p:txBody>
      </p:sp>
      <p:cxnSp>
        <p:nvCxnSpPr>
          <p:cNvPr id="15" name="Straight Connector 14"/>
          <p:cNvCxnSpPr/>
          <p:nvPr/>
        </p:nvCxnSpPr>
        <p:spPr>
          <a:xfrm>
            <a:off x="1278465" y="4140199"/>
            <a:ext cx="6606425"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828644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334333" y="982132"/>
            <a:ext cx="6400250" cy="2370668"/>
          </a:xfrm>
        </p:spPr>
        <p:txBody>
          <a:bodyPr anchor="ctr">
            <a:normAutofit/>
          </a:bodyPr>
          <a:lstStyle>
            <a:lvl1pPr algn="ctr">
              <a:defRPr sz="3200" b="0" cap="none">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1600200" y="3352799"/>
            <a:ext cx="5892798" cy="651933"/>
          </a:xfrm>
        </p:spPr>
        <p:txBody>
          <a:bodyPr anchor="ctr">
            <a:normAutofit/>
          </a:bodyPr>
          <a:lstStyle>
            <a:lvl1pPr marL="0" indent="0" algn="r">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1176863" y="4343400"/>
            <a:ext cx="6798738"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DEE4A9CE-A847-49FA-8E5A-06CC7D543D3A}" type="datetimeFigureOut">
              <a:rPr lang="ru-RU" smtClean="0"/>
              <a:t>09.05.2022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EA81B9F-0E5B-4F2E-92D9-EE015934C949}" type="slidenum">
              <a:rPr lang="ru-RU" smtClean="0"/>
              <a:t>‹#›</a:t>
            </a:fld>
            <a:endParaRPr lang="ru-RU"/>
          </a:p>
        </p:txBody>
      </p:sp>
      <p:sp>
        <p:nvSpPr>
          <p:cNvPr id="14" name="TextBox 13"/>
          <p:cNvSpPr txBox="1"/>
          <p:nvPr/>
        </p:nvSpPr>
        <p:spPr>
          <a:xfrm>
            <a:off x="849969" y="905362"/>
            <a:ext cx="457319" cy="584776"/>
          </a:xfrm>
          <a:prstGeom prst="rect">
            <a:avLst/>
          </a:prstGeom>
        </p:spPr>
        <p:txBody>
          <a:bodyPr vert="horz" lIns="91440" tIns="45720" rIns="91440" bIns="45720" rtlCol="0" anchor="ctr">
            <a:noAutofit/>
          </a:bodyPr>
          <a:lstStyle/>
          <a:p>
            <a:pPr lvl="0"/>
            <a:r>
              <a:rPr lang="en-US" sz="7200" dirty="0">
                <a:solidFill>
                  <a:schemeClr val="tx1"/>
                </a:solidFill>
                <a:effectLst/>
              </a:rPr>
              <a:t>“</a:t>
            </a:r>
          </a:p>
        </p:txBody>
      </p:sp>
      <p:sp>
        <p:nvSpPr>
          <p:cNvPr id="15" name="TextBox 14"/>
          <p:cNvSpPr txBox="1"/>
          <p:nvPr/>
        </p:nvSpPr>
        <p:spPr>
          <a:xfrm>
            <a:off x="7633503" y="2827870"/>
            <a:ext cx="457319" cy="584776"/>
          </a:xfrm>
          <a:prstGeom prst="rect">
            <a:avLst/>
          </a:prstGeom>
        </p:spPr>
        <p:txBody>
          <a:bodyPr vert="horz" lIns="91440" tIns="45720" rIns="91440" bIns="45720" rtlCol="0" anchor="ctr">
            <a:noAutofit/>
          </a:bodyPr>
          <a:lstStyle/>
          <a:p>
            <a:pPr lvl="0" algn="r"/>
            <a:r>
              <a:rPr lang="en-US" sz="7200" dirty="0">
                <a:solidFill>
                  <a:schemeClr val="tx1"/>
                </a:solidFill>
                <a:effectLst/>
              </a:rPr>
              <a:t>”</a:t>
            </a:r>
          </a:p>
        </p:txBody>
      </p:sp>
      <p:cxnSp>
        <p:nvCxnSpPr>
          <p:cNvPr id="19" name="Straight Connector 18"/>
          <p:cNvCxnSpPr/>
          <p:nvPr/>
        </p:nvCxnSpPr>
        <p:spPr>
          <a:xfrm>
            <a:off x="1278466" y="4140199"/>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0931240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176869" y="3308581"/>
            <a:ext cx="6798728" cy="1468800"/>
          </a:xfrm>
        </p:spPr>
        <p:txBody>
          <a:bodyPr anchor="b">
            <a:normAutofit/>
          </a:bodyPr>
          <a:lstStyle>
            <a:lvl1pPr algn="l">
              <a:defRPr sz="32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176868" y="4777381"/>
            <a:ext cx="6798730" cy="8604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DEE4A9CE-A847-49FA-8E5A-06CC7D543D3A}" type="datetimeFigureOut">
              <a:rPr lang="ru-RU" smtClean="0"/>
              <a:t>09.05.2022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EA81B9F-0E5B-4F2E-92D9-EE015934C949}" type="slidenum">
              <a:rPr lang="ru-RU" smtClean="0"/>
              <a:t>‹#›</a:t>
            </a:fld>
            <a:endParaRPr lang="ru-RU"/>
          </a:p>
        </p:txBody>
      </p:sp>
    </p:spTree>
    <p:extLst>
      <p:ext uri="{BB962C8B-B14F-4D97-AF65-F5344CB8AC3E}">
        <p14:creationId xmlns:p14="http://schemas.microsoft.com/office/powerpoint/2010/main" val="233176892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409416" y="982132"/>
            <a:ext cx="6325168" cy="2243668"/>
          </a:xfrm>
        </p:spPr>
        <p:txBody>
          <a:bodyPr anchor="ctr">
            <a:normAutofit/>
          </a:bodyPr>
          <a:lstStyle>
            <a:lvl1pPr algn="ctr">
              <a:defRPr sz="3200" b="0" cap="none">
                <a:solidFill>
                  <a:schemeClr val="tx1"/>
                </a:solidFill>
              </a:defRPr>
            </a:lvl1pPr>
          </a:lstStyle>
          <a:p>
            <a:r>
              <a:rPr lang="ru-RU" smtClean="0"/>
              <a:t>Образец заголовка</a:t>
            </a:r>
            <a:endParaRPr lang="en-US" dirty="0"/>
          </a:p>
        </p:txBody>
      </p:sp>
      <p:sp>
        <p:nvSpPr>
          <p:cNvPr id="14" name="Text Placeholder 2"/>
          <p:cNvSpPr>
            <a:spLocks noGrp="1"/>
          </p:cNvSpPr>
          <p:nvPr>
            <p:ph type="body" idx="13"/>
          </p:nvPr>
        </p:nvSpPr>
        <p:spPr>
          <a:xfrm>
            <a:off x="1176868" y="3639312"/>
            <a:ext cx="6798730" cy="886968"/>
          </a:xfrm>
        </p:spPr>
        <p:txBody>
          <a:bodyPr anchor="b">
            <a:normAutofit/>
          </a:bodyPr>
          <a:lstStyle>
            <a:lvl1pPr marL="0" indent="0" algn="l">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3" name="Text Placeholder 2"/>
          <p:cNvSpPr>
            <a:spLocks noGrp="1"/>
          </p:cNvSpPr>
          <p:nvPr>
            <p:ph type="body" idx="1"/>
          </p:nvPr>
        </p:nvSpPr>
        <p:spPr>
          <a:xfrm>
            <a:off x="1176865" y="4529667"/>
            <a:ext cx="6798736" cy="1346200"/>
          </a:xfrm>
        </p:spPr>
        <p:txBody>
          <a:bodyPr anchor="t">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DEE4A9CE-A847-49FA-8E5A-06CC7D543D3A}" type="datetimeFigureOut">
              <a:rPr lang="ru-RU" smtClean="0"/>
              <a:t>09.05.2022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EA81B9F-0E5B-4F2E-92D9-EE015934C949}" type="slidenum">
              <a:rPr lang="ru-RU" smtClean="0"/>
              <a:t>‹#›</a:t>
            </a:fld>
            <a:endParaRPr lang="ru-RU"/>
          </a:p>
        </p:txBody>
      </p:sp>
      <p:sp>
        <p:nvSpPr>
          <p:cNvPr id="12" name="TextBox 11"/>
          <p:cNvSpPr txBox="1"/>
          <p:nvPr/>
        </p:nvSpPr>
        <p:spPr>
          <a:xfrm>
            <a:off x="878060" y="896895"/>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7649796" y="2607728"/>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278466" y="342900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501124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1176865" y="982131"/>
            <a:ext cx="6798734" cy="2294467"/>
          </a:xfrm>
        </p:spPr>
        <p:txBody>
          <a:bodyPr vert="horz" lIns="91440" tIns="45720" rIns="91440" bIns="45720" rtlCol="0" anchor="ctr">
            <a:normAutofit/>
          </a:bodyPr>
          <a:lstStyle>
            <a:lvl1pPr>
              <a:defRPr lang="en-US" sz="3200" b="0" dirty="0"/>
            </a:lvl1pPr>
          </a:lstStyle>
          <a:p>
            <a:pPr marL="0" lvl="0"/>
            <a:r>
              <a:rPr lang="ru-RU" smtClean="0"/>
              <a:t>Образец заголовка</a:t>
            </a:r>
            <a:endParaRPr lang="en-US" dirty="0"/>
          </a:p>
        </p:txBody>
      </p:sp>
      <p:sp>
        <p:nvSpPr>
          <p:cNvPr id="11" name="Text Placeholder 2"/>
          <p:cNvSpPr>
            <a:spLocks noGrp="1"/>
          </p:cNvSpPr>
          <p:nvPr>
            <p:ph type="body" idx="13"/>
          </p:nvPr>
        </p:nvSpPr>
        <p:spPr>
          <a:xfrm>
            <a:off x="1176868" y="3566160"/>
            <a:ext cx="6798730" cy="905256"/>
          </a:xfrm>
        </p:spPr>
        <p:txBody>
          <a:bodyPr anchor="b">
            <a:normAutofit/>
          </a:bodyPr>
          <a:lstStyle>
            <a:lvl1pPr marL="0" indent="0" algn="l">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3" name="Text Placeholder 2"/>
          <p:cNvSpPr>
            <a:spLocks noGrp="1"/>
          </p:cNvSpPr>
          <p:nvPr>
            <p:ph type="body" idx="1"/>
          </p:nvPr>
        </p:nvSpPr>
        <p:spPr>
          <a:xfrm>
            <a:off x="1176866" y="4470400"/>
            <a:ext cx="6798734" cy="1405467"/>
          </a:xfrm>
        </p:spPr>
        <p:txBody>
          <a:bodyPr anchor="t">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DEE4A9CE-A847-49FA-8E5A-06CC7D543D3A}" type="datetimeFigureOut">
              <a:rPr lang="ru-RU" smtClean="0"/>
              <a:t>09.05.2022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EA81B9F-0E5B-4F2E-92D9-EE015934C949}" type="slidenum">
              <a:rPr lang="ru-RU" smtClean="0"/>
              <a:t>‹#›</a:t>
            </a:fld>
            <a:endParaRPr lang="ru-RU"/>
          </a:p>
        </p:txBody>
      </p:sp>
      <p:cxnSp>
        <p:nvCxnSpPr>
          <p:cNvPr id="15" name="Straight Connector 14"/>
          <p:cNvCxnSpPr/>
          <p:nvPr/>
        </p:nvCxnSpPr>
        <p:spPr>
          <a:xfrm>
            <a:off x="1278469" y="3429000"/>
            <a:ext cx="6606421"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6540403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176865" y="2490135"/>
            <a:ext cx="6798736" cy="3385733"/>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DEE4A9CE-A847-49FA-8E5A-06CC7D543D3A}" type="datetimeFigureOut">
              <a:rPr lang="ru-RU" smtClean="0"/>
              <a:t>09.05.2022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EA81B9F-0E5B-4F2E-92D9-EE015934C949}" type="slidenum">
              <a:rPr lang="ru-RU" smtClean="0"/>
              <a:t>‹#›</a:t>
            </a:fld>
            <a:endParaRPr lang="ru-RU"/>
          </a:p>
        </p:txBody>
      </p:sp>
      <p:cxnSp>
        <p:nvCxnSpPr>
          <p:cNvPr id="14" name="Straight Connector 13"/>
          <p:cNvCxnSpPr/>
          <p:nvPr/>
        </p:nvCxnSpPr>
        <p:spPr>
          <a:xfrm>
            <a:off x="1278466" y="2354670"/>
            <a:ext cx="660642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132888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56667" y="906873"/>
            <a:ext cx="1618930" cy="496899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176867" y="906873"/>
            <a:ext cx="4915509" cy="4968993"/>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DEE4A9CE-A847-49FA-8E5A-06CC7D543D3A}" type="datetimeFigureOut">
              <a:rPr lang="ru-RU" smtClean="0"/>
              <a:t>09.05.2022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EA81B9F-0E5B-4F2E-92D9-EE015934C949}" type="slidenum">
              <a:rPr lang="ru-RU" smtClean="0"/>
              <a:t>‹#›</a:t>
            </a:fld>
            <a:endParaRPr lang="ru-RU"/>
          </a:p>
        </p:txBody>
      </p:sp>
      <p:cxnSp>
        <p:nvCxnSpPr>
          <p:cNvPr id="14" name="Straight Connector 13"/>
          <p:cNvCxnSpPr/>
          <p:nvPr/>
        </p:nvCxnSpPr>
        <p:spPr>
          <a:xfrm>
            <a:off x="6245512" y="906873"/>
            <a:ext cx="0" cy="4968993"/>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519633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cxnSp>
        <p:nvCxnSpPr>
          <p:cNvPr id="7" name="Straight Connector 6"/>
          <p:cNvCxnSpPr/>
          <p:nvPr/>
        </p:nvCxnSpPr>
        <p:spPr>
          <a:xfrm>
            <a:off x="1278466" y="2354670"/>
            <a:ext cx="6595533"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DEE4A9CE-A847-49FA-8E5A-06CC7D543D3A}" type="datetimeFigureOut">
              <a:rPr lang="ru-RU" smtClean="0"/>
              <a:t>09.05.2022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EA81B9F-0E5B-4F2E-92D9-EE015934C949}" type="slidenum">
              <a:rPr lang="ru-RU" smtClean="0"/>
              <a:t>‹#›</a:t>
            </a:fld>
            <a:endParaRPr lang="ru-RU"/>
          </a:p>
        </p:txBody>
      </p:sp>
    </p:spTree>
    <p:extLst>
      <p:ext uri="{BB962C8B-B14F-4D97-AF65-F5344CB8AC3E}">
        <p14:creationId xmlns:p14="http://schemas.microsoft.com/office/powerpoint/2010/main" val="28886289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278465" y="1641413"/>
            <a:ext cx="6595534" cy="1822514"/>
          </a:xfrm>
        </p:spPr>
        <p:txBody>
          <a:bodyPr anchor="b">
            <a:normAutofit/>
          </a:bodyPr>
          <a:lstStyle>
            <a:lvl1pPr algn="ctr">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278465" y="3734859"/>
            <a:ext cx="6595534" cy="1090015"/>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DEE4A9CE-A847-49FA-8E5A-06CC7D543D3A}" type="datetimeFigureOut">
              <a:rPr lang="ru-RU" smtClean="0"/>
              <a:t>09.05.2022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EA81B9F-0E5B-4F2E-92D9-EE015934C949}" type="slidenum">
              <a:rPr lang="ru-RU" smtClean="0"/>
              <a:t>‹#›</a:t>
            </a:fld>
            <a:endParaRPr lang="ru-RU"/>
          </a:p>
        </p:txBody>
      </p:sp>
      <p:cxnSp>
        <p:nvCxnSpPr>
          <p:cNvPr id="31" name="Straight Connector 30"/>
          <p:cNvCxnSpPr/>
          <p:nvPr/>
        </p:nvCxnSpPr>
        <p:spPr>
          <a:xfrm>
            <a:off x="1278466" y="3599392"/>
            <a:ext cx="6595533"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950964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cxnSp>
        <p:nvCxnSpPr>
          <p:cNvPr id="8" name="Straight Connector 7"/>
          <p:cNvCxnSpPr/>
          <p:nvPr/>
        </p:nvCxnSpPr>
        <p:spPr>
          <a:xfrm>
            <a:off x="1278465" y="235626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179576" y="2487168"/>
            <a:ext cx="3337560" cy="3447288"/>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645152" y="2487168"/>
            <a:ext cx="3337560" cy="3447288"/>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DEE4A9CE-A847-49FA-8E5A-06CC7D543D3A}" type="datetimeFigureOut">
              <a:rPr lang="ru-RU" smtClean="0"/>
              <a:t>09.05.2022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EEA81B9F-0E5B-4F2E-92D9-EE015934C949}" type="slidenum">
              <a:rPr lang="ru-RU" smtClean="0"/>
              <a:t>‹#›</a:t>
            </a:fld>
            <a:endParaRPr lang="ru-RU"/>
          </a:p>
        </p:txBody>
      </p:sp>
    </p:spTree>
    <p:extLst>
      <p:ext uri="{BB962C8B-B14F-4D97-AF65-F5344CB8AC3E}">
        <p14:creationId xmlns:p14="http://schemas.microsoft.com/office/powerpoint/2010/main" val="3901063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1176868" y="2658533"/>
            <a:ext cx="333756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76868" y="3243262"/>
            <a:ext cx="3337560" cy="2706624"/>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1832" y="2658533"/>
            <a:ext cx="333756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1832" y="3243262"/>
            <a:ext cx="3337560" cy="2706624"/>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DEE4A9CE-A847-49FA-8E5A-06CC7D543D3A}" type="datetimeFigureOut">
              <a:rPr lang="ru-RU" smtClean="0"/>
              <a:t>09.05.2022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EEA81B9F-0E5B-4F2E-92D9-EE015934C949}" type="slidenum">
              <a:rPr lang="ru-RU" smtClean="0"/>
              <a:t>‹#›</a:t>
            </a:fld>
            <a:endParaRPr lang="ru-RU"/>
          </a:p>
        </p:txBody>
      </p:sp>
      <p:cxnSp>
        <p:nvCxnSpPr>
          <p:cNvPr id="41" name="Straight Connector 40"/>
          <p:cNvCxnSpPr/>
          <p:nvPr/>
        </p:nvCxnSpPr>
        <p:spPr>
          <a:xfrm>
            <a:off x="1278466" y="235467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402772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1176865" y="915337"/>
            <a:ext cx="6798735" cy="1303867"/>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DEE4A9CE-A847-49FA-8E5A-06CC7D543D3A}" type="datetimeFigureOut">
              <a:rPr lang="ru-RU" smtClean="0"/>
              <a:t>09.05.2022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EEA81B9F-0E5B-4F2E-92D9-EE015934C949}" type="slidenum">
              <a:rPr lang="ru-RU" smtClean="0"/>
              <a:t>‹#›</a:t>
            </a:fld>
            <a:endParaRPr lang="ru-RU"/>
          </a:p>
        </p:txBody>
      </p:sp>
      <p:cxnSp>
        <p:nvCxnSpPr>
          <p:cNvPr id="14" name="Straight Connector 13"/>
          <p:cNvCxnSpPr/>
          <p:nvPr/>
        </p:nvCxnSpPr>
        <p:spPr>
          <a:xfrm>
            <a:off x="1278466" y="235467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522396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EE4A9CE-A847-49FA-8E5A-06CC7D543D3A}" type="datetimeFigureOut">
              <a:rPr lang="ru-RU" smtClean="0"/>
              <a:t>09.05.2022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EEA81B9F-0E5B-4F2E-92D9-EE015934C949}" type="slidenum">
              <a:rPr lang="ru-RU" smtClean="0"/>
              <a:t>‹#›</a:t>
            </a:fld>
            <a:endParaRPr lang="ru-RU"/>
          </a:p>
        </p:txBody>
      </p:sp>
    </p:spTree>
    <p:extLst>
      <p:ext uri="{BB962C8B-B14F-4D97-AF65-F5344CB8AC3E}">
        <p14:creationId xmlns:p14="http://schemas.microsoft.com/office/powerpoint/2010/main" val="31077890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76865" y="1388534"/>
            <a:ext cx="2536798" cy="1371600"/>
          </a:xfrm>
        </p:spPr>
        <p:txBody>
          <a:bodyPr anchor="b">
            <a:normAutofit/>
          </a:bodyPr>
          <a:lstStyle>
            <a:lvl1pPr algn="ctr">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4120062" y="982132"/>
            <a:ext cx="3855539" cy="4893735"/>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176865" y="3031065"/>
            <a:ext cx="2536798"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DEE4A9CE-A847-49FA-8E5A-06CC7D543D3A}" type="datetimeFigureOut">
              <a:rPr lang="ru-RU" smtClean="0"/>
              <a:t>09.05.2022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EEA81B9F-0E5B-4F2E-92D9-EE015934C949}" type="slidenum">
              <a:rPr lang="ru-RU" smtClean="0"/>
              <a:t>‹#›</a:t>
            </a:fld>
            <a:endParaRPr lang="ru-RU"/>
          </a:p>
        </p:txBody>
      </p:sp>
      <p:cxnSp>
        <p:nvCxnSpPr>
          <p:cNvPr id="16" name="Straight Connector 15"/>
          <p:cNvCxnSpPr/>
          <p:nvPr/>
        </p:nvCxnSpPr>
        <p:spPr>
          <a:xfrm>
            <a:off x="1278466" y="2912533"/>
            <a:ext cx="233359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574168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76865" y="1883832"/>
            <a:ext cx="3632202" cy="1371600"/>
          </a:xfrm>
        </p:spPr>
        <p:txBody>
          <a:bodyPr anchor="b">
            <a:normAutofit/>
          </a:bodyPr>
          <a:lstStyle>
            <a:lvl1pPr algn="ctr">
              <a:defRPr sz="2400" b="0"/>
            </a:lvl1pPr>
          </a:lstStyle>
          <a:p>
            <a:r>
              <a:rPr lang="ru-RU" smtClean="0"/>
              <a:t>Образец заголовка</a:t>
            </a:r>
            <a:endParaRPr lang="en-US" dirty="0"/>
          </a:p>
        </p:txBody>
      </p:sp>
      <p:sp>
        <p:nvSpPr>
          <p:cNvPr id="17" name="Picture Placeholder 2"/>
          <p:cNvSpPr>
            <a:spLocks noGrp="1" noChangeAspect="1"/>
          </p:cNvSpPr>
          <p:nvPr>
            <p:ph type="pic" idx="1"/>
          </p:nvPr>
        </p:nvSpPr>
        <p:spPr>
          <a:xfrm>
            <a:off x="5183069" y="1032933"/>
            <a:ext cx="2929463" cy="4792136"/>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1176865" y="3255432"/>
            <a:ext cx="3632201" cy="1828800"/>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DEE4A9CE-A847-49FA-8E5A-06CC7D543D3A}" type="datetimeFigureOut">
              <a:rPr lang="ru-RU" smtClean="0"/>
              <a:t>09.05.2022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EEA81B9F-0E5B-4F2E-92D9-EE015934C949}" type="slidenum">
              <a:rPr lang="ru-RU" smtClean="0"/>
              <a:t>‹#›</a:t>
            </a:fld>
            <a:endParaRPr lang="ru-RU"/>
          </a:p>
        </p:txBody>
      </p:sp>
    </p:spTree>
    <p:extLst>
      <p:ext uri="{BB962C8B-B14F-4D97-AF65-F5344CB8AC3E}">
        <p14:creationId xmlns:p14="http://schemas.microsoft.com/office/powerpoint/2010/main" val="13454201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SD-PanelContent-GrommetsCombined.png"/>
          <p:cNvPicPr>
            <a:picLocks noChangeAspect="1"/>
          </p:cNvPicPr>
          <p:nvPr/>
        </p:nvPicPr>
        <p:blipFill>
          <a:blip r:embed="rId19"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2" name="Title Placeholder 1"/>
          <p:cNvSpPr>
            <a:spLocks noGrp="1"/>
          </p:cNvSpPr>
          <p:nvPr>
            <p:ph type="title"/>
          </p:nvPr>
        </p:nvSpPr>
        <p:spPr>
          <a:xfrm>
            <a:off x="1176866" y="915337"/>
            <a:ext cx="6798734" cy="1303867"/>
          </a:xfrm>
          <a:prstGeom prst="rect">
            <a:avLst/>
          </a:prstGeom>
          <a:effectLst/>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176865" y="2490135"/>
            <a:ext cx="6798736" cy="3444997"/>
          </a:xfrm>
          <a:prstGeom prst="rect">
            <a:avLst/>
          </a:prstGeom>
        </p:spPr>
        <p:txBody>
          <a:bodyPr vert="horz" lIns="91440" tIns="45720" rIns="91440" bIns="45720" rtlCol="0"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356670" y="5960533"/>
            <a:ext cx="1148283"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EE4A9CE-A847-49FA-8E5A-06CC7D543D3A}" type="datetimeFigureOut">
              <a:rPr lang="ru-RU" smtClean="0"/>
              <a:t>09.05.2022</a:t>
            </a:fld>
            <a:endParaRPr lang="ru-RU"/>
          </a:p>
        </p:txBody>
      </p:sp>
      <p:sp>
        <p:nvSpPr>
          <p:cNvPr id="5" name="Footer Placeholder 4"/>
          <p:cNvSpPr>
            <a:spLocks noGrp="1"/>
          </p:cNvSpPr>
          <p:nvPr>
            <p:ph type="ftr" sz="quarter" idx="3"/>
          </p:nvPr>
        </p:nvSpPr>
        <p:spPr>
          <a:xfrm>
            <a:off x="1176865" y="5960533"/>
            <a:ext cx="5104667"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ru-RU"/>
          </a:p>
        </p:txBody>
      </p:sp>
      <p:sp>
        <p:nvSpPr>
          <p:cNvPr id="6" name="Slide Number Placeholder 5"/>
          <p:cNvSpPr>
            <a:spLocks noGrp="1"/>
          </p:cNvSpPr>
          <p:nvPr>
            <p:ph type="sldNum" sz="quarter" idx="4"/>
          </p:nvPr>
        </p:nvSpPr>
        <p:spPr>
          <a:xfrm>
            <a:off x="7580091" y="5960533"/>
            <a:ext cx="39551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EEA81B9F-0E5B-4F2E-92D9-EE015934C949}" type="slidenum">
              <a:rPr lang="ru-RU" smtClean="0"/>
              <a:t>‹#›</a:t>
            </a:fld>
            <a:endParaRPr lang="ru-RU"/>
          </a:p>
        </p:txBody>
      </p:sp>
    </p:spTree>
    <p:extLst>
      <p:ext uri="{BB962C8B-B14F-4D97-AF65-F5344CB8AC3E}">
        <p14:creationId xmlns:p14="http://schemas.microsoft.com/office/powerpoint/2010/main" val="2013305703"/>
      </p:ext>
    </p:extLst>
  </p:cSld>
  <p:clrMap bg1="lt1" tx1="dk1" bg2="lt2" tx2="dk2" accent1="accent1" accent2="accent2" accent3="accent3" accent4="accent4" accent5="accent5" accent6="accent6" hlink="hlink" folHlink="folHlink"/>
  <p:sldLayoutIdLst>
    <p:sldLayoutId id="2147484314" r:id="rId1"/>
    <p:sldLayoutId id="2147484315" r:id="rId2"/>
    <p:sldLayoutId id="2147484316" r:id="rId3"/>
    <p:sldLayoutId id="2147484317" r:id="rId4"/>
    <p:sldLayoutId id="2147484318" r:id="rId5"/>
    <p:sldLayoutId id="2147484319" r:id="rId6"/>
    <p:sldLayoutId id="2147484320" r:id="rId7"/>
    <p:sldLayoutId id="2147484321" r:id="rId8"/>
    <p:sldLayoutId id="2147484322" r:id="rId9"/>
    <p:sldLayoutId id="2147484323" r:id="rId10"/>
    <p:sldLayoutId id="2147484324" r:id="rId11"/>
    <p:sldLayoutId id="2147484325" r:id="rId12"/>
    <p:sldLayoutId id="2147484326" r:id="rId13"/>
    <p:sldLayoutId id="2147484327" r:id="rId14"/>
    <p:sldLayoutId id="2147484328" r:id="rId15"/>
    <p:sldLayoutId id="2147484329" r:id="rId16"/>
    <p:sldLayoutId id="2147484330" r:id="rId17"/>
  </p:sldLayoutIdLst>
  <p:txStyles>
    <p:titleStyle>
      <a:lvl1pPr algn="ctr" defTabSz="457200" rtl="0" eaLnBrk="1" latinLnBrk="0" hangingPunct="1">
        <a:spcBef>
          <a:spcPct val="0"/>
        </a:spcBef>
        <a:buNone/>
        <a:defRPr sz="40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arget="../media/image15.jpeg" Type="http://schemas.openxmlformats.org/officeDocument/2006/relationships/image"/><Relationship Id="rId1" Target="../slideLayouts/slideLayout2.xml" Type="http://schemas.openxmlformats.org/officeDocument/2006/relationships/slideLayout"/></Relationships>
</file>

<file path=ppt/slides/_rels/slide11.xml.rels><?xml version="1.0" encoding="UTF-8" standalone="yes" ?><Relationships xmlns="http://schemas.openxmlformats.org/package/2006/relationships"><Relationship Id="rId2" Target="../media/image16.jpeg" Type="http://schemas.openxmlformats.org/officeDocument/2006/relationships/image"/><Relationship Id="rId1" Target="../slideLayouts/slideLayout2.xml" Type="http://schemas.openxmlformats.org/officeDocument/2006/relationships/slideLayout"/></Relationships>
</file>

<file path=ppt/slides/_rels/slide12.xml.rels><?xml version="1.0" encoding="UTF-8" standalone="yes" ?><Relationships xmlns="http://schemas.openxmlformats.org/package/2006/relationships"><Relationship Id="rId2" Target="../media/image17.jpeg" Type="http://schemas.openxmlformats.org/officeDocument/2006/relationships/image"/><Relationship Id="rId1" Target="../slideLayouts/slideLayout2.xml" Type="http://schemas.openxmlformats.org/officeDocument/2006/relationships/slideLayout"/></Relationships>
</file>

<file path=ppt/slides/_rels/slide13.xml.rels><?xml version="1.0" encoding="UTF-8" standalone="yes" ?><Relationships xmlns="http://schemas.openxmlformats.org/package/2006/relationships"><Relationship Id="rId2" Target="../media/image18.jpeg" Type="http://schemas.openxmlformats.org/officeDocument/2006/relationships/image"/><Relationship Id="rId1" Target="../slideLayouts/slideLayout2.xml" Type="http://schemas.openxmlformats.org/officeDocument/2006/relationships/slideLayout"/></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arget="../media/image25.jpeg" Type="http://schemas.openxmlformats.org/officeDocument/2006/relationships/image"/><Relationship Id="rId1" Target="../slideLayouts/slideLayout2.xml" Type="http://schemas.openxmlformats.org/officeDocument/2006/relationships/slideLayout"/></Relationships>
</file>

<file path=ppt/slides/_rels/slide21.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xml"/><Relationship Id="rId4" Type="http://schemas.openxmlformats.org/officeDocument/2006/relationships/image" Target="../media/image28.jpeg"/></Relationships>
</file>

<file path=ppt/slides/_rels/slide22.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arget="../media/image30.jpeg" Type="http://schemas.openxmlformats.org/officeDocument/2006/relationships/image"/><Relationship Id="rId1" Target="../slideLayouts/slideLayout2.xml" Type="http://schemas.openxmlformats.org/officeDocument/2006/relationships/slideLayout"/></Relationships>
</file>

<file path=ppt/slides/_rels/slide24.xml.rels><?xml version="1.0" encoding="UTF-8" standalone="yes" ?><Relationships xmlns="http://schemas.openxmlformats.org/package/2006/relationships"><Relationship Id="rId2" Target="../media/image31.jpeg" Type="http://schemas.openxmlformats.org/officeDocument/2006/relationships/image"/><Relationship Id="rId1" Target="../slideLayouts/slideLayout2.xml" Type="http://schemas.openxmlformats.org/officeDocument/2006/relationships/slideLayout"/></Relationships>
</file>

<file path=ppt/slides/_rels/slide25.xml.rels><?xml version="1.0" encoding="UTF-8" standalone="yes" ?><Relationships xmlns="http://schemas.openxmlformats.org/package/2006/relationships"><Relationship Id="rId2" Target="../media/image32.jpeg" Type="http://schemas.openxmlformats.org/officeDocument/2006/relationships/image"/><Relationship Id="rId1" Target="../slideLayouts/slideLayout2.xml" Type="http://schemas.openxmlformats.org/officeDocument/2006/relationships/slideLayout"/></Relationships>
</file>

<file path=ppt/slides/_rels/slide26.xml.rels><?xml version="1.0" encoding="UTF-8" standalone="yes" ?><Relationships xmlns="http://schemas.openxmlformats.org/package/2006/relationships"><Relationship Id="rId2" Target="../media/image33.jpeg" Type="http://schemas.openxmlformats.org/officeDocument/2006/relationships/image"/><Relationship Id="rId1" Target="../slideLayouts/slideLayout2.xml" Type="http://schemas.openxmlformats.org/officeDocument/2006/relationships/slideLayout"/></Relationships>
</file>

<file path=ppt/slides/_rels/slide27.xml.rels><?xml version="1.0" encoding="UTF-8" standalone="yes" ?><Relationships xmlns="http://schemas.openxmlformats.org/package/2006/relationships"><Relationship Id="rId2" Target="../media/image34.jpeg" Type="http://schemas.openxmlformats.org/officeDocument/2006/relationships/image"/><Relationship Id="rId1" Target="../slideLayouts/slideLayout2.xml" Type="http://schemas.openxmlformats.org/officeDocument/2006/relationships/slideLayout"/></Relationships>
</file>

<file path=ppt/slides/_rels/slide28.xml.rels><?xml version="1.0" encoding="UTF-8" standalone="yes" ?><Relationships xmlns="http://schemas.openxmlformats.org/package/2006/relationships"><Relationship Id="rId2" Target="../media/image35.jpeg" Type="http://schemas.openxmlformats.org/officeDocument/2006/relationships/image"/><Relationship Id="rId1" Target="../slideLayouts/slideLayout2.xml" Type="http://schemas.openxmlformats.org/officeDocument/2006/relationships/slideLayout"/></Relationships>
</file>

<file path=ppt/slides/_rels/slide29.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arget="../media/image7.jpeg" Type="http://schemas.openxmlformats.org/officeDocument/2006/relationships/image"/><Relationship Id="rId1" Target="../slideLayouts/slideLayout2.xml" Type="http://schemas.openxmlformats.org/officeDocument/2006/relationships/slideLayout"/></Relationships>
</file>

<file path=ppt/slides/_rels/slide30.xml.rels><?xml version="1.0" encoding="UTF-8" standalone="yes" ?><Relationships xmlns="http://schemas.openxmlformats.org/package/2006/relationships"><Relationship Id="rId3" Target="../media/image39.jpeg" Type="http://schemas.openxmlformats.org/officeDocument/2006/relationships/image"/><Relationship Id="rId2" Target="../media/image38.jpeg" Type="http://schemas.openxmlformats.org/officeDocument/2006/relationships/image"/><Relationship Id="rId1" Target="../slideLayouts/slideLayout2.xml" Type="http://schemas.openxmlformats.org/officeDocument/2006/relationships/slideLayout"/><Relationship Id="rId4" Target="../media/image40.jpeg" Type="http://schemas.openxmlformats.org/officeDocument/2006/relationships/image"/></Relationships>
</file>

<file path=ppt/slides/_rels/slide31.xml.rels><?xml version="1.0" encoding="UTF-8" standalone="yes" ?><Relationships xmlns="http://schemas.openxmlformats.org/package/2006/relationships"><Relationship Id="rId3" Target="../media/image42.jpeg" Type="http://schemas.openxmlformats.org/officeDocument/2006/relationships/image"/><Relationship Id="rId2" Target="../media/image41.jpeg" Type="http://schemas.openxmlformats.org/officeDocument/2006/relationships/image"/><Relationship Id="rId1" Target="../slideLayouts/slideLayout2.xml" Type="http://schemas.openxmlformats.org/officeDocument/2006/relationships/slideLayout"/></Relationships>
</file>

<file path=ppt/slides/_rels/slide32.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jpeg"/><Relationship Id="rId1" Type="http://schemas.openxmlformats.org/officeDocument/2006/relationships/slideLayout" Target="../slideLayouts/slideLayout2.xml"/><Relationship Id="rId4" Type="http://schemas.openxmlformats.org/officeDocument/2006/relationships/image" Target="../media/image45.jpeg"/></Relationships>
</file>

<file path=ppt/slides/_rels/slide33.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arget="../media/image51.jpeg" Type="http://schemas.openxmlformats.org/officeDocument/2006/relationships/image"/><Relationship Id="rId1" Target="../slideLayouts/slideLayout2.xml" Type="http://schemas.openxmlformats.org/officeDocument/2006/relationships/slideLayout"/></Relationships>
</file>

<file path=ppt/slides/_rels/slide39.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image" Target="../media/image5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arget="../media/image8.jpeg" Type="http://schemas.openxmlformats.org/officeDocument/2006/relationships/image"/><Relationship Id="rId1" Target="../slideLayouts/slideLayout2.xml" Type="http://schemas.openxmlformats.org/officeDocument/2006/relationships/slideLayout"/></Relationships>
</file>

<file path=ppt/slides/_rels/slide40.xml.rels><?xml version="1.0" encoding="UTF-8" standalone="yes" ?><Relationships xmlns="http://schemas.openxmlformats.org/package/2006/relationships"><Relationship Id="rId3" Target="../media/image55.jpeg" Type="http://schemas.openxmlformats.org/officeDocument/2006/relationships/image"/><Relationship Id="rId2" Target="../media/image54.jpeg" Type="http://schemas.openxmlformats.org/officeDocument/2006/relationships/image"/><Relationship Id="rId1" Target="../slideLayouts/slideLayout2.xml" Type="http://schemas.openxmlformats.org/officeDocument/2006/relationships/slideLayout"/></Relationships>
</file>

<file path=ppt/slides/_rels/slide5.xml.rels><?xml version="1.0" encoding="UTF-8" standalone="yes" ?><Relationships xmlns="http://schemas.openxmlformats.org/package/2006/relationships"><Relationship Id="rId2" Target="../media/image9.jpeg" Type="http://schemas.openxmlformats.org/officeDocument/2006/relationships/image"/><Relationship Id="rId1" Target="../slideLayouts/slideLayout2.xml" Type="http://schemas.openxmlformats.org/officeDocument/2006/relationships/slideLayout"/></Relationships>
</file>

<file path=ppt/slides/_rels/slide6.xml.rels><?xml version="1.0" encoding="UTF-8" standalone="yes" ?><Relationships xmlns="http://schemas.openxmlformats.org/package/2006/relationships"><Relationship Id="rId2" Target="../media/image10.jpeg" Type="http://schemas.openxmlformats.org/officeDocument/2006/relationships/image"/><Relationship Id="rId1" Target="../slideLayouts/slideLayout2.xml" Type="http://schemas.openxmlformats.org/officeDocument/2006/relationships/slideLayout"/></Relationships>
</file>

<file path=ppt/slides/_rels/slide7.xml.rels><?xml version="1.0" encoding="UTF-8" standalone="yes" ?><Relationships xmlns="http://schemas.openxmlformats.org/package/2006/relationships"><Relationship Id="rId2" Target="../media/image11.jpeg" Type="http://schemas.openxmlformats.org/officeDocument/2006/relationships/image"/><Relationship Id="rId1" Target="../slideLayouts/slideLayout2.xml" Type="http://schemas.openxmlformats.org/officeDocument/2006/relationships/slideLayout"/></Relationships>
</file>

<file path=ppt/slides/_rels/slide8.xml.rels><?xml version="1.0" encoding="UTF-8" standalone="yes" ?><Relationships xmlns="http://schemas.openxmlformats.org/package/2006/relationships"><Relationship Id="rId2" Target="../media/image12.jpeg" Type="http://schemas.openxmlformats.org/officeDocument/2006/relationships/image"/><Relationship Id="rId1" Target="../slideLayouts/slideLayout2.xml" Type="http://schemas.openxmlformats.org/officeDocument/2006/relationships/slideLayout"/></Relationships>
</file>

<file path=ppt/slides/_rels/slide9.xml.rels><?xml version="1.0" encoding="UTF-8" standalone="yes" ?><Relationships xmlns="http://schemas.openxmlformats.org/package/2006/relationships"><Relationship Id="rId3" Target="../media/image14.jpeg" Type="http://schemas.openxmlformats.org/officeDocument/2006/relationships/image"/><Relationship Id="rId2" Target="../media/image13.jpeg" Type="http://schemas.openxmlformats.org/officeDocument/2006/relationships/image"/><Relationship Id="rId1" Target="../slideLayouts/slideLayout2.xml" Type="http://schemas.openxmlformats.org/officeDocument/2006/relationships/slideLayout"/></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387423"/>
            <a:ext cx="9144000" cy="1872207"/>
          </a:xfrm>
        </p:spPr>
        <p:txBody>
          <a:bodyPr>
            <a:normAutofit/>
          </a:bodyPr>
          <a:lstStyle/>
          <a:p>
            <a:pPr algn="ctr"/>
            <a:r>
              <a:rPr lang="ru-RU" b="1" dirty="0" smtClean="0"/>
              <a:t>Дорожно-транспортные происшествия:</a:t>
            </a:r>
            <a:endParaRPr lang="ru-RU" dirty="0"/>
          </a:p>
        </p:txBody>
      </p:sp>
      <p:sp>
        <p:nvSpPr>
          <p:cNvPr id="3" name="Подзаголовок 2"/>
          <p:cNvSpPr>
            <a:spLocks noGrp="1"/>
          </p:cNvSpPr>
          <p:nvPr>
            <p:ph type="subTitle" idx="1"/>
          </p:nvPr>
        </p:nvSpPr>
        <p:spPr/>
        <p:txBody>
          <a:bodyPr/>
          <a:lstStyle/>
          <a:p>
            <a:endParaRPr lang="ru-RU" dirty="0"/>
          </a:p>
        </p:txBody>
      </p:sp>
      <p:pic>
        <p:nvPicPr>
          <p:cNvPr id="1026" name="Picture 2" descr="https://catherineasquithgallery.com/uploads/posts/2021-02/1613517200_9-p-fon-dlya-prezentatsii-tema-avarii-9.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336007" y="1340768"/>
            <a:ext cx="6480720" cy="4146311"/>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0" y="5691157"/>
            <a:ext cx="9144000" cy="1569660"/>
          </a:xfrm>
          <a:prstGeom prst="rect">
            <a:avLst/>
          </a:prstGeom>
        </p:spPr>
        <p:txBody>
          <a:bodyPr wrap="square">
            <a:spAutoFit/>
          </a:bodyPr>
          <a:lstStyle/>
          <a:p>
            <a:pPr algn="ctr" defTabSz="457200">
              <a:spcBef>
                <a:spcPct val="0"/>
              </a:spcBef>
            </a:pPr>
            <a:r>
              <a:rPr lang="ru-RU" sz="4800" b="1" dirty="0">
                <a:ln w="3175" cmpd="sng">
                  <a:noFill/>
                </a:ln>
                <a:solidFill>
                  <a:schemeClr val="tx1">
                    <a:lumMod val="85000"/>
                    <a:lumOff val="15000"/>
                  </a:schemeClr>
                </a:solidFill>
                <a:latin typeface="+mj-lt"/>
                <a:ea typeface="+mj-ea"/>
                <a:cs typeface="+mj-cs"/>
              </a:rPr>
              <a:t>виды, причины, последствия</a:t>
            </a:r>
            <a:br>
              <a:rPr lang="ru-RU" sz="4800" b="1" dirty="0">
                <a:ln w="3175" cmpd="sng">
                  <a:noFill/>
                </a:ln>
                <a:solidFill>
                  <a:schemeClr val="tx1">
                    <a:lumMod val="85000"/>
                    <a:lumOff val="15000"/>
                  </a:schemeClr>
                </a:solidFill>
                <a:latin typeface="+mj-lt"/>
                <a:ea typeface="+mj-ea"/>
                <a:cs typeface="+mj-cs"/>
              </a:rPr>
            </a:br>
            <a:endParaRPr lang="ru-RU" sz="4800" b="1" dirty="0">
              <a:ln w="3175" cmpd="sng">
                <a:noFill/>
              </a:ln>
              <a:solidFill>
                <a:schemeClr val="tx1">
                  <a:lumMod val="85000"/>
                  <a:lumOff val="15000"/>
                </a:schemeClr>
              </a:solidFill>
              <a:latin typeface="+mj-lt"/>
              <a:ea typeface="+mj-ea"/>
              <a:cs typeface="+mj-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548680"/>
            <a:ext cx="9144000" cy="576064"/>
          </a:xfrm>
        </p:spPr>
        <p:txBody>
          <a:bodyPr>
            <a:noAutofit/>
          </a:bodyPr>
          <a:lstStyle/>
          <a:p>
            <a:pPr algn="ctr"/>
            <a:r>
              <a:rPr lang="ru-RU" sz="3600" b="1" dirty="0" smtClean="0"/>
              <a:t>Наезд на велосипедиста</a:t>
            </a:r>
            <a:endParaRPr lang="ru-RU" sz="3600" b="1" dirty="0"/>
          </a:p>
        </p:txBody>
      </p:sp>
      <p:sp>
        <p:nvSpPr>
          <p:cNvPr id="3" name="Содержимое 2"/>
          <p:cNvSpPr>
            <a:spLocks noGrp="1"/>
          </p:cNvSpPr>
          <p:nvPr>
            <p:ph idx="1"/>
          </p:nvPr>
        </p:nvSpPr>
        <p:spPr>
          <a:xfrm>
            <a:off x="395536" y="1268759"/>
            <a:ext cx="8352928" cy="2946059"/>
          </a:xfrm>
        </p:spPr>
        <p:txBody>
          <a:bodyPr/>
          <a:lstStyle/>
          <a:p>
            <a:pPr lvl="0"/>
            <a:r>
              <a:rPr lang="ru-RU" dirty="0" smtClean="0"/>
              <a:t>Происшествие</a:t>
            </a:r>
            <a:r>
              <a:rPr lang="ru-RU" dirty="0"/>
              <a:t>, при котором </a:t>
            </a:r>
            <a:r>
              <a:rPr lang="ru-RU" dirty="0" smtClean="0"/>
              <a:t>транспортное </a:t>
            </a:r>
            <a:r>
              <a:rPr lang="ru-RU" dirty="0"/>
              <a:t>средство наехало на велосипедиста или он сам натолкнулся на </a:t>
            </a:r>
            <a:r>
              <a:rPr lang="ru-RU" dirty="0" smtClean="0"/>
              <a:t>движущееся </a:t>
            </a:r>
            <a:r>
              <a:rPr lang="ru-RU" dirty="0"/>
              <a:t>транспортное средство. На долю велосипедистов </a:t>
            </a:r>
            <a:r>
              <a:rPr lang="ru-RU" dirty="0" smtClean="0"/>
              <a:t>приходится около </a:t>
            </a:r>
            <a:r>
              <a:rPr lang="ru-RU" dirty="0"/>
              <a:t>2,3 % пострадавших в ДТП.</a:t>
            </a:r>
          </a:p>
        </p:txBody>
      </p:sp>
      <p:pic>
        <p:nvPicPr>
          <p:cNvPr id="6146"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155806" y="2852936"/>
            <a:ext cx="4996104" cy="345638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476671"/>
            <a:ext cx="9144000" cy="792087"/>
          </a:xfrm>
        </p:spPr>
        <p:txBody>
          <a:bodyPr>
            <a:normAutofit/>
          </a:bodyPr>
          <a:lstStyle/>
          <a:p>
            <a:pPr algn="ctr"/>
            <a:r>
              <a:rPr lang="ru-RU" sz="3600" b="1" dirty="0" smtClean="0"/>
              <a:t>Наезд на гужевой транспорт</a:t>
            </a:r>
            <a:endParaRPr lang="ru-RU" sz="3600" dirty="0"/>
          </a:p>
        </p:txBody>
      </p:sp>
      <p:sp>
        <p:nvSpPr>
          <p:cNvPr id="3" name="Содержимое 2"/>
          <p:cNvSpPr>
            <a:spLocks noGrp="1"/>
          </p:cNvSpPr>
          <p:nvPr>
            <p:ph idx="1"/>
          </p:nvPr>
        </p:nvSpPr>
        <p:spPr>
          <a:xfrm>
            <a:off x="539552" y="1233528"/>
            <a:ext cx="7992888" cy="3160373"/>
          </a:xfrm>
        </p:spPr>
        <p:txBody>
          <a:bodyPr/>
          <a:lstStyle/>
          <a:p>
            <a:pPr lvl="0" algn="just"/>
            <a:r>
              <a:rPr lang="ru-RU" dirty="0" smtClean="0"/>
              <a:t>Происшествие</a:t>
            </a:r>
            <a:r>
              <a:rPr lang="ru-RU" dirty="0"/>
              <a:t>, при котором </a:t>
            </a:r>
            <a:r>
              <a:rPr lang="ru-RU" dirty="0" smtClean="0"/>
              <a:t>транспортное </a:t>
            </a:r>
            <a:r>
              <a:rPr lang="ru-RU" dirty="0"/>
              <a:t>средство наехало на упряжное животное, а также на повозку, транспортируемую этим животным; либо упряжное животное или </a:t>
            </a:r>
            <a:r>
              <a:rPr lang="ru-RU" dirty="0" smtClean="0"/>
              <a:t>повозка</a:t>
            </a:r>
            <a:r>
              <a:rPr lang="ru-RU" dirty="0"/>
              <a:t>, транспортируемая этим животным, ударились о </a:t>
            </a:r>
            <a:r>
              <a:rPr lang="ru-RU" dirty="0" smtClean="0"/>
              <a:t>движущееся транспортное </a:t>
            </a:r>
            <a:r>
              <a:rPr lang="ru-RU" dirty="0"/>
              <a:t>средство.</a:t>
            </a:r>
          </a:p>
        </p:txBody>
      </p:sp>
      <p:pic>
        <p:nvPicPr>
          <p:cNvPr id="7170"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979712" y="3284984"/>
            <a:ext cx="5304652" cy="285122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340768"/>
          </a:xfrm>
        </p:spPr>
        <p:txBody>
          <a:bodyPr>
            <a:normAutofit/>
          </a:bodyPr>
          <a:lstStyle/>
          <a:p>
            <a:pPr algn="ctr"/>
            <a:r>
              <a:rPr b="1" dirty="0" lang="ru-RU" smtClean="0" sz="3600"/>
              <a:t>Наезд на животное</a:t>
            </a:r>
            <a:endParaRPr dirty="0" lang="ru-RU" sz="3600"/>
          </a:p>
        </p:txBody>
      </p:sp>
      <p:sp>
        <p:nvSpPr>
          <p:cNvPr id="3" name="Содержимое 2"/>
          <p:cNvSpPr>
            <a:spLocks noGrp="1"/>
          </p:cNvSpPr>
          <p:nvPr>
            <p:ph idx="1"/>
          </p:nvPr>
        </p:nvSpPr>
        <p:spPr>
          <a:xfrm>
            <a:off x="539552" y="1052735"/>
            <a:ext cx="8064896" cy="3019207"/>
          </a:xfrm>
        </p:spPr>
        <p:txBody>
          <a:bodyPr>
            <a:normAutofit/>
          </a:bodyPr>
          <a:lstStyle/>
          <a:p>
            <a:pPr algn="just" lvl="0"/>
            <a:r>
              <a:rPr dirty="0" lang="ru-RU" smtClean="0"/>
              <a:t>Происшествие</a:t>
            </a:r>
            <a:r>
              <a:rPr dirty="0" lang="ru-RU"/>
              <a:t>, при котором транспортное средство наехало на дикое или домашнее животное (включая вьючных и верховых) либо сами эти животные ударились о движущееся </a:t>
            </a:r>
            <a:r>
              <a:rPr dirty="0" lang="ru-RU" smtClean="0"/>
              <a:t>транспортное </a:t>
            </a:r>
            <a:r>
              <a:rPr dirty="0" lang="ru-RU"/>
              <a:t>средство, в результате чего пострадали люди или причинен </a:t>
            </a:r>
            <a:r>
              <a:rPr dirty="0" lang="ru-RU" smtClean="0"/>
              <a:t>материальный ущерб.</a:t>
            </a:r>
            <a:endParaRPr dirty="0" lang="ru-RU"/>
          </a:p>
          <a:p>
            <a:pPr algn="just"/>
            <a:endParaRPr dirty="0" lang="ru-RU"/>
          </a:p>
        </p:txBody>
      </p:sp>
      <p:pic>
        <p:nvPicPr>
          <p:cNvPr id="8194" name="Picture 2"/>
          <p:cNvPicPr>
            <a:picLocks noChangeArrowheads="1" noChangeAspect="1"/>
          </p:cNvPicPr>
          <p:nvPr/>
        </p:nvPicPr>
        <p:blipFill>
          <a:blip cstate="email" r:embed="rId2">
            <a:extLst>
              <a:ext uri="{28A0092B-C50C-407E-A947-70E740481C1C}">
                <a14:useLocalDpi xmlns:a14="http://schemas.microsoft.com/office/drawing/2010/main"/>
              </a:ext>
            </a:extLst>
          </a:blip>
          <a:srcRect b="15"/>
          <a:stretch>
            <a:fillRect/>
          </a:stretch>
        </p:blipFill>
        <p:spPr bwMode="auto">
          <a:xfrm>
            <a:off x="1871700" y="3068960"/>
            <a:ext cx="5400600" cy="2962780"/>
          </a:xfrm>
          <a:prstGeom prst="rect">
            <a:avLst/>
          </a:prstGeom>
          <a:noFill/>
          <a:ln w="9525">
            <a:noFill/>
            <a:miter lim="800000"/>
            <a:headEnd/>
            <a:tailEnd/>
          </a:ln>
          <a:effectLst/>
        </p:spPr>
      </p:pic>
    </p:spTree>
  </p:cSld>
  <p:clrMapOvr>
    <a:masterClrMapping/>
  </p:clrMapOvr>
  <p:timing>
    <p:tnLst>
      <p:par>
        <p:cTn dur="indefinite" id="1" nodeType="tmRoot" restart="never"/>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476672"/>
            <a:ext cx="9144000" cy="576064"/>
          </a:xfrm>
        </p:spPr>
        <p:txBody>
          <a:bodyPr>
            <a:normAutofit fontScale="90000"/>
          </a:bodyPr>
          <a:lstStyle/>
          <a:p>
            <a:pPr algn="ctr"/>
            <a:r>
              <a:rPr lang="ru-RU" sz="3600" b="1" dirty="0" smtClean="0"/>
              <a:t>Прочие происшествия</a:t>
            </a:r>
            <a:endParaRPr lang="ru-RU" sz="3600" dirty="0"/>
          </a:p>
        </p:txBody>
      </p:sp>
      <p:sp>
        <p:nvSpPr>
          <p:cNvPr id="3" name="Содержимое 2"/>
          <p:cNvSpPr>
            <a:spLocks noGrp="1"/>
          </p:cNvSpPr>
          <p:nvPr>
            <p:ph idx="1"/>
          </p:nvPr>
        </p:nvSpPr>
        <p:spPr>
          <a:xfrm>
            <a:off x="827584" y="1052737"/>
            <a:ext cx="7560840" cy="2519140"/>
          </a:xfrm>
        </p:spPr>
        <p:txBody>
          <a:bodyPr/>
          <a:lstStyle/>
          <a:p>
            <a:pPr lvl="0" algn="just"/>
            <a:r>
              <a:rPr lang="ru-RU" dirty="0" smtClean="0"/>
              <a:t>ДТП</a:t>
            </a:r>
            <a:r>
              <a:rPr lang="ru-RU" dirty="0"/>
              <a:t>, не относящиеся к перечисленным выше видам. </a:t>
            </a:r>
            <a:endParaRPr lang="ru-RU" dirty="0" smtClean="0"/>
          </a:p>
          <a:p>
            <a:pPr lvl="0" algn="just"/>
            <a:r>
              <a:rPr lang="ru-RU" dirty="0" smtClean="0"/>
              <a:t>К </a:t>
            </a:r>
            <a:r>
              <a:rPr lang="ru-RU" dirty="0"/>
              <a:t>ним относятся сход трамваев с рельсов (без </a:t>
            </a:r>
            <a:r>
              <a:rPr lang="ru-RU" dirty="0" smtClean="0"/>
              <a:t>столкновения </a:t>
            </a:r>
            <a:r>
              <a:rPr lang="ru-RU" dirty="0"/>
              <a:t>или опрокидывания), падение на людей перевозимого в трамвае груза и др.</a:t>
            </a:r>
          </a:p>
          <a:p>
            <a:endParaRPr lang="ru-RU" dirty="0"/>
          </a:p>
        </p:txBody>
      </p:sp>
      <p:pic>
        <p:nvPicPr>
          <p:cNvPr id="9218" name="Picture 2"/>
          <p:cNvPicPr>
            <a:picLocks noChangeAspect="1" noChangeArrowheads="1"/>
          </p:cNvPicPr>
          <p:nvPr/>
        </p:nvPicPr>
        <p:blipFill>
          <a:blip r:embed="rId2"/>
          <a:srcRect/>
          <a:stretch>
            <a:fillRect/>
          </a:stretch>
        </p:blipFill>
        <p:spPr bwMode="auto">
          <a:xfrm>
            <a:off x="1475656" y="2852936"/>
            <a:ext cx="6120680" cy="340084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76866" y="332656"/>
            <a:ext cx="6798734" cy="1008113"/>
          </a:xfrm>
        </p:spPr>
        <p:txBody>
          <a:bodyPr>
            <a:normAutofit/>
          </a:bodyPr>
          <a:lstStyle/>
          <a:p>
            <a:pPr fontAlgn="auto">
              <a:spcAft>
                <a:spcPts val="0"/>
              </a:spcAft>
              <a:defRPr/>
            </a:pPr>
            <a:r>
              <a:rPr lang="ru-RU" sz="3600" b="1" dirty="0"/>
              <a:t>Причины ДТП</a:t>
            </a:r>
          </a:p>
        </p:txBody>
      </p:sp>
      <p:sp>
        <p:nvSpPr>
          <p:cNvPr id="3" name="Содержимое 2"/>
          <p:cNvSpPr>
            <a:spLocks noGrp="1"/>
          </p:cNvSpPr>
          <p:nvPr>
            <p:ph idx="1"/>
          </p:nvPr>
        </p:nvSpPr>
        <p:spPr>
          <a:xfrm>
            <a:off x="683567" y="1052736"/>
            <a:ext cx="7848873" cy="5255990"/>
          </a:xfrm>
        </p:spPr>
        <p:txBody>
          <a:bodyPr>
            <a:normAutofit fontScale="55000" lnSpcReduction="20000"/>
          </a:bodyPr>
          <a:lstStyle/>
          <a:p>
            <a:pPr marL="548640" indent="-411480" algn="ctr" fontAlgn="auto">
              <a:spcAft>
                <a:spcPts val="0"/>
              </a:spcAft>
              <a:buClr>
                <a:schemeClr val="tx1">
                  <a:shade val="95000"/>
                </a:schemeClr>
              </a:buClr>
              <a:buFont typeface="Wingdings 2"/>
              <a:buNone/>
              <a:defRPr/>
            </a:pPr>
            <a:r>
              <a:rPr lang="ru-RU" sz="4400" dirty="0" smtClean="0"/>
              <a:t>  </a:t>
            </a:r>
            <a:r>
              <a:rPr lang="ru-RU" sz="4400" b="1" dirty="0" smtClean="0">
                <a:solidFill>
                  <a:schemeClr val="tx1"/>
                </a:solidFill>
              </a:rPr>
              <a:t> </a:t>
            </a:r>
            <a:r>
              <a:rPr lang="ru-RU" sz="4400" dirty="0" smtClean="0">
                <a:solidFill>
                  <a:schemeClr val="tx1"/>
                </a:solidFill>
              </a:rPr>
              <a:t>К</a:t>
            </a:r>
            <a:r>
              <a:rPr lang="ru-RU" sz="4400" b="1" dirty="0" smtClean="0">
                <a:solidFill>
                  <a:schemeClr val="tx1"/>
                </a:solidFill>
              </a:rPr>
              <a:t> субъективным </a:t>
            </a:r>
            <a:r>
              <a:rPr lang="ru-RU" sz="4400" dirty="0" smtClean="0">
                <a:solidFill>
                  <a:schemeClr val="tx1"/>
                </a:solidFill>
              </a:rPr>
              <a:t>причинам ДТП относятся:</a:t>
            </a:r>
          </a:p>
          <a:p>
            <a:pPr algn="just" fontAlgn="auto">
              <a:defRPr/>
            </a:pPr>
            <a:r>
              <a:rPr lang="ru-RU" sz="4400" dirty="0" smtClean="0"/>
              <a:t>Нарушение </a:t>
            </a:r>
            <a:r>
              <a:rPr lang="ru-RU" sz="4400" dirty="0"/>
              <a:t>Правил дорожного движения;</a:t>
            </a:r>
          </a:p>
          <a:p>
            <a:pPr algn="just" fontAlgn="auto">
              <a:defRPr/>
            </a:pPr>
            <a:r>
              <a:rPr lang="ru-RU" sz="4400" dirty="0"/>
              <a:t>нарушение правил безопасности движения и эксплуатации транспортных средств.</a:t>
            </a:r>
          </a:p>
          <a:p>
            <a:pPr algn="just" fontAlgn="auto">
              <a:defRPr/>
            </a:pPr>
            <a:r>
              <a:rPr lang="ru-RU" sz="4400" dirty="0" smtClean="0"/>
              <a:t>оставление </a:t>
            </a:r>
            <a:r>
              <a:rPr lang="ru-RU" sz="4400" dirty="0"/>
              <a:t>места ДТП  участником дорожного движения - отдельная категория нарушения, влекущего за собой административную либо уголовную ответственность.</a:t>
            </a:r>
          </a:p>
          <a:p>
            <a:pPr marL="0" indent="0" algn="ctr" fontAlgn="auto">
              <a:buNone/>
              <a:defRPr/>
            </a:pPr>
            <a:r>
              <a:rPr lang="ru-RU" sz="4400" b="1" dirty="0" smtClean="0">
                <a:solidFill>
                  <a:schemeClr val="tx1"/>
                </a:solidFill>
              </a:rPr>
              <a:t>Объективными</a:t>
            </a:r>
            <a:r>
              <a:rPr lang="ru-RU" sz="4400" dirty="0" smtClean="0"/>
              <a:t> </a:t>
            </a:r>
            <a:r>
              <a:rPr lang="ru-RU" sz="4400" dirty="0"/>
              <a:t>причинами являются:</a:t>
            </a:r>
          </a:p>
          <a:p>
            <a:pPr algn="just" fontAlgn="auto">
              <a:defRPr/>
            </a:pPr>
            <a:r>
              <a:rPr lang="ru-RU" sz="4400" dirty="0" err="1" smtClean="0"/>
              <a:t>Ннедостатки</a:t>
            </a:r>
            <a:r>
              <a:rPr lang="ru-RU" sz="4400" dirty="0" smtClean="0"/>
              <a:t> </a:t>
            </a:r>
            <a:r>
              <a:rPr lang="ru-RU" sz="4400" dirty="0"/>
              <a:t>в планировании улиц и любых других проезжих частей;</a:t>
            </a:r>
          </a:p>
          <a:p>
            <a:pPr algn="just" fontAlgn="auto">
              <a:defRPr/>
            </a:pPr>
            <a:r>
              <a:rPr lang="ru-RU" sz="4400" dirty="0"/>
              <a:t>освещенность проезжей части в темное время суток;</a:t>
            </a:r>
          </a:p>
          <a:p>
            <a:pPr algn="just" fontAlgn="auto">
              <a:defRPr/>
            </a:pPr>
            <a:r>
              <a:rPr lang="ru-RU" sz="4400" dirty="0"/>
              <a:t>состояние дорожного покрытия, различные средства регулирования и дорожные знаки, а также техническая исправность  автотранспортных средств.</a:t>
            </a:r>
          </a:p>
          <a:p>
            <a:pPr marL="548640" indent="-411480" fontAlgn="auto">
              <a:spcAft>
                <a:spcPts val="0"/>
              </a:spcAft>
              <a:buClr>
                <a:schemeClr val="tx1">
                  <a:shade val="95000"/>
                </a:schemeClr>
              </a:buClr>
              <a:buFont typeface="Wingdings 2"/>
              <a:buChar char=""/>
              <a:defRPr/>
            </a:pPr>
            <a:endParaRPr lang="ru-RU" dirty="0"/>
          </a:p>
        </p:txBody>
      </p:sp>
    </p:spTree>
    <p:extLst>
      <p:ext uri="{BB962C8B-B14F-4D97-AF65-F5344CB8AC3E}">
        <p14:creationId xmlns:p14="http://schemas.microsoft.com/office/powerpoint/2010/main" val="163860951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27584" y="476673"/>
            <a:ext cx="7560840" cy="1080119"/>
          </a:xfrm>
        </p:spPr>
        <p:txBody>
          <a:bodyPr>
            <a:noAutofit/>
          </a:bodyPr>
          <a:lstStyle/>
          <a:p>
            <a:pPr>
              <a:defRPr/>
            </a:pPr>
            <a:r>
              <a:rPr lang="ru-RU" sz="3600" b="1" dirty="0"/>
              <a:t>Главная причина ДТП – нарушение ПДД.</a:t>
            </a:r>
          </a:p>
        </p:txBody>
      </p:sp>
      <p:pic>
        <p:nvPicPr>
          <p:cNvPr id="4" name="Picture 2" descr="http://ziza.qip.ru/other/122006/13/avarii/12_avarii_69324.jpg"/>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4389421" y="2780928"/>
            <a:ext cx="3999003" cy="2999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Прямоугольник 4"/>
          <p:cNvSpPr/>
          <p:nvPr/>
        </p:nvSpPr>
        <p:spPr>
          <a:xfrm>
            <a:off x="539552" y="1556792"/>
            <a:ext cx="8064896" cy="1569660"/>
          </a:xfrm>
          <a:prstGeom prst="rect">
            <a:avLst/>
          </a:prstGeom>
        </p:spPr>
        <p:txBody>
          <a:bodyPr wrap="square">
            <a:spAutoFit/>
          </a:bodyPr>
          <a:lstStyle/>
          <a:p>
            <a:pPr marL="137160" algn="just" fontAlgn="auto">
              <a:spcAft>
                <a:spcPts val="0"/>
              </a:spcAft>
              <a:buClr>
                <a:schemeClr val="tx1">
                  <a:shade val="95000"/>
                </a:schemeClr>
              </a:buClr>
              <a:defRPr/>
            </a:pPr>
            <a:r>
              <a:rPr lang="ru-RU" sz="2400" dirty="0" smtClean="0"/>
              <a:t>«Дорожное движение» - </a:t>
            </a:r>
            <a:r>
              <a:rPr lang="ru-RU" sz="2400" dirty="0"/>
              <a:t>сложная социально-техническая система, включающая </a:t>
            </a:r>
            <a:r>
              <a:rPr lang="ru-RU" sz="2400" dirty="0" smtClean="0"/>
              <a:t>пешеходов</a:t>
            </a:r>
            <a:r>
              <a:rPr lang="ru-RU" sz="2400" dirty="0"/>
              <a:t>, водителей, пассажиров и транспортные средства, движение которых подчиняется определенным </a:t>
            </a:r>
            <a:r>
              <a:rPr lang="ru-RU" sz="2400" dirty="0" smtClean="0"/>
              <a:t>правилам.</a:t>
            </a:r>
            <a:endParaRPr lang="ru-RU" sz="2400" dirty="0"/>
          </a:p>
        </p:txBody>
      </p:sp>
      <p:pic>
        <p:nvPicPr>
          <p:cNvPr id="6" name="Picture 4" descr="http://crazy-frankenstein.com/pictures-files/woman-parking-car-pictures_files/car-on-power-line.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809253" y="3126452"/>
            <a:ext cx="3188716" cy="2926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8361732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76866" y="404665"/>
            <a:ext cx="6798734" cy="1008111"/>
          </a:xfrm>
        </p:spPr>
        <p:txBody>
          <a:bodyPr>
            <a:normAutofit/>
          </a:bodyPr>
          <a:lstStyle/>
          <a:p>
            <a:pPr>
              <a:defRPr/>
            </a:pPr>
            <a:r>
              <a:rPr lang="ru-RU" sz="3600" b="1" dirty="0"/>
              <a:t>Последствия ДТП</a:t>
            </a:r>
          </a:p>
        </p:txBody>
      </p:sp>
      <p:sp>
        <p:nvSpPr>
          <p:cNvPr id="3" name="Содержимое 2"/>
          <p:cNvSpPr>
            <a:spLocks noGrp="1"/>
          </p:cNvSpPr>
          <p:nvPr>
            <p:ph idx="1"/>
          </p:nvPr>
        </p:nvSpPr>
        <p:spPr>
          <a:xfrm>
            <a:off x="467544" y="1196975"/>
            <a:ext cx="4104456" cy="4752305"/>
          </a:xfrm>
        </p:spPr>
        <p:txBody>
          <a:bodyPr>
            <a:noAutofit/>
          </a:bodyPr>
          <a:lstStyle/>
          <a:p>
            <a:pPr algn="just" fontAlgn="auto">
              <a:lnSpc>
                <a:spcPct val="80000"/>
              </a:lnSpc>
              <a:defRPr/>
            </a:pPr>
            <a:r>
              <a:rPr lang="ru-RU" dirty="0"/>
              <a:t>Дорожно-транспортные происшествия никогда не проходят бесследно, а тяжесть последствий соответствует серьезности самих ДТП. </a:t>
            </a:r>
            <a:endParaRPr lang="ru-RU" dirty="0" smtClean="0"/>
          </a:p>
          <a:p>
            <a:pPr algn="just" fontAlgn="auto">
              <a:lnSpc>
                <a:spcPct val="80000"/>
              </a:lnSpc>
              <a:defRPr/>
            </a:pPr>
            <a:r>
              <a:rPr lang="ru-RU" dirty="0" smtClean="0"/>
              <a:t>Около </a:t>
            </a:r>
            <a:r>
              <a:rPr lang="ru-RU" dirty="0"/>
              <a:t>5% погибших в авариях людей - дети. А более 80% пострадавших детей становятся инвалидами. </a:t>
            </a:r>
          </a:p>
        </p:txBody>
      </p:sp>
      <p:pic>
        <p:nvPicPr>
          <p:cNvPr id="11268" name="Picture 2" descr="http://de.fishki.net/picsw/012007/30/minsk/04_minsk_80390.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572000" y="1557250"/>
            <a:ext cx="4031516" cy="3024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1080862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755576" y="1123003"/>
            <a:ext cx="7632774" cy="2737797"/>
          </a:xfrm>
        </p:spPr>
        <p:txBody>
          <a:bodyPr>
            <a:normAutofit/>
          </a:bodyPr>
          <a:lstStyle/>
          <a:p>
            <a:pPr algn="just">
              <a:lnSpc>
                <a:spcPct val="80000"/>
              </a:lnSpc>
              <a:defRPr/>
            </a:pPr>
            <a:r>
              <a:rPr lang="ru-RU" dirty="0"/>
              <a:t>Гибель всех или некоторых участников ДТП.</a:t>
            </a:r>
          </a:p>
          <a:p>
            <a:pPr algn="just">
              <a:lnSpc>
                <a:spcPct val="80000"/>
              </a:lnSpc>
              <a:defRPr/>
            </a:pPr>
            <a:r>
              <a:rPr lang="ru-RU" dirty="0"/>
              <a:t>Нанесение ущерба здоровью участникам ДТП.</a:t>
            </a:r>
          </a:p>
          <a:p>
            <a:pPr algn="just">
              <a:lnSpc>
                <a:spcPct val="80000"/>
              </a:lnSpc>
              <a:defRPr/>
            </a:pPr>
            <a:r>
              <a:rPr lang="ru-RU" dirty="0"/>
              <a:t>Временная потеря </a:t>
            </a:r>
            <a:r>
              <a:rPr lang="ru-RU" dirty="0" smtClean="0"/>
              <a:t>движения и трудоспособности</a:t>
            </a:r>
            <a:r>
              <a:rPr lang="ru-RU" dirty="0"/>
              <a:t>.</a:t>
            </a:r>
          </a:p>
          <a:p>
            <a:pPr algn="just">
              <a:lnSpc>
                <a:spcPct val="80000"/>
              </a:lnSpc>
              <a:defRPr/>
            </a:pPr>
            <a:r>
              <a:rPr lang="ru-RU" dirty="0"/>
              <a:t>Психические травмы участников ДТП или их родственников</a:t>
            </a:r>
            <a:r>
              <a:rPr lang="ru-RU" dirty="0" smtClean="0"/>
              <a:t>.</a:t>
            </a:r>
          </a:p>
          <a:p>
            <a:pPr algn="just">
              <a:lnSpc>
                <a:spcPct val="80000"/>
              </a:lnSpc>
              <a:defRPr/>
            </a:pPr>
            <a:r>
              <a:rPr lang="ru-RU" dirty="0" smtClean="0"/>
              <a:t>Материальные потери </a:t>
            </a:r>
            <a:endParaRPr lang="ru-RU" dirty="0"/>
          </a:p>
          <a:p>
            <a:pPr marL="548640" indent="-411480" fontAlgn="auto">
              <a:spcAft>
                <a:spcPts val="0"/>
              </a:spcAft>
              <a:buClr>
                <a:schemeClr val="tx1">
                  <a:shade val="95000"/>
                </a:schemeClr>
              </a:buClr>
              <a:buFont typeface="Wingdings 2"/>
              <a:buChar char=""/>
              <a:defRPr/>
            </a:pPr>
            <a:endParaRPr lang="ru-RU" dirty="0"/>
          </a:p>
        </p:txBody>
      </p:sp>
      <p:pic>
        <p:nvPicPr>
          <p:cNvPr id="13315" name="Picture 2" descr="http://www.forpost.tv/img/lenta/2983_1275031100.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067944" y="2852936"/>
            <a:ext cx="4607570" cy="2817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Прямоугольник 1"/>
          <p:cNvSpPr/>
          <p:nvPr/>
        </p:nvSpPr>
        <p:spPr>
          <a:xfrm>
            <a:off x="899592" y="476672"/>
            <a:ext cx="7344816" cy="646331"/>
          </a:xfrm>
          <a:prstGeom prst="rect">
            <a:avLst/>
          </a:prstGeom>
        </p:spPr>
        <p:txBody>
          <a:bodyPr wrap="square">
            <a:spAutoFit/>
          </a:bodyPr>
          <a:lstStyle/>
          <a:p>
            <a:pPr algn="ctr" defTabSz="457200">
              <a:spcBef>
                <a:spcPct val="0"/>
              </a:spcBef>
              <a:defRPr/>
            </a:pPr>
            <a:r>
              <a:rPr lang="ru-RU" sz="3600" b="1" dirty="0">
                <a:ln w="3175" cmpd="sng">
                  <a:noFill/>
                </a:ln>
                <a:solidFill>
                  <a:schemeClr val="tx1">
                    <a:lumMod val="85000"/>
                    <a:lumOff val="15000"/>
                  </a:schemeClr>
                </a:solidFill>
                <a:latin typeface="+mj-lt"/>
                <a:ea typeface="+mj-ea"/>
                <a:cs typeface="+mj-cs"/>
              </a:rPr>
              <a:t>Последствия ДТП</a:t>
            </a:r>
          </a:p>
        </p:txBody>
      </p:sp>
    </p:spTree>
    <p:extLst>
      <p:ext uri="{BB962C8B-B14F-4D97-AF65-F5344CB8AC3E}">
        <p14:creationId xmlns:p14="http://schemas.microsoft.com/office/powerpoint/2010/main" val="243594748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417638"/>
          </a:xfrm>
        </p:spPr>
        <p:txBody>
          <a:bodyPr>
            <a:noAutofit/>
          </a:bodyPr>
          <a:lstStyle/>
          <a:p>
            <a:pPr algn="ctr"/>
            <a:r>
              <a:rPr lang="ru-RU" sz="3600" b="1" dirty="0" smtClean="0">
                <a:solidFill>
                  <a:schemeClr val="tx1"/>
                </a:solidFill>
              </a:rPr>
              <a:t>В городах совершается 3/4 всех ДТП</a:t>
            </a:r>
            <a:endParaRPr lang="ru-RU" sz="3600" b="1" dirty="0">
              <a:solidFill>
                <a:schemeClr val="tx1"/>
              </a:solidFill>
            </a:endParaRPr>
          </a:p>
        </p:txBody>
      </p:sp>
      <p:sp>
        <p:nvSpPr>
          <p:cNvPr id="3" name="Содержимое 2"/>
          <p:cNvSpPr>
            <a:spLocks noGrp="1"/>
          </p:cNvSpPr>
          <p:nvPr>
            <p:ph idx="1"/>
          </p:nvPr>
        </p:nvSpPr>
        <p:spPr>
          <a:xfrm>
            <a:off x="467544" y="903673"/>
            <a:ext cx="8280920" cy="1584176"/>
          </a:xfrm>
        </p:spPr>
        <p:txBody>
          <a:bodyPr>
            <a:normAutofit lnSpcReduction="10000"/>
          </a:bodyPr>
          <a:lstStyle/>
          <a:p>
            <a:pPr algn="just"/>
            <a:r>
              <a:rPr lang="ru-RU" dirty="0" smtClean="0">
                <a:solidFill>
                  <a:schemeClr val="tx1"/>
                </a:solidFill>
              </a:rPr>
              <a:t>Наиболее </a:t>
            </a:r>
            <a:r>
              <a:rPr lang="ru-RU" dirty="0">
                <a:solidFill>
                  <a:schemeClr val="tx1"/>
                </a:solidFill>
              </a:rPr>
              <a:t>тяжкие последствия </a:t>
            </a:r>
            <a:r>
              <a:rPr lang="ru-RU" dirty="0" smtClean="0">
                <a:solidFill>
                  <a:schemeClr val="tx1"/>
                </a:solidFill>
              </a:rPr>
              <a:t>- </a:t>
            </a:r>
            <a:r>
              <a:rPr lang="ru-RU" b="1" dirty="0" smtClean="0">
                <a:solidFill>
                  <a:schemeClr val="tx1"/>
                </a:solidFill>
              </a:rPr>
              <a:t>столкновения </a:t>
            </a:r>
            <a:r>
              <a:rPr lang="ru-RU" b="1" dirty="0">
                <a:solidFill>
                  <a:schemeClr val="tx1"/>
                </a:solidFill>
              </a:rPr>
              <a:t>транспортных средств</a:t>
            </a:r>
            <a:r>
              <a:rPr lang="ru-RU" dirty="0">
                <a:solidFill>
                  <a:schemeClr val="tx1"/>
                </a:solidFill>
              </a:rPr>
              <a:t> и </a:t>
            </a:r>
            <a:r>
              <a:rPr lang="ru-RU" b="1" dirty="0">
                <a:solidFill>
                  <a:schemeClr val="tx1"/>
                </a:solidFill>
              </a:rPr>
              <a:t>наезды на пешеходов</a:t>
            </a:r>
            <a:r>
              <a:rPr lang="ru-RU" dirty="0">
                <a:solidFill>
                  <a:schemeClr val="tx1"/>
                </a:solidFill>
              </a:rPr>
              <a:t>. </a:t>
            </a:r>
            <a:r>
              <a:rPr lang="ru-RU" dirty="0" smtClean="0">
                <a:solidFill>
                  <a:schemeClr val="tx1"/>
                </a:solidFill>
              </a:rPr>
              <a:t>Среди ДТП</a:t>
            </a:r>
            <a:r>
              <a:rPr lang="ru-RU" dirty="0">
                <a:solidFill>
                  <a:schemeClr val="tx1"/>
                </a:solidFill>
              </a:rPr>
              <a:t>, в которых имеется хотя бы один погибший, столкновения </a:t>
            </a:r>
            <a:r>
              <a:rPr lang="ru-RU" dirty="0" smtClean="0">
                <a:solidFill>
                  <a:schemeClr val="tx1"/>
                </a:solidFill>
              </a:rPr>
              <a:t>составляют </a:t>
            </a:r>
            <a:r>
              <a:rPr lang="ru-RU" dirty="0">
                <a:solidFill>
                  <a:schemeClr val="tx1"/>
                </a:solidFill>
              </a:rPr>
              <a:t>почти </a:t>
            </a:r>
            <a:r>
              <a:rPr lang="ru-RU" b="1" dirty="0">
                <a:solidFill>
                  <a:schemeClr val="tx1"/>
                </a:solidFill>
              </a:rPr>
              <a:t>45 %</a:t>
            </a:r>
            <a:r>
              <a:rPr lang="ru-RU" dirty="0">
                <a:solidFill>
                  <a:schemeClr val="tx1"/>
                </a:solidFill>
              </a:rPr>
              <a:t>. </a:t>
            </a:r>
            <a:endParaRPr lang="ru-RU" dirty="0" smtClean="0">
              <a:solidFill>
                <a:schemeClr val="tx1"/>
              </a:solidFill>
            </a:endParaRPr>
          </a:p>
          <a:p>
            <a:endParaRPr lang="ru-RU" dirty="0"/>
          </a:p>
        </p:txBody>
      </p:sp>
      <p:sp>
        <p:nvSpPr>
          <p:cNvPr id="5" name="Прямоугольник 4"/>
          <p:cNvSpPr/>
          <p:nvPr/>
        </p:nvSpPr>
        <p:spPr>
          <a:xfrm>
            <a:off x="4860155" y="2413338"/>
            <a:ext cx="3888308" cy="2308324"/>
          </a:xfrm>
          <a:prstGeom prst="rect">
            <a:avLst/>
          </a:prstGeom>
        </p:spPr>
        <p:txBody>
          <a:bodyPr wrap="square">
            <a:spAutoFit/>
          </a:bodyPr>
          <a:lstStyle/>
          <a:p>
            <a:pPr marL="285750" indent="-285750" algn="just" defTabSz="457200">
              <a:spcBef>
                <a:spcPct val="20000"/>
              </a:spcBef>
              <a:spcAft>
                <a:spcPts val="600"/>
              </a:spcAft>
              <a:buClr>
                <a:schemeClr val="accent1"/>
              </a:buClr>
              <a:buSzPct val="115000"/>
              <a:buFont typeface="Arial"/>
              <a:buChar char="•"/>
            </a:pPr>
            <a:r>
              <a:rPr lang="ru-RU" sz="2400" dirty="0"/>
              <a:t>Столкновения бывают встречными и попутными, при этом в попутных могут участвовать не только два, но и несколько транспортных средств. </a:t>
            </a:r>
          </a:p>
        </p:txBody>
      </p:sp>
      <p:pic>
        <p:nvPicPr>
          <p:cNvPr id="6" name="Picture 2" descr="http://img1.liveinternet.ru/images/attach/c/1/55/632/55632966_1267024955_2_3.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67543" y="2321311"/>
            <a:ext cx="4392612" cy="293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Прямоугольник 6"/>
          <p:cNvSpPr/>
          <p:nvPr/>
        </p:nvSpPr>
        <p:spPr>
          <a:xfrm>
            <a:off x="467544" y="5229493"/>
            <a:ext cx="8064896" cy="1200329"/>
          </a:xfrm>
          <a:prstGeom prst="rect">
            <a:avLst/>
          </a:prstGeom>
        </p:spPr>
        <p:txBody>
          <a:bodyPr wrap="square">
            <a:spAutoFit/>
          </a:bodyPr>
          <a:lstStyle/>
          <a:p>
            <a:pPr marL="285750" indent="-285750" algn="just" defTabSz="457200">
              <a:spcBef>
                <a:spcPct val="20000"/>
              </a:spcBef>
              <a:spcAft>
                <a:spcPts val="600"/>
              </a:spcAft>
              <a:buClr>
                <a:schemeClr val="accent1"/>
              </a:buClr>
              <a:buSzPct val="115000"/>
              <a:buFont typeface="Arial"/>
              <a:buChar char="•"/>
            </a:pPr>
            <a:r>
              <a:rPr lang="ru-RU" sz="2400" dirty="0"/>
              <a:t>Такие столкновения называются цепными. Происходят они при меньших скоростях, чем встречные, но ущерб от них больше (несколько участников).</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476672"/>
            <a:ext cx="9144000" cy="792088"/>
          </a:xfrm>
        </p:spPr>
        <p:txBody>
          <a:bodyPr>
            <a:noAutofit/>
          </a:bodyPr>
          <a:lstStyle/>
          <a:p>
            <a:r>
              <a:rPr lang="ru-RU" sz="3600" b="1" dirty="0" smtClean="0"/>
              <a:t>Встречные </a:t>
            </a:r>
            <a:r>
              <a:rPr lang="ru-RU" sz="3600" b="1" dirty="0"/>
              <a:t>столкновения </a:t>
            </a:r>
            <a:r>
              <a:rPr lang="ru-RU" sz="3600" b="1" dirty="0" smtClean="0"/>
              <a:t>- особая опасность</a:t>
            </a:r>
            <a:endParaRPr lang="ru-RU" sz="3600" b="1" dirty="0"/>
          </a:p>
        </p:txBody>
      </p:sp>
      <p:sp>
        <p:nvSpPr>
          <p:cNvPr id="3" name="Содержимое 2"/>
          <p:cNvSpPr>
            <a:spLocks noGrp="1"/>
          </p:cNvSpPr>
          <p:nvPr>
            <p:ph idx="1"/>
          </p:nvPr>
        </p:nvSpPr>
        <p:spPr>
          <a:xfrm>
            <a:off x="395536" y="1556792"/>
            <a:ext cx="4032448" cy="2427709"/>
          </a:xfrm>
        </p:spPr>
        <p:txBody>
          <a:bodyPr>
            <a:normAutofit/>
          </a:bodyPr>
          <a:lstStyle/>
          <a:p>
            <a:pPr algn="just"/>
            <a:r>
              <a:rPr lang="ru-RU" dirty="0" smtClean="0"/>
              <a:t>Наиболее тяжкие последствия</a:t>
            </a:r>
            <a:r>
              <a:rPr lang="ru-RU" dirty="0"/>
              <a:t>: погибшие и тяжело раненые люди, разбитые, не подлежащие </a:t>
            </a:r>
            <a:r>
              <a:rPr lang="ru-RU" dirty="0" smtClean="0"/>
              <a:t>ремонту </a:t>
            </a:r>
            <a:r>
              <a:rPr lang="ru-RU" dirty="0"/>
              <a:t>автомобили</a:t>
            </a:r>
            <a:r>
              <a:rPr lang="ru-RU" dirty="0" smtClean="0"/>
              <a:t>.</a:t>
            </a:r>
            <a:endParaRPr lang="ru-RU" dirty="0"/>
          </a:p>
        </p:txBody>
      </p:sp>
      <p:pic>
        <p:nvPicPr>
          <p:cNvPr id="5122" name="Picture 2" descr="Научись и выживи: 28 факторов, которые отвлекают водителя и приводят к дтп "/>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572000" y="1705942"/>
            <a:ext cx="4176464" cy="2698626"/>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395536" y="4395986"/>
            <a:ext cx="8064896" cy="1938992"/>
          </a:xfrm>
          <a:prstGeom prst="rect">
            <a:avLst/>
          </a:prstGeom>
        </p:spPr>
        <p:txBody>
          <a:bodyPr wrap="square">
            <a:spAutoFit/>
          </a:bodyPr>
          <a:lstStyle/>
          <a:p>
            <a:pPr marL="285750" indent="-285750" algn="just" defTabSz="457200">
              <a:spcBef>
                <a:spcPct val="20000"/>
              </a:spcBef>
              <a:spcAft>
                <a:spcPts val="600"/>
              </a:spcAft>
              <a:buClr>
                <a:schemeClr val="accent1"/>
              </a:buClr>
              <a:buSzPct val="115000"/>
              <a:buFont typeface="Arial"/>
              <a:buChar char="•"/>
            </a:pPr>
            <a:r>
              <a:rPr lang="ru-RU" sz="2400" dirty="0">
                <a:solidFill>
                  <a:schemeClr val="tx1">
                    <a:lumMod val="85000"/>
                    <a:lumOff val="15000"/>
                  </a:schemeClr>
                </a:solidFill>
              </a:rPr>
              <a:t>Каждый водитель, сознавая чрезвычайную опасность встречного столкновения, должен принимать все меры к тому, чтобы избежать его. Выход за пределы дороги или попутное столкновение могут иметь менее трагичные последствия, чем встречное столкновение.</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404665"/>
            <a:ext cx="8280920" cy="936103"/>
          </a:xfrm>
        </p:spPr>
        <p:txBody>
          <a:bodyPr>
            <a:noAutofit/>
          </a:bodyPr>
          <a:lstStyle/>
          <a:p>
            <a:r>
              <a:rPr lang="ru-RU" sz="3000" b="1" dirty="0"/>
              <a:t>Дорожно-транспортное происшествие (ДТП)</a:t>
            </a:r>
          </a:p>
        </p:txBody>
      </p:sp>
      <p:sp>
        <p:nvSpPr>
          <p:cNvPr id="3" name="Объект 2"/>
          <p:cNvSpPr>
            <a:spLocks noGrp="1"/>
          </p:cNvSpPr>
          <p:nvPr>
            <p:ph idx="1"/>
          </p:nvPr>
        </p:nvSpPr>
        <p:spPr>
          <a:xfrm>
            <a:off x="467544" y="1340769"/>
            <a:ext cx="8208911" cy="4594364"/>
          </a:xfrm>
        </p:spPr>
        <p:txBody>
          <a:bodyPr/>
          <a:lstStyle/>
          <a:p>
            <a:pPr algn="just"/>
            <a:r>
              <a:rPr lang="ru-RU" dirty="0" smtClean="0"/>
              <a:t>Событие, возникшее в процессе движения по дороге транспортного средства и с его участием, при котором погибли или ранены люди, повреждены транспортные средства, сооружения, грузы, либо причинён иной материальный ущерб. </a:t>
            </a:r>
          </a:p>
          <a:p>
            <a:endParaRPr lang="ru-RU" dirty="0"/>
          </a:p>
        </p:txBody>
      </p:sp>
      <p:pic>
        <p:nvPicPr>
          <p:cNvPr id="4" name="Picture 2" descr="http://lentaregion.ru/wp-content/uploads/2012/01/31.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707904" y="2924944"/>
            <a:ext cx="4789488" cy="323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0696125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404664"/>
            <a:ext cx="8316416" cy="1584176"/>
          </a:xfrm>
        </p:spPr>
        <p:txBody>
          <a:bodyPr>
            <a:noAutofit/>
          </a:bodyPr>
          <a:lstStyle/>
          <a:p>
            <a:pPr algn="ctr"/>
            <a:r>
              <a:rPr lang="ru-RU" sz="3600" b="1" dirty="0" smtClean="0"/>
              <a:t>Важный фактор столкновений - дорожный (ширина проезжей части, геометрия перекрестков)</a:t>
            </a:r>
            <a:endParaRPr lang="ru-RU" sz="3600" b="1" dirty="0"/>
          </a:p>
        </p:txBody>
      </p:sp>
      <p:sp>
        <p:nvSpPr>
          <p:cNvPr id="3" name="Содержимое 2"/>
          <p:cNvSpPr>
            <a:spLocks noGrp="1"/>
          </p:cNvSpPr>
          <p:nvPr>
            <p:ph idx="1"/>
          </p:nvPr>
        </p:nvSpPr>
        <p:spPr>
          <a:xfrm>
            <a:off x="4419488" y="2204864"/>
            <a:ext cx="4184960" cy="3570446"/>
          </a:xfrm>
        </p:spPr>
        <p:txBody>
          <a:bodyPr>
            <a:noAutofit/>
          </a:bodyPr>
          <a:lstStyle/>
          <a:p>
            <a:pPr algn="just">
              <a:lnSpc>
                <a:spcPct val="80000"/>
              </a:lnSpc>
              <a:defRPr/>
            </a:pPr>
            <a:r>
              <a:rPr lang="ru-RU" dirty="0" smtClean="0"/>
              <a:t>Водители крупногабаритных </a:t>
            </a:r>
            <a:r>
              <a:rPr lang="ru-RU" dirty="0"/>
              <a:t>транспортные средства </a:t>
            </a:r>
            <a:r>
              <a:rPr lang="ru-RU" dirty="0" smtClean="0"/>
              <a:t>нарушают право преимущественного проезда «с </a:t>
            </a:r>
            <a:r>
              <a:rPr lang="ru-RU" dirty="0"/>
              <a:t>позиции силы</a:t>
            </a:r>
            <a:r>
              <a:rPr lang="ru-RU" dirty="0" smtClean="0"/>
              <a:t>» (уверенны, </a:t>
            </a:r>
            <a:r>
              <a:rPr lang="ru-RU" dirty="0"/>
              <a:t>что им уступят дорогу. </a:t>
            </a:r>
          </a:p>
        </p:txBody>
      </p:sp>
      <p:pic>
        <p:nvPicPr>
          <p:cNvPr id="13314"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95536" y="1990551"/>
            <a:ext cx="4053123" cy="2702080"/>
          </a:xfrm>
          <a:prstGeom prst="rect">
            <a:avLst/>
          </a:prstGeom>
          <a:noFill/>
          <a:ln w="9525">
            <a:noFill/>
            <a:miter lim="800000"/>
            <a:headEnd/>
            <a:tailEnd/>
          </a:ln>
          <a:effectLst/>
        </p:spPr>
      </p:pic>
      <p:sp>
        <p:nvSpPr>
          <p:cNvPr id="4" name="Прямоугольник 3"/>
          <p:cNvSpPr/>
          <p:nvPr/>
        </p:nvSpPr>
        <p:spPr>
          <a:xfrm>
            <a:off x="539552" y="4906943"/>
            <a:ext cx="7920880" cy="978729"/>
          </a:xfrm>
          <a:prstGeom prst="rect">
            <a:avLst/>
          </a:prstGeom>
        </p:spPr>
        <p:txBody>
          <a:bodyPr wrap="square">
            <a:spAutoFit/>
          </a:bodyPr>
          <a:lstStyle/>
          <a:p>
            <a:pPr marL="285750" indent="-285750" algn="just" defTabSz="457200">
              <a:lnSpc>
                <a:spcPct val="80000"/>
              </a:lnSpc>
              <a:spcBef>
                <a:spcPct val="20000"/>
              </a:spcBef>
              <a:spcAft>
                <a:spcPts val="600"/>
              </a:spcAft>
              <a:buClr>
                <a:schemeClr val="accent1"/>
              </a:buClr>
              <a:buSzPct val="115000"/>
              <a:buFont typeface="Arial"/>
              <a:buChar char="•"/>
            </a:pPr>
            <a:r>
              <a:rPr lang="ru-RU" sz="2400" dirty="0">
                <a:solidFill>
                  <a:schemeClr val="tx1">
                    <a:lumMod val="85000"/>
                    <a:lumOff val="15000"/>
                  </a:schemeClr>
                </a:solidFill>
              </a:rPr>
              <a:t>Водителям легких транспортных средств рекомендуется аккуратнее пользоваться своим правом преимущественного проезда.</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95012"/>
            <a:ext cx="8229600" cy="1441900"/>
          </a:xfrm>
        </p:spPr>
        <p:txBody>
          <a:bodyPr>
            <a:noAutofit/>
          </a:bodyPr>
          <a:lstStyle/>
          <a:p>
            <a:pPr marL="285750" indent="-285750" algn="just">
              <a:lnSpc>
                <a:spcPct val="80000"/>
              </a:lnSpc>
              <a:spcBef>
                <a:spcPct val="20000"/>
              </a:spcBef>
              <a:spcAft>
                <a:spcPts val="600"/>
              </a:spcAft>
              <a:buClr>
                <a:schemeClr val="accent1"/>
              </a:buClr>
              <a:buSzPct val="115000"/>
              <a:buFont typeface="Arial"/>
              <a:buChar char="•"/>
              <a:defRPr/>
            </a:pPr>
            <a:r>
              <a:rPr lang="ru-RU" sz="2400" dirty="0">
                <a:latin typeface="+mn-lt"/>
                <a:ea typeface="+mn-ea"/>
                <a:cs typeface="+mn-cs"/>
              </a:rPr>
              <a:t>Водитель может нарушать ПДД </a:t>
            </a:r>
            <a:r>
              <a:rPr lang="ru-RU" sz="2400" b="1" dirty="0">
                <a:latin typeface="+mn-lt"/>
                <a:ea typeface="+mn-ea"/>
                <a:cs typeface="+mn-cs"/>
              </a:rPr>
              <a:t>умышленно</a:t>
            </a:r>
            <a:r>
              <a:rPr lang="ru-RU" sz="2400" dirty="0">
                <a:latin typeface="+mn-lt"/>
                <a:ea typeface="+mn-ea"/>
                <a:cs typeface="+mn-cs"/>
              </a:rPr>
              <a:t> (значительное превышение скорости, нежелание пропускать пешехода в зоне ПП) либо </a:t>
            </a:r>
            <a:r>
              <a:rPr lang="ru-RU" sz="2400" b="1" dirty="0">
                <a:latin typeface="+mn-lt"/>
                <a:ea typeface="+mn-ea"/>
                <a:cs typeface="+mn-cs"/>
              </a:rPr>
              <a:t>неумышленно</a:t>
            </a:r>
            <a:r>
              <a:rPr lang="ru-RU" sz="2400" dirty="0">
                <a:latin typeface="+mn-lt"/>
                <a:ea typeface="+mn-ea"/>
                <a:cs typeface="+mn-cs"/>
              </a:rPr>
              <a:t> (отвлекся, не заметил, не успел среагировать). </a:t>
            </a: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a:ext>
            </a:extLst>
          </a:blip>
          <a:stretch>
            <a:fillRect/>
          </a:stretch>
        </p:blipFill>
        <p:spPr>
          <a:xfrm>
            <a:off x="684536" y="2566205"/>
            <a:ext cx="2619375" cy="2047875"/>
          </a:xfrm>
        </p:spPr>
      </p:pic>
      <p:pic>
        <p:nvPicPr>
          <p:cNvPr id="5" name="Рисунок 4"/>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300192" y="2600347"/>
            <a:ext cx="2386608" cy="1908773"/>
          </a:xfrm>
          <a:prstGeom prst="rect">
            <a:avLst/>
          </a:prstGeom>
        </p:spPr>
      </p:pic>
      <p:pic>
        <p:nvPicPr>
          <p:cNvPr id="6" name="Рисунок 5"/>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385071" y="3289707"/>
            <a:ext cx="2808312" cy="2160240"/>
          </a:xfrm>
          <a:prstGeom prst="rect">
            <a:avLst/>
          </a:prstGeom>
        </p:spPr>
      </p:pic>
      <p:sp>
        <p:nvSpPr>
          <p:cNvPr id="3" name="Прямоугольник 2"/>
          <p:cNvSpPr/>
          <p:nvPr/>
        </p:nvSpPr>
        <p:spPr>
          <a:xfrm>
            <a:off x="827584" y="548681"/>
            <a:ext cx="7560840" cy="646331"/>
          </a:xfrm>
          <a:prstGeom prst="rect">
            <a:avLst/>
          </a:prstGeom>
        </p:spPr>
        <p:txBody>
          <a:bodyPr wrap="square">
            <a:spAutoFit/>
          </a:bodyPr>
          <a:lstStyle/>
          <a:p>
            <a:pPr algn="ctr"/>
            <a:r>
              <a:rPr lang="ru-RU" sz="3600" b="1" dirty="0">
                <a:ln w="3175" cmpd="sng">
                  <a:noFill/>
                </a:ln>
                <a:solidFill>
                  <a:schemeClr val="tx1">
                    <a:lumMod val="85000"/>
                    <a:lumOff val="15000"/>
                  </a:schemeClr>
                </a:solidFill>
                <a:latin typeface="+mj-lt"/>
                <a:ea typeface="+mj-ea"/>
                <a:cs typeface="+mj-cs"/>
              </a:rPr>
              <a:t>ДТП по вине водителей</a:t>
            </a:r>
          </a:p>
        </p:txBody>
      </p:sp>
    </p:spTree>
    <p:extLst>
      <p:ext uri="{BB962C8B-B14F-4D97-AF65-F5344CB8AC3E}">
        <p14:creationId xmlns:p14="http://schemas.microsoft.com/office/powerpoint/2010/main" val="12714932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858" y="535773"/>
            <a:ext cx="9144000" cy="1071546"/>
          </a:xfrm>
        </p:spPr>
        <p:txBody>
          <a:bodyPr>
            <a:noAutofit/>
          </a:bodyPr>
          <a:lstStyle/>
          <a:p>
            <a:pPr algn="ctr"/>
            <a:r>
              <a:rPr lang="ru-RU" sz="3600" b="1" dirty="0" smtClean="0"/>
              <a:t>Частая причина ДТП - сознательное нарушение ПДД</a:t>
            </a:r>
            <a:endParaRPr lang="ru-RU" sz="3600" b="1" dirty="0"/>
          </a:p>
        </p:txBody>
      </p:sp>
      <p:sp>
        <p:nvSpPr>
          <p:cNvPr id="3" name="Содержимое 2"/>
          <p:cNvSpPr>
            <a:spLocks noGrp="1"/>
          </p:cNvSpPr>
          <p:nvPr>
            <p:ph idx="1"/>
          </p:nvPr>
        </p:nvSpPr>
        <p:spPr>
          <a:xfrm>
            <a:off x="395536" y="1607319"/>
            <a:ext cx="8352928" cy="5250681"/>
          </a:xfrm>
        </p:spPr>
        <p:txBody>
          <a:bodyPr>
            <a:normAutofit/>
          </a:bodyPr>
          <a:lstStyle/>
          <a:p>
            <a:pPr algn="just"/>
            <a:r>
              <a:rPr lang="ru-RU" dirty="0" smtClean="0"/>
              <a:t>Более 1/3 </a:t>
            </a:r>
            <a:r>
              <a:rPr lang="ru-RU" dirty="0"/>
              <a:t>всех нарушений (до 35 % ДТП) составляет несоблюдение водителями </a:t>
            </a:r>
            <a:r>
              <a:rPr lang="ru-RU" b="1" dirty="0"/>
              <a:t>скоростных режимов </a:t>
            </a:r>
            <a:r>
              <a:rPr lang="ru-RU" dirty="0"/>
              <a:t>движения</a:t>
            </a:r>
            <a:r>
              <a:rPr lang="ru-RU" dirty="0" smtClean="0"/>
              <a:t>.</a:t>
            </a:r>
          </a:p>
          <a:p>
            <a:pPr algn="just"/>
            <a:r>
              <a:rPr lang="ru-RU" dirty="0" smtClean="0"/>
              <a:t> </a:t>
            </a:r>
            <a:r>
              <a:rPr lang="ru-RU" dirty="0"/>
              <a:t>При </a:t>
            </a:r>
            <a:r>
              <a:rPr lang="ru-RU" b="1" dirty="0"/>
              <a:t>обгоне</a:t>
            </a:r>
            <a:r>
              <a:rPr lang="ru-RU" dirty="0"/>
              <a:t> совершается 18 % столкновений </a:t>
            </a:r>
            <a:r>
              <a:rPr lang="ru-RU" dirty="0" smtClean="0"/>
              <a:t>ТС.</a:t>
            </a:r>
          </a:p>
          <a:p>
            <a:pPr algn="just"/>
            <a:r>
              <a:rPr lang="ru-RU" dirty="0" smtClean="0"/>
              <a:t>Более </a:t>
            </a:r>
            <a:r>
              <a:rPr lang="ru-RU" dirty="0"/>
              <a:t>15 % ДТП </a:t>
            </a:r>
            <a:r>
              <a:rPr lang="ru-RU" dirty="0" smtClean="0"/>
              <a:t>- выезд на </a:t>
            </a:r>
            <a:r>
              <a:rPr lang="ru-RU" dirty="0"/>
              <a:t>полосу </a:t>
            </a:r>
            <a:r>
              <a:rPr lang="ru-RU" b="1" dirty="0" smtClean="0"/>
              <a:t>встречного </a:t>
            </a:r>
            <a:r>
              <a:rPr lang="ru-RU" b="1" dirty="0"/>
              <a:t>движения</a:t>
            </a:r>
            <a:r>
              <a:rPr lang="ru-RU" dirty="0"/>
              <a:t>, </a:t>
            </a:r>
            <a:r>
              <a:rPr lang="ru-RU" dirty="0" smtClean="0"/>
              <a:t>с лобовыми столкновениями высокой тяжести </a:t>
            </a:r>
            <a:r>
              <a:rPr lang="ru-RU" dirty="0"/>
              <a:t>последствий (около 20 погибших на 100 пострадавших). </a:t>
            </a:r>
            <a:endParaRPr lang="ru-RU" dirty="0" smtClean="0"/>
          </a:p>
        </p:txBody>
      </p:sp>
      <p:pic>
        <p:nvPicPr>
          <p:cNvPr id="12290" name="Picture 2" descr="За проезд на красный, предлагают карать по-новому - Машинтoп."/>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572000" y="4200040"/>
            <a:ext cx="3888432" cy="2234763"/>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395536" y="4214923"/>
            <a:ext cx="3960440" cy="1200329"/>
          </a:xfrm>
          <a:prstGeom prst="rect">
            <a:avLst/>
          </a:prstGeom>
        </p:spPr>
        <p:txBody>
          <a:bodyPr wrap="square">
            <a:spAutoFit/>
          </a:bodyPr>
          <a:lstStyle/>
          <a:p>
            <a:pPr marL="285750" indent="-285750" algn="just" defTabSz="457200">
              <a:spcBef>
                <a:spcPct val="20000"/>
              </a:spcBef>
              <a:spcAft>
                <a:spcPts val="600"/>
              </a:spcAft>
              <a:buClr>
                <a:schemeClr val="accent1"/>
              </a:buClr>
              <a:buSzPct val="115000"/>
              <a:buFont typeface="Arial"/>
              <a:buChar char="•"/>
            </a:pPr>
            <a:r>
              <a:rPr lang="ru-RU" sz="2400" dirty="0">
                <a:solidFill>
                  <a:schemeClr val="tx1">
                    <a:lumMod val="85000"/>
                    <a:lumOff val="15000"/>
                  </a:schemeClr>
                </a:solidFill>
              </a:rPr>
              <a:t>Около 9 % </a:t>
            </a:r>
            <a:r>
              <a:rPr lang="ru-RU" sz="2400" dirty="0" smtClean="0">
                <a:solidFill>
                  <a:schemeClr val="tx1">
                    <a:lumMod val="85000"/>
                    <a:lumOff val="15000"/>
                  </a:schemeClr>
                </a:solidFill>
              </a:rPr>
              <a:t>ДТП – </a:t>
            </a:r>
            <a:r>
              <a:rPr lang="ru-RU" sz="2400" dirty="0">
                <a:solidFill>
                  <a:schemeClr val="tx1">
                    <a:lumMod val="85000"/>
                    <a:lumOff val="15000"/>
                  </a:schemeClr>
                </a:solidFill>
              </a:rPr>
              <a:t>проезд ТС на </a:t>
            </a:r>
            <a:r>
              <a:rPr lang="ru-RU" sz="2400" b="1" dirty="0" smtClean="0">
                <a:solidFill>
                  <a:schemeClr val="tx1">
                    <a:lumMod val="85000"/>
                    <a:lumOff val="15000"/>
                  </a:schemeClr>
                </a:solidFill>
              </a:rPr>
              <a:t>запрещающий сигнал</a:t>
            </a:r>
            <a:r>
              <a:rPr lang="ru-RU" sz="2400" dirty="0" smtClean="0">
                <a:solidFill>
                  <a:schemeClr val="tx1">
                    <a:lumMod val="85000"/>
                    <a:lumOff val="15000"/>
                  </a:schemeClr>
                </a:solidFill>
              </a:rPr>
              <a:t> </a:t>
            </a:r>
            <a:r>
              <a:rPr lang="ru-RU" sz="2400" dirty="0">
                <a:solidFill>
                  <a:schemeClr val="tx1">
                    <a:lumMod val="85000"/>
                    <a:lumOff val="15000"/>
                  </a:schemeClr>
                </a:solidFill>
              </a:rPr>
              <a:t>светофора.</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404664"/>
            <a:ext cx="9144000" cy="1152128"/>
          </a:xfrm>
        </p:spPr>
        <p:txBody>
          <a:bodyPr>
            <a:noAutofit/>
          </a:bodyPr>
          <a:lstStyle/>
          <a:p>
            <a:pPr algn="ctr"/>
            <a:r>
              <a:rPr lang="ru-RU" sz="3600" b="1" dirty="0" smtClean="0"/>
              <a:t>ДТП, совершаемые водителями в нетрезвом состоянии</a:t>
            </a:r>
            <a:endParaRPr lang="ru-RU" sz="3600" b="1" dirty="0"/>
          </a:p>
        </p:txBody>
      </p:sp>
      <p:sp>
        <p:nvSpPr>
          <p:cNvPr id="3" name="Содержимое 2"/>
          <p:cNvSpPr>
            <a:spLocks noGrp="1"/>
          </p:cNvSpPr>
          <p:nvPr>
            <p:ph idx="1"/>
          </p:nvPr>
        </p:nvSpPr>
        <p:spPr>
          <a:xfrm>
            <a:off x="142844" y="1700809"/>
            <a:ext cx="9001156" cy="2942638"/>
          </a:xfrm>
        </p:spPr>
        <p:txBody>
          <a:bodyPr>
            <a:normAutofit/>
          </a:bodyPr>
          <a:lstStyle/>
          <a:p>
            <a:r>
              <a:rPr lang="ru-RU" dirty="0" smtClean="0"/>
              <a:t>В </a:t>
            </a:r>
            <a:r>
              <a:rPr lang="ru-RU" dirty="0"/>
              <a:t>крупных городах по этой причине совершается от 12 до 25 % всех ДТП. Число погибших и </a:t>
            </a:r>
            <a:r>
              <a:rPr lang="ru-RU" dirty="0" smtClean="0"/>
              <a:t>раненых </a:t>
            </a:r>
            <a:r>
              <a:rPr lang="ru-RU" dirty="0"/>
              <a:t>в таких происшествиях составляет </a:t>
            </a:r>
            <a:r>
              <a:rPr lang="ru-RU" dirty="0" smtClean="0"/>
              <a:t>12 </a:t>
            </a:r>
            <a:r>
              <a:rPr lang="ru-RU" dirty="0"/>
              <a:t>% от общего </a:t>
            </a:r>
            <a:r>
              <a:rPr lang="ru-RU" dirty="0" smtClean="0"/>
              <a:t>количества </a:t>
            </a:r>
            <a:r>
              <a:rPr lang="ru-RU" dirty="0"/>
              <a:t>жертв ДТП всех видов.</a:t>
            </a:r>
          </a:p>
          <a:p>
            <a:endParaRPr lang="ru-RU" dirty="0"/>
          </a:p>
        </p:txBody>
      </p:sp>
      <p:pic>
        <p:nvPicPr>
          <p:cNvPr id="15362" name="Picture 2"/>
          <p:cNvPicPr>
            <a:picLocks noChangeAspect="1" noChangeArrowheads="1"/>
          </p:cNvPicPr>
          <p:nvPr/>
        </p:nvPicPr>
        <p:blipFill>
          <a:blip r:embed="rId2"/>
          <a:srcRect/>
          <a:stretch>
            <a:fillRect/>
          </a:stretch>
        </p:blipFill>
        <p:spPr bwMode="auto">
          <a:xfrm>
            <a:off x="1907704" y="2924944"/>
            <a:ext cx="5724128" cy="311093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628800"/>
          </a:xfrm>
        </p:spPr>
        <p:txBody>
          <a:bodyPr>
            <a:normAutofit/>
          </a:bodyPr>
          <a:lstStyle/>
          <a:p>
            <a:pPr algn="ctr"/>
            <a:r>
              <a:rPr lang="ru-RU" sz="3600" b="1" dirty="0" smtClean="0"/>
              <a:t>Неверный выбор безопасной дистанции</a:t>
            </a:r>
            <a:endParaRPr lang="ru-RU" sz="3600" dirty="0"/>
          </a:p>
        </p:txBody>
      </p:sp>
      <p:sp>
        <p:nvSpPr>
          <p:cNvPr id="3" name="Содержимое 2"/>
          <p:cNvSpPr>
            <a:spLocks noGrp="1"/>
          </p:cNvSpPr>
          <p:nvPr>
            <p:ph idx="1"/>
          </p:nvPr>
        </p:nvSpPr>
        <p:spPr>
          <a:xfrm>
            <a:off x="467544" y="1196752"/>
            <a:ext cx="8280920" cy="3018067"/>
          </a:xfrm>
        </p:spPr>
        <p:txBody>
          <a:bodyPr>
            <a:normAutofit/>
          </a:bodyPr>
          <a:lstStyle/>
          <a:p>
            <a:pPr algn="just"/>
            <a:r>
              <a:rPr lang="ru-RU" dirty="0" smtClean="0"/>
              <a:t>По </a:t>
            </a:r>
            <a:r>
              <a:rPr lang="ru-RU" dirty="0"/>
              <a:t>данным </a:t>
            </a:r>
            <a:r>
              <a:rPr lang="ru-RU" dirty="0" smtClean="0"/>
              <a:t>статистики</a:t>
            </a:r>
            <a:r>
              <a:rPr lang="ru-RU" dirty="0"/>
              <a:t>, </a:t>
            </a:r>
            <a:r>
              <a:rPr lang="ru-RU" b="1" dirty="0"/>
              <a:t>недостаточная дистанция </a:t>
            </a:r>
            <a:r>
              <a:rPr lang="ru-RU" dirty="0"/>
              <a:t>приводит к 22 % </a:t>
            </a:r>
            <a:r>
              <a:rPr lang="ru-RU" dirty="0" smtClean="0"/>
              <a:t>таких происшествий, </a:t>
            </a:r>
            <a:r>
              <a:rPr lang="ru-RU" dirty="0"/>
              <a:t>как столкновение, наезд на препятствия и стоящий транспорт. </a:t>
            </a:r>
            <a:r>
              <a:rPr lang="ru-RU" dirty="0" smtClean="0"/>
              <a:t>Если </a:t>
            </a:r>
            <a:r>
              <a:rPr lang="ru-RU" dirty="0"/>
              <a:t>число погибших по этой причине в процентном отношении невелико, то количество раненых достигает 12 % от общего числа раненых в </a:t>
            </a:r>
            <a:r>
              <a:rPr lang="ru-RU" dirty="0" smtClean="0"/>
              <a:t>происшествиях </a:t>
            </a:r>
            <a:r>
              <a:rPr lang="ru-RU" dirty="0"/>
              <a:t>всех видов</a:t>
            </a:r>
          </a:p>
        </p:txBody>
      </p:sp>
      <p:pic>
        <p:nvPicPr>
          <p:cNvPr id="14338"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314578" y="3645024"/>
            <a:ext cx="4586852" cy="267564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60648"/>
            <a:ext cx="9144000" cy="1008112"/>
          </a:xfrm>
        </p:spPr>
        <p:txBody>
          <a:bodyPr>
            <a:normAutofit/>
          </a:bodyPr>
          <a:lstStyle/>
          <a:p>
            <a:pPr algn="ctr"/>
            <a:r>
              <a:rPr lang="ru-RU" sz="3600" b="1" dirty="0" smtClean="0"/>
              <a:t>Сезонная аварийность</a:t>
            </a:r>
            <a:endParaRPr lang="ru-RU" sz="3600" dirty="0"/>
          </a:p>
        </p:txBody>
      </p:sp>
      <p:sp>
        <p:nvSpPr>
          <p:cNvPr id="3" name="Содержимое 2"/>
          <p:cNvSpPr>
            <a:spLocks noGrp="1"/>
          </p:cNvSpPr>
          <p:nvPr>
            <p:ph idx="1"/>
          </p:nvPr>
        </p:nvSpPr>
        <p:spPr>
          <a:xfrm>
            <a:off x="395535" y="1052736"/>
            <a:ext cx="8208913" cy="1944216"/>
          </a:xfrm>
        </p:spPr>
        <p:txBody>
          <a:bodyPr>
            <a:normAutofit/>
          </a:bodyPr>
          <a:lstStyle/>
          <a:p>
            <a:pPr algn="just"/>
            <a:r>
              <a:rPr lang="ru-RU" dirty="0" smtClean="0"/>
              <a:t>В </a:t>
            </a:r>
            <a:r>
              <a:rPr lang="ru-RU" dirty="0"/>
              <a:t>январе и феврале </a:t>
            </a:r>
            <a:r>
              <a:rPr lang="ru-RU" dirty="0" smtClean="0"/>
              <a:t>аварийность относительно </a:t>
            </a:r>
            <a:r>
              <a:rPr lang="ru-RU" dirty="0"/>
              <a:t>невысока </a:t>
            </a:r>
            <a:r>
              <a:rPr lang="ru-RU" dirty="0" smtClean="0"/>
              <a:t>(по </a:t>
            </a:r>
            <a:r>
              <a:rPr lang="ru-RU" dirty="0"/>
              <a:t>5 % ДТП в каждом месяце), в апреле начинает расти </a:t>
            </a:r>
            <a:r>
              <a:rPr lang="ru-RU" dirty="0" smtClean="0"/>
              <a:t>за </a:t>
            </a:r>
            <a:r>
              <a:rPr lang="ru-RU" dirty="0"/>
              <a:t>счет увеличения доли ДТП с участием индивидуального </a:t>
            </a:r>
            <a:r>
              <a:rPr lang="ru-RU" dirty="0" smtClean="0"/>
              <a:t>транспорта</a:t>
            </a:r>
            <a:r>
              <a:rPr lang="ru-RU" dirty="0"/>
              <a:t>, а также мотоциклистов и велосипедистов. </a:t>
            </a:r>
            <a:endParaRPr lang="ru-RU" dirty="0" smtClean="0"/>
          </a:p>
          <a:p>
            <a:endParaRPr lang="ru-RU" dirty="0"/>
          </a:p>
        </p:txBody>
      </p:sp>
      <p:pic>
        <p:nvPicPr>
          <p:cNvPr id="4" name="Рисунок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88871" y="2778269"/>
            <a:ext cx="4055137" cy="2725573"/>
          </a:xfrm>
          <a:prstGeom prst="rect">
            <a:avLst/>
          </a:prstGeom>
        </p:spPr>
      </p:pic>
      <p:sp>
        <p:nvSpPr>
          <p:cNvPr id="5" name="Прямоугольник 4"/>
          <p:cNvSpPr/>
          <p:nvPr/>
        </p:nvSpPr>
        <p:spPr>
          <a:xfrm>
            <a:off x="4355976" y="2492896"/>
            <a:ext cx="4248472" cy="3046988"/>
          </a:xfrm>
          <a:prstGeom prst="rect">
            <a:avLst/>
          </a:prstGeom>
        </p:spPr>
        <p:txBody>
          <a:bodyPr wrap="square">
            <a:spAutoFit/>
          </a:bodyPr>
          <a:lstStyle/>
          <a:p>
            <a:pPr marL="285750" indent="-285750" algn="just" defTabSz="457200">
              <a:spcBef>
                <a:spcPct val="20000"/>
              </a:spcBef>
              <a:spcAft>
                <a:spcPts val="600"/>
              </a:spcAft>
              <a:buClr>
                <a:schemeClr val="accent1"/>
              </a:buClr>
              <a:buSzPct val="115000"/>
              <a:buFont typeface="Arial"/>
              <a:buChar char="•"/>
            </a:pPr>
            <a:r>
              <a:rPr lang="ru-RU" sz="2400" dirty="0">
                <a:solidFill>
                  <a:schemeClr val="tx1">
                    <a:lumMod val="85000"/>
                    <a:lumOff val="15000"/>
                  </a:schemeClr>
                </a:solidFill>
              </a:rPr>
              <a:t>Пик сезонного роста аварийности отмечается в августе (до 12 %). Конец августа и начало сентября - пик детского дорожно-транспортного травматизма. Общее количество ДТП снижается лишь в ноябре. </a:t>
            </a:r>
          </a:p>
        </p:txBody>
      </p:sp>
      <p:sp>
        <p:nvSpPr>
          <p:cNvPr id="6" name="Прямоугольник 5"/>
          <p:cNvSpPr/>
          <p:nvPr/>
        </p:nvSpPr>
        <p:spPr>
          <a:xfrm>
            <a:off x="395537" y="5506939"/>
            <a:ext cx="8208912" cy="830997"/>
          </a:xfrm>
          <a:prstGeom prst="rect">
            <a:avLst/>
          </a:prstGeom>
        </p:spPr>
        <p:txBody>
          <a:bodyPr wrap="square">
            <a:spAutoFit/>
          </a:bodyPr>
          <a:lstStyle/>
          <a:p>
            <a:pPr marL="285750" indent="-285750" algn="just" defTabSz="457200">
              <a:spcBef>
                <a:spcPct val="20000"/>
              </a:spcBef>
              <a:spcAft>
                <a:spcPts val="600"/>
              </a:spcAft>
              <a:buClr>
                <a:schemeClr val="accent1"/>
              </a:buClr>
              <a:buSzPct val="115000"/>
              <a:buFont typeface="Arial"/>
              <a:buChar char="•"/>
            </a:pPr>
            <a:r>
              <a:rPr lang="ru-RU" sz="2400" dirty="0">
                <a:solidFill>
                  <a:schemeClr val="tx1">
                    <a:lumMod val="85000"/>
                    <a:lumOff val="15000"/>
                  </a:schemeClr>
                </a:solidFill>
              </a:rPr>
              <a:t>Наиболее высокая аварийность зимой - в декабре (9 % от годового объема).</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548680"/>
            <a:ext cx="8208912" cy="1800200"/>
          </a:xfrm>
        </p:spPr>
        <p:txBody>
          <a:bodyPr>
            <a:normAutofit/>
          </a:bodyPr>
          <a:lstStyle/>
          <a:p>
            <a:pPr algn="just"/>
            <a:r>
              <a:rPr lang="ru-RU" sz="3100" dirty="0" smtClean="0"/>
              <a:t/>
            </a:r>
            <a:br>
              <a:rPr lang="ru-RU" sz="3100" dirty="0" smtClean="0"/>
            </a:br>
            <a:endParaRPr lang="ru-RU" sz="2700" dirty="0">
              <a:latin typeface="+mn-lt"/>
              <a:ea typeface="+mn-ea"/>
              <a:cs typeface="+mn-cs"/>
            </a:endParaRPr>
          </a:p>
        </p:txBody>
      </p:sp>
      <p:sp>
        <p:nvSpPr>
          <p:cNvPr id="3" name="Содержимое 2"/>
          <p:cNvSpPr>
            <a:spLocks noGrp="1"/>
          </p:cNvSpPr>
          <p:nvPr>
            <p:ph idx="1"/>
          </p:nvPr>
        </p:nvSpPr>
        <p:spPr>
          <a:xfrm>
            <a:off x="467544" y="692696"/>
            <a:ext cx="8208912" cy="2822664"/>
          </a:xfrm>
        </p:spPr>
        <p:txBody>
          <a:bodyPr>
            <a:normAutofit fontScale="92500" lnSpcReduction="10000"/>
          </a:bodyPr>
          <a:lstStyle/>
          <a:p>
            <a:pPr algn="just"/>
            <a:r>
              <a:rPr lang="ru-RU" b="1" dirty="0"/>
              <a:t>Влияние дня недели</a:t>
            </a:r>
            <a:r>
              <a:rPr lang="ru-RU" dirty="0"/>
              <a:t>: выделяются пятница и суббота - в эти дни возрастает общее число ДТП и доля участия в них всех видов индивидуального транспорта, а также число пострадавших </a:t>
            </a:r>
            <a:r>
              <a:rPr lang="ru-RU" dirty="0" smtClean="0"/>
              <a:t>пешеходов.</a:t>
            </a:r>
          </a:p>
          <a:p>
            <a:pPr algn="just"/>
            <a:r>
              <a:rPr lang="ru-RU" b="1" dirty="0" smtClean="0"/>
              <a:t>Влияние времени суток. </a:t>
            </a:r>
            <a:r>
              <a:rPr lang="ru-RU" dirty="0" smtClean="0"/>
              <a:t>В городах и населенных пунктах отмечаются два характерных пика аварийности: с 8 до 10 ч и еще больший пик — с 16 до 20 ч, что объясняется наибольшим количеством транспорта и пешеходов на дорогах в это время.</a:t>
            </a:r>
          </a:p>
          <a:p>
            <a:pPr algn="just"/>
            <a:endParaRPr lang="ru-RU" dirty="0" smtClean="0"/>
          </a:p>
          <a:p>
            <a:endParaRPr lang="ru-RU" dirty="0"/>
          </a:p>
        </p:txBody>
      </p:sp>
      <p:pic>
        <p:nvPicPr>
          <p:cNvPr id="4" name="Рисунок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483768" y="3356992"/>
            <a:ext cx="4499992" cy="3019196"/>
          </a:xfrm>
          <a:prstGeom prst="rect">
            <a:avLst/>
          </a:prstGeo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2844" y="332656"/>
            <a:ext cx="9001156" cy="720080"/>
          </a:xfrm>
        </p:spPr>
        <p:txBody>
          <a:bodyPr>
            <a:normAutofit/>
          </a:bodyPr>
          <a:lstStyle/>
          <a:p>
            <a:pPr algn="ctr"/>
            <a:r>
              <a:rPr lang="ru-RU" sz="3600" b="1" dirty="0" smtClean="0"/>
              <a:t>Влияние времени пребывания за рулем</a:t>
            </a:r>
            <a:endParaRPr lang="ru-RU" sz="3600" dirty="0"/>
          </a:p>
        </p:txBody>
      </p:sp>
      <p:sp>
        <p:nvSpPr>
          <p:cNvPr id="3" name="Содержимое 2"/>
          <p:cNvSpPr>
            <a:spLocks noGrp="1"/>
          </p:cNvSpPr>
          <p:nvPr>
            <p:ph idx="1"/>
          </p:nvPr>
        </p:nvSpPr>
        <p:spPr>
          <a:xfrm>
            <a:off x="467544" y="1052736"/>
            <a:ext cx="8280920" cy="1656184"/>
          </a:xfrm>
        </p:spPr>
        <p:txBody>
          <a:bodyPr>
            <a:normAutofit fontScale="32500" lnSpcReduction="20000"/>
          </a:bodyPr>
          <a:lstStyle/>
          <a:p>
            <a:pPr algn="just"/>
            <a:r>
              <a:rPr lang="ru-RU" sz="6000" dirty="0" smtClean="0"/>
              <a:t>Распределение </a:t>
            </a:r>
            <a:r>
              <a:rPr lang="ru-RU" sz="6000" dirty="0"/>
              <a:t>ДТП по </a:t>
            </a:r>
            <a:r>
              <a:rPr lang="ru-RU" sz="6000" dirty="0" smtClean="0"/>
              <a:t>времени </a:t>
            </a:r>
            <a:r>
              <a:rPr lang="ru-RU" sz="6000" dirty="0"/>
              <a:t>пребывания водителей за рулем </a:t>
            </a:r>
            <a:r>
              <a:rPr lang="ru-RU" sz="6000" dirty="0" smtClean="0"/>
              <a:t>объясняется </a:t>
            </a:r>
            <a:r>
              <a:rPr lang="ru-RU" sz="6000" b="1" dirty="0" smtClean="0"/>
              <a:t>суточными </a:t>
            </a:r>
            <a:r>
              <a:rPr lang="ru-RU" sz="6000" b="1" dirty="0"/>
              <a:t>ритмами </a:t>
            </a:r>
            <a:r>
              <a:rPr lang="ru-RU" sz="6000" b="1" dirty="0" smtClean="0"/>
              <a:t>работоспособности </a:t>
            </a:r>
            <a:r>
              <a:rPr lang="ru-RU" sz="6000" dirty="0"/>
              <a:t>водителей. </a:t>
            </a:r>
            <a:endParaRPr lang="ru-RU" sz="6000" dirty="0" smtClean="0"/>
          </a:p>
          <a:p>
            <a:pPr algn="just"/>
            <a:r>
              <a:rPr lang="ru-RU" sz="6000" dirty="0" smtClean="0"/>
              <a:t>В </a:t>
            </a:r>
            <a:r>
              <a:rPr lang="ru-RU" sz="6000" dirty="0"/>
              <a:t>первые часы движения водитель как бы «врабатывается» и его реакция и внимание напряжены (небольшой </a:t>
            </a:r>
            <a:r>
              <a:rPr lang="ru-RU" sz="6000" dirty="0" smtClean="0"/>
              <a:t>1-й </a:t>
            </a:r>
            <a:r>
              <a:rPr lang="ru-RU" sz="6000" dirty="0"/>
              <a:t>пик аварийности. </a:t>
            </a:r>
          </a:p>
          <a:p>
            <a:pPr algn="just"/>
            <a:endParaRPr lang="ru-RU" dirty="0"/>
          </a:p>
          <a:p>
            <a:endParaRPr lang="ru-RU" dirty="0" smtClean="0"/>
          </a:p>
          <a:p>
            <a:endParaRPr lang="ru-RU" dirty="0"/>
          </a:p>
        </p:txBody>
      </p:sp>
      <p:pic>
        <p:nvPicPr>
          <p:cNvPr id="4" name="Рисунок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076056" y="3275568"/>
            <a:ext cx="3592460" cy="2245288"/>
          </a:xfrm>
          <a:prstGeom prst="rect">
            <a:avLst/>
          </a:prstGeom>
        </p:spPr>
      </p:pic>
      <p:sp>
        <p:nvSpPr>
          <p:cNvPr id="5" name="Прямоугольник 4"/>
          <p:cNvSpPr/>
          <p:nvPr/>
        </p:nvSpPr>
        <p:spPr>
          <a:xfrm>
            <a:off x="539552" y="2348880"/>
            <a:ext cx="8128964" cy="979948"/>
          </a:xfrm>
          <a:prstGeom prst="rect">
            <a:avLst/>
          </a:prstGeom>
        </p:spPr>
        <p:txBody>
          <a:bodyPr wrap="square">
            <a:spAutoFit/>
          </a:bodyPr>
          <a:lstStyle/>
          <a:p>
            <a:pPr marL="285750" indent="-285750" algn="just" defTabSz="457200">
              <a:lnSpc>
                <a:spcPct val="80000"/>
              </a:lnSpc>
              <a:spcBef>
                <a:spcPct val="20000"/>
              </a:spcBef>
              <a:spcAft>
                <a:spcPts val="600"/>
              </a:spcAft>
              <a:buClr>
                <a:schemeClr val="accent1"/>
              </a:buClr>
              <a:buSzPct val="115000"/>
              <a:buFont typeface="Arial"/>
              <a:buChar char="•"/>
            </a:pPr>
            <a:r>
              <a:rPr lang="ru-RU" sz="2000" dirty="0">
                <a:solidFill>
                  <a:schemeClr val="tx1">
                    <a:lumMod val="85000"/>
                    <a:lumOff val="15000"/>
                  </a:schemeClr>
                </a:solidFill>
              </a:rPr>
              <a:t>После 2 ч. езды водитель начинает чувствовать себя за рулем увереннее. Через 3,5 ч. наступает 1-я фаза усталости.</a:t>
            </a:r>
          </a:p>
          <a:p>
            <a:pPr marL="285750" indent="-285750" algn="just" defTabSz="457200">
              <a:lnSpc>
                <a:spcPct val="80000"/>
              </a:lnSpc>
              <a:spcBef>
                <a:spcPct val="20000"/>
              </a:spcBef>
              <a:spcAft>
                <a:spcPts val="600"/>
              </a:spcAft>
              <a:buClr>
                <a:schemeClr val="accent1"/>
              </a:buClr>
              <a:buSzPct val="115000"/>
              <a:buFont typeface="Arial"/>
              <a:buChar char="•"/>
            </a:pPr>
            <a:r>
              <a:rPr lang="ru-RU" sz="2000" dirty="0">
                <a:solidFill>
                  <a:schemeClr val="tx1">
                    <a:lumMod val="85000"/>
                    <a:lumOff val="15000"/>
                  </a:schemeClr>
                </a:solidFill>
              </a:rPr>
              <a:t> В это же время наблюдается 2-й, более сильный пик аварийности. </a:t>
            </a:r>
          </a:p>
        </p:txBody>
      </p:sp>
      <p:sp>
        <p:nvSpPr>
          <p:cNvPr id="6" name="Прямоугольник 5"/>
          <p:cNvSpPr/>
          <p:nvPr/>
        </p:nvSpPr>
        <p:spPr>
          <a:xfrm>
            <a:off x="539552" y="3429000"/>
            <a:ext cx="4536504" cy="1815882"/>
          </a:xfrm>
          <a:prstGeom prst="rect">
            <a:avLst/>
          </a:prstGeom>
        </p:spPr>
        <p:txBody>
          <a:bodyPr wrap="square">
            <a:spAutoFit/>
          </a:bodyPr>
          <a:lstStyle/>
          <a:p>
            <a:pPr marL="285750" indent="-285750" algn="just" defTabSz="457200">
              <a:lnSpc>
                <a:spcPct val="80000"/>
              </a:lnSpc>
              <a:spcBef>
                <a:spcPct val="20000"/>
              </a:spcBef>
              <a:spcAft>
                <a:spcPts val="600"/>
              </a:spcAft>
              <a:buClr>
                <a:schemeClr val="accent1"/>
              </a:buClr>
              <a:buSzPct val="115000"/>
              <a:buFont typeface="Arial"/>
              <a:buChar char="•"/>
            </a:pPr>
            <a:r>
              <a:rPr lang="ru-RU" sz="2000" dirty="0">
                <a:solidFill>
                  <a:schemeClr val="tx1">
                    <a:lumMod val="85000"/>
                    <a:lumOff val="15000"/>
                  </a:schemeClr>
                </a:solidFill>
              </a:rPr>
              <a:t>После обеда и отдыха работоспособность частично восстанавливается, но большинство водителей начинает испытывать сонливость. На 6 - 8-й час пребывания за рулем </a:t>
            </a:r>
            <a:r>
              <a:rPr lang="ru-RU" sz="2000" dirty="0" smtClean="0">
                <a:solidFill>
                  <a:schemeClr val="tx1">
                    <a:lumMod val="85000"/>
                    <a:lumOff val="15000"/>
                  </a:schemeClr>
                </a:solidFill>
              </a:rPr>
              <a:t>наблюдает­ся </a:t>
            </a:r>
            <a:r>
              <a:rPr lang="ru-RU" sz="2000" dirty="0">
                <a:solidFill>
                  <a:schemeClr val="tx1">
                    <a:lumMod val="85000"/>
                    <a:lumOff val="15000"/>
                  </a:schemeClr>
                </a:solidFill>
              </a:rPr>
              <a:t>3-й пик аварийности.</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476672"/>
            <a:ext cx="9144000" cy="576064"/>
          </a:xfrm>
        </p:spPr>
        <p:txBody>
          <a:bodyPr>
            <a:noAutofit/>
          </a:bodyPr>
          <a:lstStyle/>
          <a:p>
            <a:pPr algn="ctr"/>
            <a:r>
              <a:rPr lang="ru-RU" sz="3600" b="1" dirty="0" smtClean="0"/>
              <a:t>Погодные условия</a:t>
            </a:r>
            <a:endParaRPr lang="ru-RU" sz="3600" dirty="0"/>
          </a:p>
        </p:txBody>
      </p:sp>
      <p:sp>
        <p:nvSpPr>
          <p:cNvPr id="3" name="Содержимое 2"/>
          <p:cNvSpPr>
            <a:spLocks noGrp="1"/>
          </p:cNvSpPr>
          <p:nvPr>
            <p:ph idx="1"/>
          </p:nvPr>
        </p:nvSpPr>
        <p:spPr>
          <a:xfrm>
            <a:off x="467544" y="1052736"/>
            <a:ext cx="8208912" cy="2520280"/>
          </a:xfrm>
        </p:spPr>
        <p:txBody>
          <a:bodyPr>
            <a:normAutofit lnSpcReduction="10000"/>
          </a:bodyPr>
          <a:lstStyle/>
          <a:p>
            <a:pPr algn="just"/>
            <a:r>
              <a:rPr lang="ru-RU" dirty="0" smtClean="0"/>
              <a:t>Средняя </a:t>
            </a:r>
            <a:r>
              <a:rPr lang="ru-RU" dirty="0"/>
              <a:t>вероятность ДТП в ясную погоду меньше на 25 </a:t>
            </a:r>
            <a:r>
              <a:rPr lang="ru-RU" dirty="0" smtClean="0"/>
              <a:t>%.</a:t>
            </a:r>
          </a:p>
          <a:p>
            <a:pPr algn="just"/>
            <a:r>
              <a:rPr lang="ru-RU" dirty="0" smtClean="0"/>
              <a:t> </a:t>
            </a:r>
            <a:r>
              <a:rPr lang="ru-RU" dirty="0"/>
              <a:t>Однако во время дождя происходит в 2,5 раза больше столкновений и в 3,5 раза больше опрокидываний, чем при всех прочих погодных условиях; </a:t>
            </a:r>
            <a:endParaRPr lang="ru-RU" dirty="0" smtClean="0"/>
          </a:p>
          <a:p>
            <a:pPr algn="just"/>
            <a:r>
              <a:rPr lang="ru-RU" dirty="0" smtClean="0"/>
              <a:t>в </a:t>
            </a:r>
            <a:r>
              <a:rPr lang="ru-RU" dirty="0"/>
              <a:t>тумане — почти в 3,5 раза, а наезд на </a:t>
            </a:r>
            <a:r>
              <a:rPr lang="ru-RU" dirty="0" smtClean="0"/>
              <a:t>препятствие </a:t>
            </a:r>
            <a:r>
              <a:rPr lang="ru-RU" dirty="0"/>
              <a:t>в 6 раз чаще, чем в различных погодных условиях вместе </a:t>
            </a:r>
            <a:r>
              <a:rPr lang="ru-RU" dirty="0" smtClean="0"/>
              <a:t>взятых.</a:t>
            </a:r>
            <a:endParaRPr lang="ru-RU" dirty="0"/>
          </a:p>
          <a:p>
            <a:endParaRPr lang="ru-RU" dirty="0"/>
          </a:p>
        </p:txBody>
      </p:sp>
      <p:pic>
        <p:nvPicPr>
          <p:cNvPr id="16386"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997968" y="3556992"/>
            <a:ext cx="5148064" cy="267513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476672"/>
            <a:ext cx="9144000" cy="309122"/>
          </a:xfrm>
        </p:spPr>
        <p:txBody>
          <a:bodyPr>
            <a:noAutofit/>
          </a:bodyPr>
          <a:lstStyle/>
          <a:p>
            <a:pPr algn="ctr"/>
            <a:r>
              <a:rPr lang="ru-RU" sz="3600" b="1" dirty="0" smtClean="0"/>
              <a:t>Освещенность, видимость</a:t>
            </a:r>
            <a:endParaRPr lang="ru-RU" sz="3600" dirty="0"/>
          </a:p>
        </p:txBody>
      </p:sp>
      <p:sp>
        <p:nvSpPr>
          <p:cNvPr id="3" name="Содержимое 2"/>
          <p:cNvSpPr>
            <a:spLocks noGrp="1"/>
          </p:cNvSpPr>
          <p:nvPr>
            <p:ph idx="1"/>
          </p:nvPr>
        </p:nvSpPr>
        <p:spPr>
          <a:xfrm>
            <a:off x="395536" y="908720"/>
            <a:ext cx="8352928" cy="2952328"/>
          </a:xfrm>
        </p:spPr>
        <p:txBody>
          <a:bodyPr>
            <a:normAutofit fontScale="85000" lnSpcReduction="20000"/>
          </a:bodyPr>
          <a:lstStyle/>
          <a:p>
            <a:pPr algn="just"/>
            <a:r>
              <a:rPr lang="ru-RU" dirty="0" smtClean="0"/>
              <a:t>В </a:t>
            </a:r>
            <a:r>
              <a:rPr lang="ru-RU" dirty="0"/>
              <a:t>светлое время суток </a:t>
            </a:r>
            <a:r>
              <a:rPr lang="ru-RU" dirty="0" smtClean="0"/>
              <a:t>происходит </a:t>
            </a:r>
            <a:r>
              <a:rPr lang="ru-RU" dirty="0"/>
              <a:t>58 </a:t>
            </a:r>
            <a:r>
              <a:rPr lang="ru-RU" dirty="0" smtClean="0"/>
              <a:t>- </a:t>
            </a:r>
            <a:r>
              <a:rPr lang="ru-RU" dirty="0"/>
              <a:t>60 % всех </a:t>
            </a:r>
            <a:r>
              <a:rPr lang="ru-RU" dirty="0" smtClean="0"/>
              <a:t>ДТП - из </a:t>
            </a:r>
            <a:r>
              <a:rPr lang="ru-RU" dirty="0"/>
              <a:t>каждых 100 пострадавших смертельные травмы получают 15 человек. </a:t>
            </a:r>
            <a:endParaRPr lang="ru-RU" dirty="0" smtClean="0"/>
          </a:p>
          <a:p>
            <a:pPr algn="just"/>
            <a:r>
              <a:rPr lang="ru-RU" dirty="0" smtClean="0"/>
              <a:t>При снижении </a:t>
            </a:r>
            <a:r>
              <a:rPr lang="ru-RU" dirty="0"/>
              <a:t>интенсивности движения в </a:t>
            </a:r>
            <a:r>
              <a:rPr lang="ru-RU" dirty="0" smtClean="0"/>
              <a:t>5 - </a:t>
            </a:r>
            <a:r>
              <a:rPr lang="ru-RU" dirty="0"/>
              <a:t>10 раз в темное время </a:t>
            </a:r>
            <a:r>
              <a:rPr lang="ru-RU" dirty="0" smtClean="0"/>
              <a:t>суток </a:t>
            </a:r>
            <a:r>
              <a:rPr lang="ru-RU" dirty="0"/>
              <a:t>по сравнению со светлым временем доля ДТП составляет до 40 </a:t>
            </a:r>
            <a:r>
              <a:rPr lang="ru-RU" dirty="0" smtClean="0"/>
              <a:t>% - риск попадания </a:t>
            </a:r>
            <a:r>
              <a:rPr lang="ru-RU" dirty="0"/>
              <a:t>в ДТП в темное время суток </a:t>
            </a:r>
            <a:r>
              <a:rPr lang="ru-RU" dirty="0" smtClean="0"/>
              <a:t>также повышается в 5—10 </a:t>
            </a:r>
            <a:r>
              <a:rPr lang="ru-RU" dirty="0"/>
              <a:t>раз. </a:t>
            </a:r>
            <a:endParaRPr lang="ru-RU" dirty="0" smtClean="0"/>
          </a:p>
          <a:p>
            <a:pPr algn="just"/>
            <a:r>
              <a:rPr lang="ru-RU" dirty="0" smtClean="0"/>
              <a:t>На </a:t>
            </a:r>
            <a:r>
              <a:rPr lang="ru-RU" dirty="0"/>
              <a:t>неосвещенных участках </a:t>
            </a:r>
            <a:r>
              <a:rPr lang="ru-RU" dirty="0" smtClean="0"/>
              <a:t>дорог совершается </a:t>
            </a:r>
            <a:r>
              <a:rPr lang="ru-RU" dirty="0"/>
              <a:t>26 % </a:t>
            </a:r>
            <a:r>
              <a:rPr lang="ru-RU" dirty="0" smtClean="0"/>
              <a:t>происшествий с максимальной тяжестью </a:t>
            </a:r>
            <a:r>
              <a:rPr lang="ru-RU" dirty="0"/>
              <a:t>последствий (27 погибших на 100 пострадавших</a:t>
            </a:r>
            <a:r>
              <a:rPr lang="ru-RU" dirty="0" smtClean="0"/>
              <a:t>).</a:t>
            </a:r>
          </a:p>
          <a:p>
            <a:pPr algn="just"/>
            <a:r>
              <a:rPr lang="ru-RU" dirty="0" smtClean="0"/>
              <a:t>Увеличивает угрозу ДТП ограниченная видимость (опасные повороты, крутые спуски и подъемы)</a:t>
            </a:r>
            <a:endParaRPr lang="ru-RU" dirty="0"/>
          </a:p>
          <a:p>
            <a:endParaRPr lang="ru-RU" dirty="0"/>
          </a:p>
        </p:txBody>
      </p:sp>
      <p:pic>
        <p:nvPicPr>
          <p:cNvPr id="14338" name="Picture 2" descr="http://inkrasnogorsk.ru/upload/gallery/364/172364_a7492ac8a3dcde02ecaf3558226129ad24fc040f.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043608" y="3710062"/>
            <a:ext cx="4115804" cy="2534816"/>
          </a:xfrm>
          <a:prstGeom prst="rect">
            <a:avLst/>
          </a:prstGeom>
          <a:noFill/>
          <a:extLst>
            <a:ext uri="{909E8E84-426E-40DD-AFC4-6F175D3DCCD1}">
              <a14:hiddenFill xmlns:a14="http://schemas.microsoft.com/office/drawing/2010/main">
                <a:solidFill>
                  <a:srgbClr val="FFFFFF"/>
                </a:solidFill>
              </a14:hiddenFill>
            </a:ext>
          </a:extLst>
        </p:spPr>
      </p:pic>
      <p:pic>
        <p:nvPicPr>
          <p:cNvPr id="5" name="Рисунок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012160" y="3710062"/>
            <a:ext cx="2081808" cy="253481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476672"/>
            <a:ext cx="9144000" cy="576064"/>
          </a:xfrm>
        </p:spPr>
        <p:txBody>
          <a:bodyPr>
            <a:normAutofit/>
          </a:bodyPr>
          <a:lstStyle/>
          <a:p>
            <a:r>
              <a:rPr b="1" dirty="0" lang="ru-RU" sz="3000"/>
              <a:t>Первое в мире ДТП</a:t>
            </a:r>
          </a:p>
        </p:txBody>
      </p:sp>
      <p:sp>
        <p:nvSpPr>
          <p:cNvPr id="3" name="Содержимое 2"/>
          <p:cNvSpPr>
            <a:spLocks noGrp="1"/>
          </p:cNvSpPr>
          <p:nvPr>
            <p:ph idx="1"/>
          </p:nvPr>
        </p:nvSpPr>
        <p:spPr>
          <a:xfrm>
            <a:off x="539552" y="1052736"/>
            <a:ext cx="8104012" cy="3744416"/>
          </a:xfrm>
        </p:spPr>
        <p:txBody>
          <a:bodyPr/>
          <a:lstStyle/>
          <a:p>
            <a:pPr algn="just"/>
            <a:r>
              <a:rPr dirty="0" lang="ru-RU"/>
              <a:t>17 августа 1896 г. в Великобритании случилось первое в мировой </a:t>
            </a:r>
            <a:r>
              <a:rPr dirty="0" lang="ru-RU" smtClean="0"/>
              <a:t>истории </a:t>
            </a:r>
            <a:r>
              <a:rPr dirty="0" lang="ru-RU"/>
              <a:t>дорожно-транспортное происшествие с участием автомобиля: </a:t>
            </a:r>
            <a:r>
              <a:rPr dirty="0" lang="ru-RU" smtClean="0"/>
              <a:t>двигавшийся </a:t>
            </a:r>
            <a:r>
              <a:rPr dirty="0" lang="ru-RU"/>
              <a:t>со скоростью 6 км/ч автомобиль совершил наезд на пешехода. </a:t>
            </a:r>
            <a:endParaRPr dirty="0" lang="ru-RU" smtClean="0"/>
          </a:p>
          <a:p>
            <a:pPr algn="just"/>
            <a:r>
              <a:rPr dirty="0" lang="ru-RU" smtClean="0"/>
              <a:t>С </a:t>
            </a:r>
            <a:r>
              <a:rPr dirty="0" lang="ru-RU"/>
              <a:t>этого дня ведется учет ДТП.</a:t>
            </a:r>
          </a:p>
          <a:p>
            <a:endParaRPr dirty="0" lang="ru-RU"/>
          </a:p>
        </p:txBody>
      </p:sp>
      <p:pic>
        <p:nvPicPr>
          <p:cNvPr id="12290" name="Picture 2"/>
          <p:cNvPicPr>
            <a:picLocks noChangeArrowheads="1" noChangeAspect="1"/>
          </p:cNvPicPr>
          <p:nvPr/>
        </p:nvPicPr>
        <p:blipFill>
          <a:blip cstate="email" r:embed="rId2">
            <a:extLst>
              <a:ext uri="{28A0092B-C50C-407E-A947-70E740481C1C}">
                <a14:useLocalDpi xmlns:a14="http://schemas.microsoft.com/office/drawing/2010/main"/>
              </a:ext>
            </a:extLst>
          </a:blip>
          <a:srcRect r="-109"/>
          <a:stretch>
            <a:fillRect/>
          </a:stretch>
        </p:blipFill>
        <p:spPr bwMode="auto">
          <a:xfrm>
            <a:off x="2699792" y="3429000"/>
            <a:ext cx="3567508" cy="2434965"/>
          </a:xfrm>
          <a:prstGeom prst="rect">
            <a:avLst/>
          </a:prstGeom>
          <a:noFill/>
          <a:ln w="9525">
            <a:noFill/>
            <a:miter lim="800000"/>
            <a:headEnd/>
            <a:tailEnd/>
          </a:ln>
          <a:effectLst/>
        </p:spPr>
      </p:pic>
    </p:spTree>
  </p:cSld>
  <p:clrMapOvr>
    <a:masterClrMapping/>
  </p:clrMapOvr>
  <p:timing>
    <p:tnLst>
      <p:par>
        <p:cTn dur="indefinite" id="1" nodeType="tmRoot" restart="never"/>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476672"/>
            <a:ext cx="9144000" cy="720080"/>
          </a:xfrm>
        </p:spPr>
        <p:txBody>
          <a:bodyPr>
            <a:normAutofit/>
          </a:bodyPr>
          <a:lstStyle/>
          <a:p>
            <a:pPr algn="ctr"/>
            <a:r>
              <a:rPr lang="ru-RU" sz="3600" b="1" dirty="0" smtClean="0"/>
              <a:t>Состояние проезжей части</a:t>
            </a:r>
            <a:endParaRPr lang="ru-RU" sz="3600" dirty="0"/>
          </a:p>
        </p:txBody>
      </p:sp>
      <p:sp>
        <p:nvSpPr>
          <p:cNvPr id="3" name="Содержимое 2"/>
          <p:cNvSpPr>
            <a:spLocks noGrp="1"/>
          </p:cNvSpPr>
          <p:nvPr>
            <p:ph idx="1"/>
          </p:nvPr>
        </p:nvSpPr>
        <p:spPr>
          <a:xfrm>
            <a:off x="395536" y="1196753"/>
            <a:ext cx="8352928" cy="2017934"/>
          </a:xfrm>
        </p:spPr>
        <p:txBody>
          <a:bodyPr/>
          <a:lstStyle/>
          <a:p>
            <a:pPr algn="just"/>
            <a:r>
              <a:rPr lang="ru-RU" dirty="0" smtClean="0"/>
              <a:t>Число </a:t>
            </a:r>
            <a:r>
              <a:rPr lang="ru-RU" dirty="0"/>
              <a:t>ДТП на </a:t>
            </a:r>
            <a:r>
              <a:rPr lang="ru-RU" dirty="0" smtClean="0"/>
              <a:t>влажном покрытии, </a:t>
            </a:r>
            <a:r>
              <a:rPr lang="ru-RU" dirty="0"/>
              <a:t>по </a:t>
            </a:r>
            <a:r>
              <a:rPr lang="ru-RU" dirty="0" smtClean="0"/>
              <a:t>сравнению </a:t>
            </a:r>
            <a:r>
              <a:rPr lang="ru-RU" dirty="0"/>
              <a:t>с </a:t>
            </a:r>
            <a:r>
              <a:rPr lang="ru-RU" dirty="0" smtClean="0"/>
              <a:t>сухим, увеличивается </a:t>
            </a:r>
            <a:r>
              <a:rPr lang="ru-RU" dirty="0"/>
              <a:t>в 3 </a:t>
            </a:r>
            <a:r>
              <a:rPr lang="ru-RU" dirty="0" smtClean="0"/>
              <a:t>- </a:t>
            </a:r>
            <a:r>
              <a:rPr lang="ru-RU" dirty="0"/>
              <a:t>4 раза, а на </a:t>
            </a:r>
            <a:r>
              <a:rPr lang="ru-RU" dirty="0" smtClean="0"/>
              <a:t>скользком - </a:t>
            </a:r>
            <a:r>
              <a:rPr lang="ru-RU" dirty="0"/>
              <a:t>в </a:t>
            </a:r>
            <a:r>
              <a:rPr lang="ru-RU" dirty="0" smtClean="0"/>
              <a:t>10-15 раз.</a:t>
            </a:r>
            <a:endParaRPr lang="ru-RU" dirty="0"/>
          </a:p>
        </p:txBody>
      </p:sp>
      <p:pic>
        <p:nvPicPr>
          <p:cNvPr id="17410"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697037" y="2520782"/>
            <a:ext cx="3989506" cy="2363151"/>
          </a:xfrm>
          <a:prstGeom prst="rect">
            <a:avLst/>
          </a:prstGeom>
          <a:noFill/>
          <a:ln w="9525">
            <a:noFill/>
            <a:miter lim="800000"/>
            <a:headEnd/>
            <a:tailEnd/>
          </a:ln>
          <a:effectLst/>
        </p:spPr>
      </p:pic>
      <p:pic>
        <p:nvPicPr>
          <p:cNvPr id="6" name="Объект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92426" y="2492896"/>
            <a:ext cx="2095678" cy="2625155"/>
          </a:xfrm>
          <a:prstGeom prst="rect">
            <a:avLst/>
          </a:prstGeom>
        </p:spPr>
      </p:pic>
      <p:pic>
        <p:nvPicPr>
          <p:cNvPr id="7" name="Рисунок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744116" y="2492896"/>
            <a:ext cx="1954767" cy="263520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arn(inVertical)">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332656"/>
            <a:ext cx="9144000" cy="936104"/>
          </a:xfrm>
        </p:spPr>
        <p:txBody>
          <a:bodyPr>
            <a:normAutofit/>
          </a:bodyPr>
          <a:lstStyle/>
          <a:p>
            <a:pPr algn="ctr"/>
            <a:r>
              <a:rPr lang="ru-RU" sz="3600" b="1" dirty="0" smtClean="0"/>
              <a:t>Места происшествий</a:t>
            </a:r>
            <a:endParaRPr lang="ru-RU" sz="3600" dirty="0"/>
          </a:p>
        </p:txBody>
      </p:sp>
      <p:sp>
        <p:nvSpPr>
          <p:cNvPr id="3" name="Содержимое 2"/>
          <p:cNvSpPr>
            <a:spLocks noGrp="1"/>
          </p:cNvSpPr>
          <p:nvPr>
            <p:ph idx="1"/>
          </p:nvPr>
        </p:nvSpPr>
        <p:spPr>
          <a:xfrm>
            <a:off x="467544" y="1196752"/>
            <a:ext cx="8208912" cy="648072"/>
          </a:xfrm>
        </p:spPr>
        <p:txBody>
          <a:bodyPr>
            <a:normAutofit fontScale="55000" lnSpcReduction="20000"/>
          </a:bodyPr>
          <a:lstStyle/>
          <a:p>
            <a:pPr algn="just"/>
            <a:r>
              <a:rPr lang="ru-RU" sz="3400" dirty="0" smtClean="0"/>
              <a:t>Около </a:t>
            </a:r>
            <a:r>
              <a:rPr lang="ru-RU" sz="3400" dirty="0"/>
              <a:t>75 % ДТП от их общего числа </a:t>
            </a:r>
            <a:r>
              <a:rPr lang="ru-RU" sz="3400" dirty="0" smtClean="0"/>
              <a:t>совершается в населенных </a:t>
            </a:r>
            <a:r>
              <a:rPr lang="ru-RU" sz="3400" dirty="0"/>
              <a:t>пунктах</a:t>
            </a:r>
            <a:r>
              <a:rPr lang="ru-RU" sz="3400" dirty="0" smtClean="0"/>
              <a:t>.</a:t>
            </a:r>
          </a:p>
          <a:p>
            <a:endParaRPr lang="ru-RU" dirty="0"/>
          </a:p>
        </p:txBody>
      </p:sp>
      <p:pic>
        <p:nvPicPr>
          <p:cNvPr id="4" name="Рисунок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11560" y="1542636"/>
            <a:ext cx="3808165" cy="2783066"/>
          </a:xfrm>
          <a:prstGeom prst="rect">
            <a:avLst/>
          </a:prstGeom>
        </p:spPr>
      </p:pic>
      <p:sp>
        <p:nvSpPr>
          <p:cNvPr id="5" name="Прямоугольник 4"/>
          <p:cNvSpPr/>
          <p:nvPr/>
        </p:nvSpPr>
        <p:spPr>
          <a:xfrm>
            <a:off x="4419725" y="1700809"/>
            <a:ext cx="4256731" cy="2505301"/>
          </a:xfrm>
          <a:prstGeom prst="rect">
            <a:avLst/>
          </a:prstGeom>
        </p:spPr>
        <p:txBody>
          <a:bodyPr wrap="square">
            <a:spAutoFit/>
          </a:bodyPr>
          <a:lstStyle/>
          <a:p>
            <a:pPr marL="285750" indent="-285750" algn="just" defTabSz="457200">
              <a:lnSpc>
                <a:spcPct val="80000"/>
              </a:lnSpc>
              <a:spcBef>
                <a:spcPct val="20000"/>
              </a:spcBef>
              <a:spcAft>
                <a:spcPts val="600"/>
              </a:spcAft>
              <a:buClr>
                <a:schemeClr val="accent1"/>
              </a:buClr>
              <a:buSzPct val="115000"/>
              <a:buFont typeface="Arial"/>
              <a:buChar char="•"/>
            </a:pPr>
            <a:r>
              <a:rPr lang="ru-RU" dirty="0"/>
              <a:t> </a:t>
            </a:r>
            <a:r>
              <a:rPr lang="ru-RU" sz="1900" dirty="0">
                <a:solidFill>
                  <a:schemeClr val="tx1">
                    <a:lumMod val="85000"/>
                    <a:lumOff val="15000"/>
                  </a:schemeClr>
                </a:solidFill>
              </a:rPr>
              <a:t>Больше всего ДТП (55 %) - в различных ситуациях на перегонах, </a:t>
            </a:r>
            <a:endParaRPr lang="ru-RU" sz="1900" dirty="0" smtClean="0">
              <a:solidFill>
                <a:schemeClr val="tx1">
                  <a:lumMod val="85000"/>
                  <a:lumOff val="15000"/>
                </a:schemeClr>
              </a:solidFill>
            </a:endParaRPr>
          </a:p>
          <a:p>
            <a:pPr marL="285750" indent="-285750" algn="just" defTabSz="457200">
              <a:lnSpc>
                <a:spcPct val="80000"/>
              </a:lnSpc>
              <a:spcBef>
                <a:spcPct val="20000"/>
              </a:spcBef>
              <a:spcAft>
                <a:spcPts val="600"/>
              </a:spcAft>
              <a:buClr>
                <a:schemeClr val="accent1"/>
              </a:buClr>
              <a:buSzPct val="115000"/>
              <a:buFont typeface="Arial"/>
              <a:buChar char="•"/>
            </a:pPr>
            <a:r>
              <a:rPr lang="ru-RU" sz="1900" dirty="0" smtClean="0">
                <a:solidFill>
                  <a:schemeClr val="tx1">
                    <a:lumMod val="85000"/>
                    <a:lumOff val="15000"/>
                  </a:schemeClr>
                </a:solidFill>
              </a:rPr>
              <a:t>на </a:t>
            </a:r>
            <a:r>
              <a:rPr lang="ru-RU" sz="1900" dirty="0">
                <a:solidFill>
                  <a:schemeClr val="tx1">
                    <a:lumMod val="85000"/>
                    <a:lumOff val="15000"/>
                  </a:schemeClr>
                </a:solidFill>
              </a:rPr>
              <a:t>2-м месте </a:t>
            </a:r>
            <a:r>
              <a:rPr lang="ru-RU" sz="1900" dirty="0" smtClean="0">
                <a:solidFill>
                  <a:schemeClr val="tx1">
                    <a:lumMod val="85000"/>
                    <a:lumOff val="15000"/>
                  </a:schemeClr>
                </a:solidFill>
              </a:rPr>
              <a:t>- </a:t>
            </a:r>
            <a:r>
              <a:rPr lang="ru-RU" sz="1900" dirty="0">
                <a:solidFill>
                  <a:schemeClr val="tx1">
                    <a:lumMod val="85000"/>
                    <a:lumOff val="15000"/>
                  </a:schemeClr>
                </a:solidFill>
              </a:rPr>
              <a:t>в местах остановок </a:t>
            </a:r>
            <a:r>
              <a:rPr lang="ru-RU" sz="1900" dirty="0" smtClean="0">
                <a:solidFill>
                  <a:schemeClr val="tx1">
                    <a:lumMod val="85000"/>
                    <a:lumOff val="15000"/>
                  </a:schemeClr>
                </a:solidFill>
              </a:rPr>
              <a:t>МТС - </a:t>
            </a:r>
            <a:r>
              <a:rPr lang="ru-RU" sz="1900" dirty="0">
                <a:solidFill>
                  <a:schemeClr val="tx1">
                    <a:lumMod val="85000"/>
                    <a:lumOff val="15000"/>
                  </a:schemeClr>
                </a:solidFill>
              </a:rPr>
              <a:t>15 %, </a:t>
            </a:r>
            <a:endParaRPr lang="ru-RU" sz="1900" dirty="0" smtClean="0">
              <a:solidFill>
                <a:schemeClr val="tx1">
                  <a:lumMod val="85000"/>
                  <a:lumOff val="15000"/>
                </a:schemeClr>
              </a:solidFill>
            </a:endParaRPr>
          </a:p>
          <a:p>
            <a:pPr marL="285750" indent="-285750" algn="just" defTabSz="457200">
              <a:lnSpc>
                <a:spcPct val="80000"/>
              </a:lnSpc>
              <a:spcBef>
                <a:spcPct val="20000"/>
              </a:spcBef>
              <a:spcAft>
                <a:spcPts val="600"/>
              </a:spcAft>
              <a:buClr>
                <a:schemeClr val="accent1"/>
              </a:buClr>
              <a:buSzPct val="115000"/>
              <a:buFont typeface="Arial"/>
              <a:buChar char="•"/>
            </a:pPr>
            <a:r>
              <a:rPr lang="ru-RU" sz="1900" dirty="0" smtClean="0">
                <a:solidFill>
                  <a:schemeClr val="tx1">
                    <a:lumMod val="85000"/>
                    <a:lumOff val="15000"/>
                  </a:schemeClr>
                </a:solidFill>
              </a:rPr>
              <a:t>на </a:t>
            </a:r>
            <a:r>
              <a:rPr lang="ru-RU" sz="1900" dirty="0">
                <a:solidFill>
                  <a:schemeClr val="tx1">
                    <a:lumMod val="85000"/>
                    <a:lumOff val="15000"/>
                  </a:schemeClr>
                </a:solidFill>
              </a:rPr>
              <a:t>нерегулируемых перекрестках </a:t>
            </a:r>
            <a:r>
              <a:rPr lang="ru-RU" sz="1900" dirty="0" smtClean="0">
                <a:solidFill>
                  <a:schemeClr val="tx1">
                    <a:lumMod val="85000"/>
                    <a:lumOff val="15000"/>
                  </a:schemeClr>
                </a:solidFill>
              </a:rPr>
              <a:t>- </a:t>
            </a:r>
            <a:r>
              <a:rPr lang="ru-RU" sz="1900" dirty="0">
                <a:solidFill>
                  <a:schemeClr val="tx1">
                    <a:lumMod val="85000"/>
                    <a:lumOff val="15000"/>
                  </a:schemeClr>
                </a:solidFill>
              </a:rPr>
              <a:t>11,7 %, </a:t>
            </a:r>
            <a:endParaRPr lang="ru-RU" sz="1900" dirty="0" smtClean="0">
              <a:solidFill>
                <a:schemeClr val="tx1">
                  <a:lumMod val="85000"/>
                  <a:lumOff val="15000"/>
                </a:schemeClr>
              </a:solidFill>
            </a:endParaRPr>
          </a:p>
          <a:p>
            <a:pPr marL="285750" indent="-285750" algn="just" defTabSz="457200">
              <a:lnSpc>
                <a:spcPct val="80000"/>
              </a:lnSpc>
              <a:spcBef>
                <a:spcPct val="20000"/>
              </a:spcBef>
              <a:spcAft>
                <a:spcPts val="600"/>
              </a:spcAft>
              <a:buClr>
                <a:schemeClr val="accent1"/>
              </a:buClr>
              <a:buSzPct val="115000"/>
              <a:buFont typeface="Arial"/>
              <a:buChar char="•"/>
            </a:pPr>
            <a:r>
              <a:rPr lang="ru-RU" sz="1900" dirty="0" smtClean="0">
                <a:solidFill>
                  <a:schemeClr val="tx1">
                    <a:lumMod val="85000"/>
                    <a:lumOff val="15000"/>
                  </a:schemeClr>
                </a:solidFill>
              </a:rPr>
              <a:t>на </a:t>
            </a:r>
            <a:r>
              <a:rPr lang="ru-RU" sz="1900" dirty="0">
                <a:solidFill>
                  <a:schemeClr val="tx1">
                    <a:lumMod val="85000"/>
                    <a:lumOff val="15000"/>
                  </a:schemeClr>
                </a:solidFill>
              </a:rPr>
              <a:t>регулируемых </a:t>
            </a:r>
            <a:r>
              <a:rPr lang="ru-RU" sz="1900" dirty="0" smtClean="0">
                <a:solidFill>
                  <a:schemeClr val="tx1">
                    <a:lumMod val="85000"/>
                    <a:lumOff val="15000"/>
                  </a:schemeClr>
                </a:solidFill>
              </a:rPr>
              <a:t>- </a:t>
            </a:r>
            <a:r>
              <a:rPr lang="ru-RU" sz="1900" dirty="0">
                <a:solidFill>
                  <a:schemeClr val="tx1">
                    <a:lumMod val="85000"/>
                    <a:lumOff val="15000"/>
                  </a:schemeClr>
                </a:solidFill>
              </a:rPr>
              <a:t>7,9 %, </a:t>
            </a:r>
            <a:endParaRPr lang="ru-RU" sz="1900" dirty="0" smtClean="0">
              <a:solidFill>
                <a:schemeClr val="tx1">
                  <a:lumMod val="85000"/>
                  <a:lumOff val="15000"/>
                </a:schemeClr>
              </a:solidFill>
            </a:endParaRPr>
          </a:p>
          <a:p>
            <a:pPr marL="285750" indent="-285750" algn="just" defTabSz="457200">
              <a:lnSpc>
                <a:spcPct val="80000"/>
              </a:lnSpc>
              <a:spcBef>
                <a:spcPct val="20000"/>
              </a:spcBef>
              <a:spcAft>
                <a:spcPts val="600"/>
              </a:spcAft>
              <a:buClr>
                <a:schemeClr val="accent1"/>
              </a:buClr>
              <a:buSzPct val="115000"/>
              <a:buFont typeface="Arial"/>
              <a:buChar char="•"/>
            </a:pPr>
            <a:r>
              <a:rPr lang="ru-RU" sz="1900" dirty="0" smtClean="0">
                <a:solidFill>
                  <a:schemeClr val="tx1">
                    <a:lumMod val="85000"/>
                    <a:lumOff val="15000"/>
                  </a:schemeClr>
                </a:solidFill>
              </a:rPr>
              <a:t>на </a:t>
            </a:r>
            <a:r>
              <a:rPr lang="ru-RU" sz="1900" dirty="0">
                <a:solidFill>
                  <a:schemeClr val="tx1">
                    <a:lumMod val="85000"/>
                    <a:lumOff val="15000"/>
                  </a:schemeClr>
                </a:solidFill>
              </a:rPr>
              <a:t>пешеходных переходах — 2,1 %, </a:t>
            </a:r>
            <a:endParaRPr lang="ru-RU" sz="1900" dirty="0" smtClean="0">
              <a:solidFill>
                <a:schemeClr val="tx1">
                  <a:lumMod val="85000"/>
                  <a:lumOff val="15000"/>
                </a:schemeClr>
              </a:solidFill>
            </a:endParaRPr>
          </a:p>
        </p:txBody>
      </p:sp>
      <p:sp>
        <p:nvSpPr>
          <p:cNvPr id="6" name="Прямоугольник 5"/>
          <p:cNvSpPr/>
          <p:nvPr/>
        </p:nvSpPr>
        <p:spPr>
          <a:xfrm>
            <a:off x="467544" y="4673931"/>
            <a:ext cx="5688632" cy="929485"/>
          </a:xfrm>
          <a:prstGeom prst="rect">
            <a:avLst/>
          </a:prstGeom>
        </p:spPr>
        <p:txBody>
          <a:bodyPr wrap="square">
            <a:spAutoFit/>
          </a:bodyPr>
          <a:lstStyle/>
          <a:p>
            <a:pPr marL="285750" indent="-285750" algn="just" defTabSz="457200">
              <a:lnSpc>
                <a:spcPct val="80000"/>
              </a:lnSpc>
              <a:spcBef>
                <a:spcPct val="20000"/>
              </a:spcBef>
              <a:spcAft>
                <a:spcPts val="600"/>
              </a:spcAft>
              <a:buClr>
                <a:schemeClr val="accent1"/>
              </a:buClr>
              <a:buSzPct val="115000"/>
              <a:buFont typeface="Arial"/>
              <a:buChar char="•"/>
            </a:pPr>
            <a:r>
              <a:rPr lang="ru-RU" sz="1900" dirty="0">
                <a:solidFill>
                  <a:schemeClr val="tx1">
                    <a:lumMod val="85000"/>
                    <a:lumOff val="15000"/>
                  </a:schemeClr>
                </a:solidFill>
              </a:rPr>
              <a:t>значительно реже — на железнодорожных переездах (0,3 %) </a:t>
            </a:r>
            <a:endParaRPr lang="ru-RU" sz="1900" dirty="0" smtClean="0">
              <a:solidFill>
                <a:schemeClr val="tx1">
                  <a:lumMod val="85000"/>
                  <a:lumOff val="15000"/>
                </a:schemeClr>
              </a:solidFill>
            </a:endParaRPr>
          </a:p>
          <a:p>
            <a:pPr marL="285750" indent="-285750" algn="just" defTabSz="457200">
              <a:lnSpc>
                <a:spcPct val="80000"/>
              </a:lnSpc>
              <a:spcBef>
                <a:spcPct val="20000"/>
              </a:spcBef>
              <a:spcAft>
                <a:spcPts val="600"/>
              </a:spcAft>
              <a:buClr>
                <a:schemeClr val="accent1"/>
              </a:buClr>
              <a:buSzPct val="115000"/>
              <a:buFont typeface="Arial"/>
              <a:buChar char="•"/>
            </a:pPr>
            <a:r>
              <a:rPr lang="ru-RU" sz="1900" dirty="0" smtClean="0">
                <a:solidFill>
                  <a:schemeClr val="tx1">
                    <a:lumMod val="85000"/>
                    <a:lumOff val="15000"/>
                  </a:schemeClr>
                </a:solidFill>
              </a:rPr>
              <a:t>и </a:t>
            </a:r>
            <a:r>
              <a:rPr lang="ru-RU" sz="1900" dirty="0">
                <a:solidFill>
                  <a:schemeClr val="tx1">
                    <a:lumMod val="85000"/>
                    <a:lumOff val="15000"/>
                  </a:schemeClr>
                </a:solidFill>
              </a:rPr>
              <a:t>мостах (0,2— 1,5 </a:t>
            </a:r>
            <a:r>
              <a:rPr lang="ru-RU" sz="1900" dirty="0" smtClean="0">
                <a:solidFill>
                  <a:schemeClr val="tx1">
                    <a:lumMod val="85000"/>
                    <a:lumOff val="15000"/>
                  </a:schemeClr>
                </a:solidFill>
              </a:rPr>
              <a:t>%).</a:t>
            </a:r>
            <a:endParaRPr lang="ru-RU" sz="1900" dirty="0">
              <a:solidFill>
                <a:schemeClr val="tx1">
                  <a:lumMod val="85000"/>
                  <a:lumOff val="15000"/>
                </a:schemeClr>
              </a:solidFill>
            </a:endParaRPr>
          </a:p>
        </p:txBody>
      </p:sp>
      <p:pic>
        <p:nvPicPr>
          <p:cNvPr id="7" name="Объект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525385" y="4196074"/>
            <a:ext cx="2134015" cy="2185254"/>
          </a:xfrm>
          <a:prstGeom prst="rect">
            <a:avLst/>
          </a:prstGeom>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476672"/>
            <a:ext cx="9144000" cy="309122"/>
          </a:xfrm>
        </p:spPr>
        <p:txBody>
          <a:bodyPr>
            <a:noAutofit/>
          </a:bodyPr>
          <a:lstStyle/>
          <a:p>
            <a:pPr algn="ctr"/>
            <a:r>
              <a:rPr lang="ru-RU" sz="3600" b="1" dirty="0" smtClean="0"/>
              <a:t>ДТП по вине пешеходов</a:t>
            </a:r>
            <a:endParaRPr lang="ru-RU" sz="3600" dirty="0"/>
          </a:p>
        </p:txBody>
      </p:sp>
      <p:sp>
        <p:nvSpPr>
          <p:cNvPr id="3" name="Содержимое 2"/>
          <p:cNvSpPr>
            <a:spLocks noGrp="1"/>
          </p:cNvSpPr>
          <p:nvPr>
            <p:ph idx="1"/>
          </p:nvPr>
        </p:nvSpPr>
        <p:spPr>
          <a:xfrm>
            <a:off x="395536" y="908720"/>
            <a:ext cx="8280920" cy="3312368"/>
          </a:xfrm>
        </p:spPr>
        <p:txBody>
          <a:bodyPr>
            <a:normAutofit fontScale="25000" lnSpcReduction="20000"/>
          </a:bodyPr>
          <a:lstStyle/>
          <a:p>
            <a:pPr algn="just"/>
            <a:r>
              <a:rPr lang="ru-RU" sz="6800" dirty="0" smtClean="0"/>
              <a:t>Около </a:t>
            </a:r>
            <a:r>
              <a:rPr lang="ru-RU" sz="6800" dirty="0"/>
              <a:t>30 % всех </a:t>
            </a:r>
            <a:r>
              <a:rPr lang="ru-RU" sz="6800" dirty="0" smtClean="0"/>
              <a:t>происшествий происходит по вине пешеходов. </a:t>
            </a:r>
            <a:r>
              <a:rPr lang="ru-RU" sz="6800" dirty="0"/>
              <a:t>В </a:t>
            </a:r>
            <a:r>
              <a:rPr lang="ru-RU" sz="6800" dirty="0" smtClean="0"/>
              <a:t>89 % </a:t>
            </a:r>
            <a:r>
              <a:rPr lang="ru-RU" sz="6800" dirty="0"/>
              <a:t>в них виноваты сами пешеходы. При этом 23 </a:t>
            </a:r>
            <a:r>
              <a:rPr lang="ru-RU" sz="6800" dirty="0" smtClean="0"/>
              <a:t>- </a:t>
            </a:r>
            <a:r>
              <a:rPr lang="ru-RU" sz="6800" dirty="0"/>
              <a:t>25 % пострадавших </a:t>
            </a:r>
            <a:r>
              <a:rPr lang="ru-RU" sz="6800" dirty="0" smtClean="0"/>
              <a:t>- </a:t>
            </a:r>
            <a:r>
              <a:rPr lang="ru-RU" sz="6800" dirty="0"/>
              <a:t>в нетрезвом состоянии, 60 % </a:t>
            </a:r>
            <a:r>
              <a:rPr lang="ru-RU" sz="6800" dirty="0" smtClean="0"/>
              <a:t>переходили </a:t>
            </a:r>
            <a:r>
              <a:rPr lang="ru-RU" sz="6800" dirty="0"/>
              <a:t>дорогу в неустановленных местах, более 15 % неожиданно для </a:t>
            </a:r>
            <a:r>
              <a:rPr lang="ru-RU" sz="6800" dirty="0" smtClean="0"/>
              <a:t>водителя </a:t>
            </a:r>
            <a:r>
              <a:rPr lang="ru-RU" sz="6800" dirty="0"/>
              <a:t>вышли из-за </a:t>
            </a:r>
            <a:r>
              <a:rPr lang="ru-RU" sz="6800" dirty="0" smtClean="0"/>
              <a:t>препятствия, припаркованных автомобилей.</a:t>
            </a:r>
          </a:p>
          <a:p>
            <a:pPr algn="just"/>
            <a:r>
              <a:rPr lang="ru-RU" sz="6800" dirty="0" smtClean="0"/>
              <a:t> Каждый 5-й пострадавший </a:t>
            </a:r>
            <a:r>
              <a:rPr lang="ru-RU" sz="6800" dirty="0"/>
              <a:t>пешеход </a:t>
            </a:r>
            <a:r>
              <a:rPr lang="ru-RU" sz="6800" dirty="0" smtClean="0"/>
              <a:t>- </a:t>
            </a:r>
            <a:r>
              <a:rPr lang="ru-RU" sz="6800" dirty="0"/>
              <a:t>это ребенок до 12 лет, каждый </a:t>
            </a:r>
            <a:r>
              <a:rPr lang="ru-RU" sz="6800" dirty="0" smtClean="0"/>
              <a:t>6-й - пожилой </a:t>
            </a:r>
            <a:r>
              <a:rPr lang="ru-RU" sz="6800" dirty="0"/>
              <a:t>человек, </a:t>
            </a:r>
            <a:r>
              <a:rPr lang="ru-RU" sz="6800" dirty="0" smtClean="0"/>
              <a:t>с </a:t>
            </a:r>
            <a:r>
              <a:rPr lang="ru-RU" sz="6800" dirty="0"/>
              <a:t>физическим недостатком.</a:t>
            </a:r>
          </a:p>
          <a:p>
            <a:pPr algn="just"/>
            <a:r>
              <a:rPr lang="ru-RU" sz="6800" dirty="0" smtClean="0"/>
              <a:t>Основная </a:t>
            </a:r>
            <a:r>
              <a:rPr lang="ru-RU" sz="6800" dirty="0"/>
              <a:t>часть происшествий из-за нарушений ПДД </a:t>
            </a:r>
            <a:r>
              <a:rPr lang="ru-RU" sz="6800" dirty="0" smtClean="0"/>
              <a:t>пешеходами </a:t>
            </a:r>
            <a:r>
              <a:rPr lang="ru-RU" sz="6800" dirty="0"/>
              <a:t>(</a:t>
            </a:r>
            <a:r>
              <a:rPr lang="ru-RU" sz="6800" dirty="0" smtClean="0"/>
              <a:t>87-88 %) </a:t>
            </a:r>
            <a:r>
              <a:rPr lang="ru-RU" sz="6800" dirty="0"/>
              <a:t>происходит в городах и населенных пунктах. </a:t>
            </a:r>
            <a:endParaRPr lang="ru-RU" sz="6800" dirty="0" smtClean="0"/>
          </a:p>
          <a:p>
            <a:pPr algn="just"/>
            <a:r>
              <a:rPr lang="ru-RU" sz="6800" dirty="0" smtClean="0"/>
              <a:t>Вне </a:t>
            </a:r>
            <a:r>
              <a:rPr lang="ru-RU" sz="6800" dirty="0"/>
              <a:t>населенных пунктов из-за нарушений ПДД пешеходами отмечено около 13 % происшествий </a:t>
            </a:r>
            <a:r>
              <a:rPr lang="ru-RU" sz="6800" dirty="0" smtClean="0"/>
              <a:t>(движение по </a:t>
            </a:r>
            <a:r>
              <a:rPr lang="ru-RU" sz="6800" dirty="0"/>
              <a:t>ПЧ дороги в темное время суток в </a:t>
            </a:r>
            <a:r>
              <a:rPr lang="ru-RU" sz="6800" dirty="0" smtClean="0"/>
              <a:t>темной </a:t>
            </a:r>
            <a:r>
              <a:rPr lang="ru-RU" sz="6800" dirty="0"/>
              <a:t>одежде без светоотражающих </a:t>
            </a:r>
            <a:r>
              <a:rPr lang="ru-RU" sz="6800" dirty="0" smtClean="0"/>
              <a:t>элементов). </a:t>
            </a:r>
            <a:r>
              <a:rPr lang="ru-RU" sz="6800" dirty="0"/>
              <a:t>Тяжесть их последствий составила 39 погибших на 100 пострадавших.</a:t>
            </a:r>
          </a:p>
          <a:p>
            <a:endParaRPr lang="ru-RU" dirty="0"/>
          </a:p>
        </p:txBody>
      </p:sp>
      <p:pic>
        <p:nvPicPr>
          <p:cNvPr id="15364" name="Picture 4" descr="http://novosti44.ru/media/k2/items/cache/788ff92e9a59aeb146ed681b6c832028_X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13474" y="3861048"/>
            <a:ext cx="3316463" cy="2534909"/>
          </a:xfrm>
          <a:prstGeom prst="rect">
            <a:avLst/>
          </a:prstGeom>
          <a:noFill/>
          <a:extLst>
            <a:ext uri="{909E8E84-426E-40DD-AFC4-6F175D3DCCD1}">
              <a14:hiddenFill xmlns:a14="http://schemas.microsoft.com/office/drawing/2010/main">
                <a:solidFill>
                  <a:srgbClr val="FFFFFF"/>
                </a:solidFill>
              </a14:hiddenFill>
            </a:ext>
          </a:extLst>
        </p:spPr>
      </p:pic>
      <p:pic>
        <p:nvPicPr>
          <p:cNvPr id="6" name="Рисунок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588224" y="3789039"/>
            <a:ext cx="1925960" cy="2606917"/>
          </a:xfrm>
          <a:prstGeom prst="rect">
            <a:avLst/>
          </a:prstGeom>
        </p:spPr>
      </p:pic>
      <p:pic>
        <p:nvPicPr>
          <p:cNvPr id="7" name="Рисунок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992209" y="3964006"/>
            <a:ext cx="2433743" cy="243195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arn(inVertical)">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620688"/>
            <a:ext cx="8352928" cy="576064"/>
          </a:xfrm>
        </p:spPr>
        <p:txBody>
          <a:bodyPr>
            <a:noAutofit/>
          </a:bodyPr>
          <a:lstStyle/>
          <a:p>
            <a:pPr algn="ctr"/>
            <a:r>
              <a:rPr lang="ru-RU" sz="3600" b="1" dirty="0" smtClean="0"/>
              <a:t>ДТП из-за технических неисправностей ТС – около 5 %</a:t>
            </a:r>
            <a:endParaRPr lang="ru-RU" sz="3600" dirty="0"/>
          </a:p>
        </p:txBody>
      </p:sp>
      <p:sp>
        <p:nvSpPr>
          <p:cNvPr id="3" name="Содержимое 2"/>
          <p:cNvSpPr>
            <a:spLocks noGrp="1"/>
          </p:cNvSpPr>
          <p:nvPr>
            <p:ph idx="1"/>
          </p:nvPr>
        </p:nvSpPr>
        <p:spPr>
          <a:xfrm>
            <a:off x="395536" y="1556792"/>
            <a:ext cx="8352928" cy="1944216"/>
          </a:xfrm>
        </p:spPr>
        <p:txBody>
          <a:bodyPr>
            <a:normAutofit fontScale="85000" lnSpcReduction="10000"/>
          </a:bodyPr>
          <a:lstStyle/>
          <a:p>
            <a:pPr algn="just"/>
            <a:r>
              <a:rPr lang="ru-RU" dirty="0" smtClean="0"/>
              <a:t>Наиболее опасные </a:t>
            </a:r>
            <a:r>
              <a:rPr lang="ru-RU" dirty="0"/>
              <a:t>последствия связаны с неисправностью тормозной системы и внешних световых приборов (соответственно, 32,5 и 26,5 </a:t>
            </a:r>
            <a:r>
              <a:rPr lang="ru-RU" dirty="0" smtClean="0"/>
              <a:t>%). </a:t>
            </a:r>
          </a:p>
          <a:p>
            <a:pPr algn="just"/>
            <a:r>
              <a:rPr lang="ru-RU" dirty="0" smtClean="0"/>
              <a:t>Из-за </a:t>
            </a:r>
            <a:r>
              <a:rPr lang="ru-RU" dirty="0"/>
              <a:t>неисправности ходовой части или </a:t>
            </a:r>
            <a:r>
              <a:rPr lang="ru-RU" dirty="0" smtClean="0"/>
              <a:t>износа </a:t>
            </a:r>
            <a:r>
              <a:rPr lang="ru-RU" dirty="0"/>
              <a:t>шин совершается 19,4 % данного вида ДТП. </a:t>
            </a:r>
            <a:endParaRPr lang="ru-RU" dirty="0" smtClean="0"/>
          </a:p>
          <a:p>
            <a:pPr algn="just"/>
            <a:r>
              <a:rPr lang="ru-RU" dirty="0" smtClean="0"/>
              <a:t>А </a:t>
            </a:r>
            <a:r>
              <a:rPr lang="ru-RU" dirty="0"/>
              <a:t>неисправное рулевое управление «повинно» в 12,6 % ДТП этого вида</a:t>
            </a:r>
            <a:r>
              <a:rPr lang="ru-RU" dirty="0" smtClean="0"/>
              <a:t>.</a:t>
            </a:r>
          </a:p>
          <a:p>
            <a:endParaRPr lang="ru-RU" dirty="0"/>
          </a:p>
          <a:p>
            <a:endParaRPr lang="ru-RU" dirty="0"/>
          </a:p>
        </p:txBody>
      </p:sp>
      <p:pic>
        <p:nvPicPr>
          <p:cNvPr id="4" name="Picture 2" descr="http://img.thesun.co.uk/multimedia/archive/00023/F_200703_March07ed_i_23329a.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691680" y="3356992"/>
            <a:ext cx="5580645" cy="30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24744"/>
            <a:ext cx="8229600" cy="2664296"/>
          </a:xfrm>
        </p:spPr>
        <p:txBody>
          <a:bodyPr>
            <a:noAutofit/>
          </a:bodyPr>
          <a:lstStyle/>
          <a:p>
            <a:pPr algn="just">
              <a:lnSpc>
                <a:spcPct val="90000"/>
              </a:lnSpc>
              <a:spcBef>
                <a:spcPct val="20000"/>
              </a:spcBef>
              <a:spcAft>
                <a:spcPts val="600"/>
              </a:spcAft>
              <a:buClr>
                <a:schemeClr val="accent1"/>
              </a:buClr>
              <a:buSzPct val="115000"/>
            </a:pPr>
            <a:r>
              <a:rPr lang="ru-RU" sz="2800" b="1" dirty="0" smtClean="0">
                <a:solidFill>
                  <a:schemeClr val="accent1">
                    <a:lumMod val="75000"/>
                  </a:schemeClr>
                </a:solidFill>
              </a:rPr>
              <a:t/>
            </a:r>
            <a:br>
              <a:rPr lang="ru-RU" sz="2800" b="1" dirty="0" smtClean="0">
                <a:solidFill>
                  <a:schemeClr val="accent1">
                    <a:lumMod val="75000"/>
                  </a:schemeClr>
                </a:solidFill>
              </a:rPr>
            </a:br>
            <a:r>
              <a:rPr lang="ru-RU" sz="2000" dirty="0">
                <a:latin typeface="+mn-lt"/>
                <a:ea typeface="+mn-ea"/>
                <a:cs typeface="+mn-cs"/>
              </a:rPr>
              <a:t>Если наезд на пешехода все же произошел, необходимо продолжать экстренное торможение до полной остановки автомобиля. После этого автомобиль необходимо поставить на стояночный </a:t>
            </a:r>
            <a:r>
              <a:rPr lang="ru-RU" sz="2000" dirty="0" smtClean="0">
                <a:latin typeface="+mn-lt"/>
                <a:ea typeface="+mn-ea"/>
                <a:cs typeface="+mn-cs"/>
              </a:rPr>
              <a:t>тормоз, заглушить, включить аварийную световую сигнализацию и выставить знак аварийной остановки. Передвигать </a:t>
            </a:r>
            <a:r>
              <a:rPr lang="ru-RU" sz="2000" dirty="0">
                <a:latin typeface="+mn-lt"/>
                <a:ea typeface="+mn-ea"/>
                <a:cs typeface="+mn-cs"/>
              </a:rPr>
              <a:t>транспортное </a:t>
            </a:r>
            <a:r>
              <a:rPr lang="ru-RU" sz="2000" dirty="0" smtClean="0">
                <a:latin typeface="+mn-lt"/>
                <a:ea typeface="+mn-ea"/>
                <a:cs typeface="+mn-cs"/>
              </a:rPr>
              <a:t>с места ДТП</a:t>
            </a:r>
            <a:r>
              <a:rPr lang="ru-RU" sz="2000" dirty="0">
                <a:latin typeface="+mn-lt"/>
                <a:ea typeface="+mn-ea"/>
                <a:cs typeface="+mn-cs"/>
              </a:rPr>
              <a:t>, запрещено.</a:t>
            </a:r>
          </a:p>
        </p:txBody>
      </p:sp>
      <p:pic>
        <p:nvPicPr>
          <p:cNvPr id="4" name="Объект 3"/>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1115616" y="3356992"/>
            <a:ext cx="6903398" cy="2903709"/>
          </a:xfrm>
        </p:spPr>
      </p:pic>
      <p:sp>
        <p:nvSpPr>
          <p:cNvPr id="3" name="Прямоугольник 2"/>
          <p:cNvSpPr/>
          <p:nvPr/>
        </p:nvSpPr>
        <p:spPr>
          <a:xfrm>
            <a:off x="457200" y="476673"/>
            <a:ext cx="8229600" cy="1200329"/>
          </a:xfrm>
          <a:prstGeom prst="rect">
            <a:avLst/>
          </a:prstGeom>
        </p:spPr>
        <p:txBody>
          <a:bodyPr wrap="square">
            <a:spAutoFit/>
          </a:bodyPr>
          <a:lstStyle/>
          <a:p>
            <a:pPr algn="ctr"/>
            <a:r>
              <a:rPr lang="ru-RU" sz="3600" b="1" dirty="0">
                <a:ln w="3175" cmpd="sng">
                  <a:noFill/>
                </a:ln>
                <a:solidFill>
                  <a:schemeClr val="tx1">
                    <a:lumMod val="85000"/>
                    <a:lumOff val="15000"/>
                  </a:schemeClr>
                </a:solidFill>
                <a:latin typeface="+mj-lt"/>
                <a:ea typeface="+mj-ea"/>
                <a:cs typeface="+mj-cs"/>
              </a:rPr>
              <a:t>Действия водителя при ДТП с </a:t>
            </a:r>
            <a:r>
              <a:rPr lang="ru-RU" sz="3600" b="1" dirty="0" smtClean="0">
                <a:ln w="3175" cmpd="sng">
                  <a:noFill/>
                </a:ln>
                <a:solidFill>
                  <a:schemeClr val="tx1">
                    <a:lumMod val="85000"/>
                    <a:lumOff val="15000"/>
                  </a:schemeClr>
                </a:solidFill>
                <a:latin typeface="+mj-lt"/>
                <a:ea typeface="+mj-ea"/>
                <a:cs typeface="+mj-cs"/>
              </a:rPr>
              <a:t>участием пешехода</a:t>
            </a:r>
            <a:endParaRPr lang="ru-RU" sz="3600" b="1" dirty="0">
              <a:ln w="3175" cmpd="sng">
                <a:noFill/>
              </a:ln>
              <a:solidFill>
                <a:schemeClr val="tx1">
                  <a:lumMod val="85000"/>
                  <a:lumOff val="15000"/>
                </a:schemeClr>
              </a:solidFill>
              <a:latin typeface="+mj-lt"/>
              <a:ea typeface="+mj-ea"/>
              <a:cs typeface="+mj-cs"/>
            </a:endParaRPr>
          </a:p>
        </p:txBody>
      </p:sp>
    </p:spTree>
    <p:extLst>
      <p:ext uri="{BB962C8B-B14F-4D97-AF65-F5344CB8AC3E}">
        <p14:creationId xmlns:p14="http://schemas.microsoft.com/office/powerpoint/2010/main" val="155956309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3082354"/>
          </a:xfrm>
        </p:spPr>
        <p:txBody>
          <a:bodyPr>
            <a:noAutofit/>
          </a:bodyPr>
          <a:lstStyle/>
          <a:p>
            <a:pPr marL="285750" indent="-285750" algn="just">
              <a:lnSpc>
                <a:spcPct val="90000"/>
              </a:lnSpc>
              <a:spcBef>
                <a:spcPct val="20000"/>
              </a:spcBef>
              <a:spcAft>
                <a:spcPts val="600"/>
              </a:spcAft>
              <a:buClr>
                <a:schemeClr val="accent1"/>
              </a:buClr>
              <a:buSzPct val="115000"/>
              <a:buFont typeface="Arial"/>
              <a:buChar char="•"/>
            </a:pPr>
            <a:r>
              <a:rPr lang="ru-RU" sz="2000" dirty="0">
                <a:latin typeface="+mn-lt"/>
                <a:ea typeface="+mn-ea"/>
                <a:cs typeface="+mn-cs"/>
              </a:rPr>
              <a:t>После оказания помощи пострадавшему необходимо обеспечить сохранность следов </a:t>
            </a:r>
            <a:r>
              <a:rPr lang="ru-RU" sz="2000" dirty="0" smtClean="0">
                <a:latin typeface="+mn-lt"/>
                <a:ea typeface="+mn-ea"/>
                <a:cs typeface="+mn-cs"/>
              </a:rPr>
              <a:t>ДТП. Знак </a:t>
            </a:r>
            <a:r>
              <a:rPr lang="ru-RU" sz="2000" dirty="0">
                <a:latin typeface="+mn-lt"/>
                <a:ea typeface="+mn-ea"/>
                <a:cs typeface="+mn-cs"/>
              </a:rPr>
              <a:t>аварийной остановки выставляют в месте, где начинается след экстренного торможения. Если дорога заснежена, след лучше прикрыть тканью (куртка, коврики, чехлы с сидений). </a:t>
            </a:r>
            <a:br>
              <a:rPr lang="ru-RU" sz="2000" dirty="0">
                <a:latin typeface="+mn-lt"/>
                <a:ea typeface="+mn-ea"/>
                <a:cs typeface="+mn-cs"/>
              </a:rPr>
            </a:br>
            <a:r>
              <a:rPr lang="ru-RU" sz="2000" dirty="0">
                <a:latin typeface="+mn-lt"/>
                <a:ea typeface="+mn-ea"/>
                <a:cs typeface="+mn-cs"/>
              </a:rPr>
              <a:t>Помимо этого, следует обеспечить сохранность положения всех предметов, имеющих отношение к ДТП (осколки стекла, пластиковые части автомобиля, предметы, потерянные пешеходом).</a:t>
            </a: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a:ext>
            </a:extLst>
          </a:blip>
          <a:stretch>
            <a:fillRect/>
          </a:stretch>
        </p:blipFill>
        <p:spPr>
          <a:xfrm>
            <a:off x="1494670" y="2996952"/>
            <a:ext cx="6154659" cy="2952328"/>
          </a:xfrm>
        </p:spPr>
      </p:pic>
    </p:spTree>
    <p:extLst>
      <p:ext uri="{BB962C8B-B14F-4D97-AF65-F5344CB8AC3E}">
        <p14:creationId xmlns:p14="http://schemas.microsoft.com/office/powerpoint/2010/main" val="217685714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3154362"/>
          </a:xfrm>
        </p:spPr>
        <p:txBody>
          <a:bodyPr>
            <a:noAutofit/>
          </a:bodyPr>
          <a:lstStyle/>
          <a:p>
            <a:pPr marL="285750" indent="-285750" algn="just">
              <a:lnSpc>
                <a:spcPct val="90000"/>
              </a:lnSpc>
              <a:spcBef>
                <a:spcPct val="20000"/>
              </a:spcBef>
              <a:spcAft>
                <a:spcPts val="600"/>
              </a:spcAft>
              <a:buClr>
                <a:schemeClr val="accent1"/>
              </a:buClr>
              <a:buSzPct val="115000"/>
              <a:buFont typeface="Arial"/>
              <a:buChar char="•"/>
            </a:pPr>
            <a:r>
              <a:rPr lang="ru-RU" sz="2000" dirty="0">
                <a:latin typeface="+mn-lt"/>
                <a:ea typeface="+mn-ea"/>
                <a:cs typeface="+mn-cs"/>
              </a:rPr>
              <a:t>Первая помощь пациенту оказывается только в неотложных случаях. Необходимо принять меры для остановки имеющегося кровотечения, обеспечения адекватного дыхания пострадавшего. Так, на кровоточащие раны накладывают давящую повязку, голову человека в бессознательном состоянии поворачивают на бок для профилактики аспирации (вдыхания рвотных масс, крови, слюны, мокроты). Дальнейшую помощь должны оказывать сотрудники СМП.</a:t>
            </a:r>
          </a:p>
        </p:txBody>
      </p:sp>
      <p:pic>
        <p:nvPicPr>
          <p:cNvPr id="4" name="Объект 3"/>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1619672" y="2996952"/>
            <a:ext cx="5715000" cy="3096344"/>
          </a:xfrm>
        </p:spPr>
      </p:pic>
    </p:spTree>
    <p:extLst>
      <p:ext uri="{BB962C8B-B14F-4D97-AF65-F5344CB8AC3E}">
        <p14:creationId xmlns:p14="http://schemas.microsoft.com/office/powerpoint/2010/main" val="175740223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64704"/>
            <a:ext cx="8229600" cy="2520280"/>
          </a:xfrm>
        </p:spPr>
        <p:txBody>
          <a:bodyPr>
            <a:normAutofit/>
          </a:bodyPr>
          <a:lstStyle/>
          <a:p>
            <a:pPr marL="285750" indent="-285750" algn="just">
              <a:lnSpc>
                <a:spcPct val="90000"/>
              </a:lnSpc>
              <a:spcBef>
                <a:spcPct val="20000"/>
              </a:spcBef>
              <a:spcAft>
                <a:spcPts val="600"/>
              </a:spcAft>
              <a:buClr>
                <a:schemeClr val="accent1"/>
              </a:buClr>
              <a:buSzPct val="115000"/>
              <a:buFont typeface="Arial"/>
              <a:buChar char="•"/>
            </a:pPr>
            <a:r>
              <a:rPr lang="ru-RU" sz="2000" dirty="0">
                <a:latin typeface="+mn-lt"/>
                <a:ea typeface="+mn-ea"/>
                <a:cs typeface="+mn-cs"/>
              </a:rPr>
              <a:t>Действия до приезда экстренных служб</a:t>
            </a:r>
            <a:br>
              <a:rPr lang="ru-RU" sz="2000" dirty="0">
                <a:latin typeface="+mn-lt"/>
                <a:ea typeface="+mn-ea"/>
                <a:cs typeface="+mn-cs"/>
              </a:rPr>
            </a:br>
            <a:r>
              <a:rPr lang="ru-RU" sz="2000" dirty="0">
                <a:latin typeface="+mn-lt"/>
                <a:ea typeface="+mn-ea"/>
                <a:cs typeface="+mn-cs"/>
              </a:rPr>
              <a:t>Далее водителю необходимо оценить состояние сбитого пешехода. Оценивается уровень сознания, визуальное наличие открытых ран, требующих немедленной помощи. Перемещать пострадавшего не рекомендуется до полной оценки его состояния медиками. После первичной оценки необходимо вызвать на место ДТП бригаду скорой медицинской помощи, наряд ДПС, адвоката или представителя страховой компании.</a:t>
            </a:r>
          </a:p>
        </p:txBody>
      </p:sp>
      <p:pic>
        <p:nvPicPr>
          <p:cNvPr id="4" name="Объект 3"/>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2195736" y="3140968"/>
            <a:ext cx="5052621" cy="3096344"/>
          </a:xfrm>
        </p:spPr>
      </p:pic>
    </p:spTree>
    <p:extLst>
      <p:ext uri="{BB962C8B-B14F-4D97-AF65-F5344CB8AC3E}">
        <p14:creationId xmlns:p14="http://schemas.microsoft.com/office/powerpoint/2010/main" val="331830476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891480"/>
            <a:ext cx="8229600" cy="4032448"/>
          </a:xfrm>
        </p:spPr>
        <p:txBody>
          <a:bodyPr>
            <a:noAutofit/>
          </a:bodyPr>
          <a:lstStyle/>
          <a:p>
            <a:pPr marL="285750" indent="-285750" algn="just">
              <a:lnSpc>
                <a:spcPct val="90000"/>
              </a:lnSpc>
              <a:spcBef>
                <a:spcPct val="20000"/>
              </a:spcBef>
              <a:spcAft>
                <a:spcPts val="600"/>
              </a:spcAft>
              <a:buClr>
                <a:schemeClr val="accent1"/>
              </a:buClr>
              <a:buSzPct val="115000"/>
              <a:buFont typeface="Arial"/>
              <a:buChar char="•"/>
            </a:pPr>
            <a:r>
              <a:rPr lang="ru-RU" sz="2000" dirty="0">
                <a:latin typeface="+mn-lt"/>
                <a:ea typeface="+mn-ea"/>
                <a:cs typeface="+mn-cs"/>
              </a:rPr>
              <a:t>Помимо этого, необходимо зафиксировать положение пешехода и автомобиля на видеокамеру телефона или видеорегистратора. Также необходимо найти свидетелей ДТП и записать их контактные данные.</a:t>
            </a:r>
          </a:p>
        </p:txBody>
      </p:sp>
      <p:pic>
        <p:nvPicPr>
          <p:cNvPr id="5" name="Рисунок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115616" y="1628800"/>
            <a:ext cx="6912768" cy="3884975"/>
          </a:xfrm>
          <a:prstGeom prst="rect">
            <a:avLst/>
          </a:prstGeom>
        </p:spPr>
      </p:pic>
    </p:spTree>
    <p:extLst>
      <p:ext uri="{BB962C8B-B14F-4D97-AF65-F5344CB8AC3E}">
        <p14:creationId xmlns:p14="http://schemas.microsoft.com/office/powerpoint/2010/main" val="138649936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3946450"/>
          </a:xfrm>
        </p:spPr>
        <p:txBody>
          <a:bodyPr>
            <a:noAutofit/>
          </a:bodyPr>
          <a:lstStyle/>
          <a:p>
            <a:pPr marL="285750" indent="-285750" algn="just">
              <a:lnSpc>
                <a:spcPct val="90000"/>
              </a:lnSpc>
              <a:spcBef>
                <a:spcPct val="20000"/>
              </a:spcBef>
              <a:spcAft>
                <a:spcPts val="600"/>
              </a:spcAft>
              <a:buClr>
                <a:schemeClr val="accent1"/>
              </a:buClr>
              <a:buSzPct val="115000"/>
              <a:buFont typeface="Arial"/>
              <a:buChar char="•"/>
            </a:pPr>
            <a:r>
              <a:rPr lang="ru-RU" sz="2000" dirty="0">
                <a:latin typeface="+mn-lt"/>
                <a:ea typeface="+mn-ea"/>
                <a:cs typeface="+mn-cs"/>
              </a:rPr>
              <a:t>Действия после приезда экстренных служб</a:t>
            </a:r>
            <a:br>
              <a:rPr lang="ru-RU" sz="2000" dirty="0">
                <a:latin typeface="+mn-lt"/>
                <a:ea typeface="+mn-ea"/>
                <a:cs typeface="+mn-cs"/>
              </a:rPr>
            </a:br>
            <a:r>
              <a:rPr lang="ru-RU" sz="2000" dirty="0">
                <a:latin typeface="+mn-lt"/>
                <a:ea typeface="+mn-ea"/>
                <a:cs typeface="+mn-cs"/>
              </a:rPr>
              <a:t>После приезда СМП никаких действий в отношении пострадавшего водитель уже не предпринимает. Что касается правоохранительных органов, здесь необходимо строго контролировать процесс оформления ДТП. Лучше, если этим займется человек, хорошо разбирающийся в процессуальных тонкостях. Однако при его отсутствии водитель должен проконтролировать точность описания ситуации в протоколе и схеме ДТП, наличие в описании подробностей, которые в дальнейшем могут помочь защите (состояние дороги, состояние пешехода и самого водителя, обстоятельства ДТП).</a:t>
            </a:r>
          </a:p>
        </p:txBody>
      </p:sp>
      <p:pic>
        <p:nvPicPr>
          <p:cNvPr id="4" name="Объект 3"/>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899592" y="4005064"/>
            <a:ext cx="3024336" cy="2090192"/>
          </a:xfrm>
        </p:spPr>
      </p:pic>
      <p:pic>
        <p:nvPicPr>
          <p:cNvPr id="5" name="Рисунок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788024" y="4005064"/>
            <a:ext cx="3491880" cy="2016224"/>
          </a:xfrm>
          <a:prstGeom prst="rect">
            <a:avLst/>
          </a:prstGeom>
        </p:spPr>
      </p:pic>
    </p:spTree>
    <p:extLst>
      <p:ext uri="{BB962C8B-B14F-4D97-AF65-F5344CB8AC3E}">
        <p14:creationId xmlns:p14="http://schemas.microsoft.com/office/powerpoint/2010/main" val="61719266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692696"/>
            <a:ext cx="9144000" cy="648071"/>
          </a:xfrm>
        </p:spPr>
        <p:txBody>
          <a:bodyPr>
            <a:noAutofit/>
          </a:bodyPr>
          <a:lstStyle/>
          <a:p>
            <a:r>
              <a:rPr lang="ru-RU" sz="3000" b="1" dirty="0"/>
              <a:t>Виды ДТП:</a:t>
            </a:r>
            <a:br>
              <a:rPr lang="ru-RU" sz="3000" b="1" dirty="0"/>
            </a:br>
            <a:endParaRPr lang="ru-RU" sz="3000" b="1" dirty="0"/>
          </a:p>
        </p:txBody>
      </p:sp>
      <p:sp>
        <p:nvSpPr>
          <p:cNvPr id="3" name="Содержимое 2"/>
          <p:cNvSpPr>
            <a:spLocks noGrp="1"/>
          </p:cNvSpPr>
          <p:nvPr>
            <p:ph idx="1"/>
          </p:nvPr>
        </p:nvSpPr>
        <p:spPr>
          <a:xfrm>
            <a:off x="395536" y="1016731"/>
            <a:ext cx="8286436" cy="5076565"/>
          </a:xfrm>
        </p:spPr>
        <p:txBody>
          <a:bodyPr>
            <a:normAutofit/>
          </a:bodyPr>
          <a:lstStyle/>
          <a:p>
            <a:pPr algn="just"/>
            <a:r>
              <a:rPr lang="ru-RU" dirty="0" smtClean="0"/>
              <a:t>1. Столкновение</a:t>
            </a:r>
          </a:p>
          <a:p>
            <a:pPr algn="just"/>
            <a:r>
              <a:rPr lang="ru-RU" dirty="0" smtClean="0"/>
              <a:t>2. Опрокидывание</a:t>
            </a:r>
          </a:p>
          <a:p>
            <a:pPr algn="just"/>
            <a:r>
              <a:rPr lang="ru-RU" dirty="0" smtClean="0"/>
              <a:t>3. Наезд на стоящее ТС</a:t>
            </a:r>
          </a:p>
          <a:p>
            <a:pPr algn="just"/>
            <a:r>
              <a:rPr lang="ru-RU" dirty="0" smtClean="0"/>
              <a:t>4. Наезд на препятствие</a:t>
            </a:r>
          </a:p>
          <a:p>
            <a:pPr algn="just"/>
            <a:r>
              <a:rPr lang="ru-RU" dirty="0" smtClean="0"/>
              <a:t>5. Наезд на пешехода</a:t>
            </a:r>
          </a:p>
          <a:p>
            <a:pPr algn="just"/>
            <a:r>
              <a:rPr lang="ru-RU" dirty="0" smtClean="0"/>
              <a:t>6. Наезд на велосипедиста</a:t>
            </a:r>
          </a:p>
          <a:p>
            <a:pPr algn="just"/>
            <a:r>
              <a:rPr lang="ru-RU" dirty="0" smtClean="0"/>
              <a:t>7. Наезд на гужевой транспорт</a:t>
            </a:r>
          </a:p>
          <a:p>
            <a:pPr algn="just"/>
            <a:r>
              <a:rPr lang="ru-RU" dirty="0" smtClean="0"/>
              <a:t>8. Наезд на животное</a:t>
            </a:r>
          </a:p>
          <a:p>
            <a:pPr algn="just"/>
            <a:r>
              <a:rPr lang="ru-RU" dirty="0" smtClean="0"/>
              <a:t>9. Прочие происшествия</a:t>
            </a:r>
          </a:p>
          <a:p>
            <a:pPr algn="just"/>
            <a:endParaRPr lang="ru-RU" dirty="0"/>
          </a:p>
        </p:txBody>
      </p:sp>
      <p:pic>
        <p:nvPicPr>
          <p:cNvPr id="4" name="Рисунок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106969" y="1556792"/>
            <a:ext cx="3575003" cy="3636405"/>
          </a:xfrm>
          <a:prstGeom prst="rect">
            <a:avLst/>
          </a:prstGeom>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p:cNvPicPr>
            <a:picLocks noGrp="1" noChangeAspect="1" noChangeArrowheads="1"/>
          </p:cNvPicPr>
          <p:nvPr>
            <p:ph idx="1"/>
          </p:nvPr>
        </p:nvPicPr>
        <p:blipFill>
          <a:blip r:embed="rId2"/>
          <a:stretch>
            <a:fillRect/>
          </a:stretch>
        </p:blipFill>
        <p:spPr bwMode="auto">
          <a:xfrm>
            <a:off x="1992759" y="3573016"/>
            <a:ext cx="5518524" cy="2457213"/>
          </a:xfrm>
          <a:prstGeom prst="rect">
            <a:avLst/>
          </a:prstGeom>
          <a:noFill/>
          <a:ln w="9525">
            <a:noFill/>
            <a:miter lim="800000"/>
            <a:headEnd/>
            <a:tailEnd/>
          </a:ln>
          <a:effectLst/>
        </p:spPr>
      </p:pic>
      <p:pic>
        <p:nvPicPr>
          <p:cNvPr id="3" name="Рисунок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992759" y="404664"/>
            <a:ext cx="5518524" cy="3064981"/>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76866" y="404665"/>
            <a:ext cx="6798734" cy="648071"/>
          </a:xfrm>
        </p:spPr>
        <p:txBody>
          <a:bodyPr>
            <a:normAutofit fontScale="90000"/>
          </a:bodyPr>
          <a:lstStyle/>
          <a:p>
            <a:r>
              <a:rPr lang="ru-RU" b="1" dirty="0"/>
              <a:t>Столкновение</a:t>
            </a:r>
            <a:endParaRPr lang="ru-RU" dirty="0"/>
          </a:p>
        </p:txBody>
      </p:sp>
      <p:sp>
        <p:nvSpPr>
          <p:cNvPr id="3" name="Объект 2"/>
          <p:cNvSpPr>
            <a:spLocks noGrp="1"/>
          </p:cNvSpPr>
          <p:nvPr>
            <p:ph idx="1"/>
          </p:nvPr>
        </p:nvSpPr>
        <p:spPr>
          <a:xfrm>
            <a:off x="539552" y="1052737"/>
            <a:ext cx="8064896" cy="4882396"/>
          </a:xfrm>
        </p:spPr>
        <p:txBody>
          <a:bodyPr>
            <a:normAutofit/>
          </a:bodyPr>
          <a:lstStyle/>
          <a:p>
            <a:pPr algn="just"/>
            <a:r>
              <a:rPr lang="ru-RU" dirty="0" smtClean="0"/>
              <a:t>Происшествие</a:t>
            </a:r>
            <a:r>
              <a:rPr lang="ru-RU" dirty="0"/>
              <a:t>, при котором движущиеся транспортные средства столкнулись между собой или с движущимся поездом (локомотивом, дрезиной) (около 1/4 всех ДТП).</a:t>
            </a:r>
          </a:p>
          <a:p>
            <a:pPr marL="0" indent="0" algn="just">
              <a:buNone/>
            </a:pPr>
            <a:r>
              <a:rPr lang="ru-RU" dirty="0"/>
              <a:t>К этому виду относятся также столкновения с внезапно остановившимся транспортным средством и столкновения движущегося поезда (локомотива, дрезины) с остановившимся (оставленным) на путях транспортным средством.</a:t>
            </a:r>
          </a:p>
          <a:p>
            <a:endParaRPr lang="ru-RU" dirty="0"/>
          </a:p>
        </p:txBody>
      </p:sp>
      <p:pic>
        <p:nvPicPr>
          <p:cNvPr id="4" name="Picture 2"/>
          <p:cNvPicPr>
            <a:picLocks noChangeAspect="1" noChangeArrowheads="1"/>
          </p:cNvPicPr>
          <p:nvPr/>
        </p:nvPicPr>
        <p:blipFill>
          <a:blip r:embed="rId2"/>
          <a:srcRect/>
          <a:stretch>
            <a:fillRect/>
          </a:stretch>
        </p:blipFill>
        <p:spPr bwMode="auto">
          <a:xfrm>
            <a:off x="2627784" y="3933056"/>
            <a:ext cx="3605916" cy="2368062"/>
          </a:xfrm>
          <a:prstGeom prst="rect">
            <a:avLst/>
          </a:prstGeom>
          <a:noFill/>
          <a:ln w="9525">
            <a:noFill/>
            <a:miter lim="800000"/>
            <a:headEnd/>
            <a:tailEnd/>
          </a:ln>
          <a:effectLst/>
        </p:spPr>
      </p:pic>
    </p:spTree>
    <p:extLst>
      <p:ext uri="{BB962C8B-B14F-4D97-AF65-F5344CB8AC3E}">
        <p14:creationId xmlns:p14="http://schemas.microsoft.com/office/powerpoint/2010/main" val="4219238772"/>
      </p:ext>
    </p:extLst>
  </p:cSld>
  <p:clrMapOvr>
    <a:masterClrMapping/>
  </p:clrMapOvr>
  <p:timing>
    <p:tnLst>
      <p:par>
        <p:cTn id="1" dur="indefinite" restart="never" nodeType="tmRoot"/>
      </p:par>
    </p:tnLst>
  </p:timing>
</p:sld>
</file>

<file path=ppt/slides/slide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76866" y="476673"/>
            <a:ext cx="6798734" cy="864095"/>
          </a:xfrm>
        </p:spPr>
        <p:txBody>
          <a:bodyPr/>
          <a:lstStyle/>
          <a:p>
            <a:r>
              <a:rPr b="1" dirty="0" lang="ru-RU"/>
              <a:t>Опрокидывание</a:t>
            </a:r>
            <a:endParaRPr dirty="0" lang="ru-RU"/>
          </a:p>
        </p:txBody>
      </p:sp>
      <p:sp>
        <p:nvSpPr>
          <p:cNvPr id="3" name="Объект 2"/>
          <p:cNvSpPr>
            <a:spLocks noGrp="1"/>
          </p:cNvSpPr>
          <p:nvPr>
            <p:ph idx="1"/>
          </p:nvPr>
        </p:nvSpPr>
        <p:spPr>
          <a:xfrm>
            <a:off x="1176865" y="1484785"/>
            <a:ext cx="6798736" cy="4450348"/>
          </a:xfrm>
        </p:spPr>
        <p:txBody>
          <a:bodyPr/>
          <a:lstStyle/>
          <a:p>
            <a:pPr algn="just"/>
            <a:r>
              <a:rPr dirty="0" lang="ru-RU"/>
              <a:t>происшествие, при котором движущееся транс­портное средство опрокинулось. Доля подобных ДТП, которым предшествовали другие виды происшествий, составляет почти 14 % всех ДТП.</a:t>
            </a:r>
          </a:p>
          <a:p>
            <a:endParaRPr dirty="0" lang="ru-RU"/>
          </a:p>
        </p:txBody>
      </p:sp>
      <p:pic>
        <p:nvPicPr>
          <p:cNvPr id="4" name="Picture 2"/>
          <p:cNvPicPr>
            <a:picLocks noChangeArrowheads="1" noChangeAspect="1"/>
          </p:cNvPicPr>
          <p:nvPr/>
        </p:nvPicPr>
        <p:blipFill>
          <a:blip cstate="email" r:embed="rId2">
            <a:extLst>
              <a:ext uri="{28A0092B-C50C-407E-A947-70E740481C1C}">
                <a14:useLocalDpi xmlns:a14="http://schemas.microsoft.com/office/drawing/2010/main"/>
              </a:ext>
            </a:extLst>
          </a:blip>
          <a:srcRect r="-7"/>
          <a:stretch>
            <a:fillRect/>
          </a:stretch>
        </p:blipFill>
        <p:spPr bwMode="auto">
          <a:xfrm>
            <a:off x="2411760" y="3177580"/>
            <a:ext cx="4775484" cy="3054086"/>
          </a:xfrm>
          <a:prstGeom prst="rect">
            <a:avLst/>
          </a:prstGeom>
          <a:noFill/>
          <a:ln w="9525">
            <a:noFill/>
            <a:miter lim="800000"/>
            <a:headEnd/>
            <a:tailEnd/>
          </a:ln>
          <a:effectLst/>
        </p:spPr>
      </p:pic>
    </p:spTree>
    <p:extLst>
      <p:ext uri="{BB962C8B-B14F-4D97-AF65-F5344CB8AC3E}">
        <p14:creationId xmlns:p14="http://schemas.microsoft.com/office/powerpoint/2010/main" val="3653156157"/>
      </p:ext>
    </p:extLst>
  </p:cSld>
  <p:clrMapOvr>
    <a:masterClrMapping/>
  </p:clrMapOvr>
  <p:timing>
    <p:tnLst>
      <p:par>
        <p:cTn dur="indefinite" id="1" nodeType="tmRoot" restart="never"/>
      </p:par>
    </p:tnLst>
  </p:timing>
</p:sld>
</file>

<file path=ppt/slides/slide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441206"/>
            <a:ext cx="8208912" cy="827554"/>
          </a:xfrm>
        </p:spPr>
        <p:txBody>
          <a:bodyPr>
            <a:noAutofit/>
          </a:bodyPr>
          <a:lstStyle/>
          <a:p>
            <a:r>
              <a:rPr b="1" dirty="0" lang="ru-RU" sz="3600"/>
              <a:t>Наезд на стоящее транспортное средство</a:t>
            </a:r>
          </a:p>
        </p:txBody>
      </p:sp>
      <p:sp>
        <p:nvSpPr>
          <p:cNvPr id="3" name="Содержимое 2"/>
          <p:cNvSpPr>
            <a:spLocks noGrp="1"/>
          </p:cNvSpPr>
          <p:nvPr>
            <p:ph idx="1"/>
          </p:nvPr>
        </p:nvSpPr>
        <p:spPr>
          <a:xfrm>
            <a:off x="611560" y="1268760"/>
            <a:ext cx="7920880" cy="2303117"/>
          </a:xfrm>
        </p:spPr>
        <p:txBody>
          <a:bodyPr>
            <a:normAutofit/>
          </a:bodyPr>
          <a:lstStyle/>
          <a:p>
            <a:pPr algn="just" lvl="0"/>
            <a:r>
              <a:rPr dirty="0" lang="ru-RU" smtClean="0"/>
              <a:t>Происшествие</a:t>
            </a:r>
            <a:r>
              <a:rPr dirty="0" lang="ru-RU"/>
              <a:t>, </a:t>
            </a:r>
            <a:r>
              <a:rPr dirty="0" lang="ru-RU" smtClean="0"/>
              <a:t>при котором </a:t>
            </a:r>
            <a:r>
              <a:rPr dirty="0" lang="ru-RU"/>
              <a:t>движущееся транспортное средство наехало на стоящее </a:t>
            </a:r>
            <a:r>
              <a:rPr dirty="0" lang="ru-RU" smtClean="0"/>
              <a:t>транспортное </a:t>
            </a:r>
            <a:r>
              <a:rPr dirty="0" lang="ru-RU"/>
              <a:t>средство или на </a:t>
            </a:r>
            <a:r>
              <a:rPr dirty="0" lang="ru-RU" smtClean="0"/>
              <a:t>прицеп </a:t>
            </a:r>
            <a:r>
              <a:rPr dirty="0" lang="ru-RU"/>
              <a:t>(примерно 2,5 % всех ДТП).</a:t>
            </a:r>
          </a:p>
          <a:p>
            <a:pPr algn="just"/>
            <a:r>
              <a:rPr dirty="0" lang="ru-RU"/>
              <a:t>Наезд на внезапно остановившееся транспортное средство </a:t>
            </a:r>
            <a:r>
              <a:rPr dirty="0" lang="ru-RU" smtClean="0"/>
              <a:t>также относится </a:t>
            </a:r>
            <a:r>
              <a:rPr dirty="0" lang="ru-RU"/>
              <a:t>к столкновениям.</a:t>
            </a:r>
          </a:p>
          <a:p>
            <a:endParaRPr dirty="0" lang="ru-RU"/>
          </a:p>
        </p:txBody>
      </p:sp>
      <p:pic>
        <p:nvPicPr>
          <p:cNvPr id="4098" name="Picture 2"/>
          <p:cNvPicPr>
            <a:picLocks noChangeArrowheads="1" noChangeAspect="1"/>
          </p:cNvPicPr>
          <p:nvPr/>
        </p:nvPicPr>
        <p:blipFill>
          <a:blip cstate="email" r:embed="rId2">
            <a:extLst>
              <a:ext uri="{28A0092B-C50C-407E-A947-70E740481C1C}">
                <a14:useLocalDpi xmlns:a14="http://schemas.microsoft.com/office/drawing/2010/main"/>
              </a:ext>
            </a:extLst>
          </a:blip>
          <a:srcRect b="-102" r="44"/>
          <a:stretch>
            <a:fillRect/>
          </a:stretch>
        </p:blipFill>
        <p:spPr bwMode="auto">
          <a:xfrm>
            <a:off x="2339752" y="3284984"/>
            <a:ext cx="4608512" cy="3130670"/>
          </a:xfrm>
          <a:prstGeom prst="rect">
            <a:avLst/>
          </a:prstGeom>
          <a:noFill/>
          <a:ln w="9525">
            <a:noFill/>
            <a:miter lim="800000"/>
            <a:headEnd/>
            <a:tailEnd/>
          </a:ln>
          <a:effectLst/>
        </p:spPr>
      </p:pic>
    </p:spTree>
  </p:cSld>
  <p:clrMapOvr>
    <a:masterClrMapping/>
  </p:clrMapOvr>
  <p:timing>
    <p:tnLst>
      <p:par>
        <p:cTn dur="indefinite" id="1" nodeType="tmRoot" restart="never"/>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404664"/>
            <a:ext cx="9144000" cy="864096"/>
          </a:xfrm>
        </p:spPr>
        <p:txBody>
          <a:bodyPr>
            <a:normAutofit/>
          </a:bodyPr>
          <a:lstStyle/>
          <a:p>
            <a:pPr algn="ctr"/>
            <a:r>
              <a:rPr lang="ru-RU" sz="3600" b="1" dirty="0" smtClean="0"/>
              <a:t>Наезд на препятствие</a:t>
            </a:r>
            <a:endParaRPr lang="ru-RU" sz="3600" dirty="0"/>
          </a:p>
        </p:txBody>
      </p:sp>
      <p:sp>
        <p:nvSpPr>
          <p:cNvPr id="3" name="Содержимое 2"/>
          <p:cNvSpPr>
            <a:spLocks noGrp="1"/>
          </p:cNvSpPr>
          <p:nvPr>
            <p:ph idx="1"/>
          </p:nvPr>
        </p:nvSpPr>
        <p:spPr>
          <a:xfrm>
            <a:off x="467544" y="1124743"/>
            <a:ext cx="8208912" cy="2304257"/>
          </a:xfrm>
        </p:spPr>
        <p:txBody>
          <a:bodyPr>
            <a:normAutofit/>
          </a:bodyPr>
          <a:lstStyle/>
          <a:p>
            <a:pPr lvl="0" algn="just"/>
            <a:r>
              <a:rPr lang="ru-RU" dirty="0"/>
              <a:t>Происшествие, при котором транспортное средство наехало или ударилось о неподвижный предмет (опора моста, столб, дерево, мачта, ограждение и т. д.). Доля подобных происшествий в общем количестве ДТП — 6,5 %.</a:t>
            </a:r>
          </a:p>
          <a:p>
            <a:endParaRPr lang="ru-RU" dirty="0"/>
          </a:p>
        </p:txBody>
      </p:sp>
      <p:pic>
        <p:nvPicPr>
          <p:cNvPr id="2050" name="Picture 2"/>
          <p:cNvPicPr>
            <a:picLocks noChangeAspect="1" noChangeArrowheads="1"/>
          </p:cNvPicPr>
          <p:nvPr/>
        </p:nvPicPr>
        <p:blipFill>
          <a:blip r:embed="rId2"/>
          <a:srcRect/>
          <a:stretch>
            <a:fillRect/>
          </a:stretch>
        </p:blipFill>
        <p:spPr bwMode="auto">
          <a:xfrm>
            <a:off x="2123728" y="2780928"/>
            <a:ext cx="5073236" cy="342786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476672"/>
            <a:ext cx="9144000" cy="466950"/>
          </a:xfrm>
        </p:spPr>
        <p:txBody>
          <a:bodyPr>
            <a:noAutofit/>
          </a:bodyPr>
          <a:lstStyle/>
          <a:p>
            <a:pPr algn="ctr"/>
            <a:r>
              <a:rPr b="1" dirty="0" lang="ru-RU" smtClean="0" sz="3600"/>
              <a:t>Наезд на пешехода</a:t>
            </a:r>
            <a:endParaRPr dirty="0" lang="ru-RU" sz="3600"/>
          </a:p>
        </p:txBody>
      </p:sp>
      <p:sp>
        <p:nvSpPr>
          <p:cNvPr id="3" name="Содержимое 2"/>
          <p:cNvSpPr>
            <a:spLocks noGrp="1"/>
          </p:cNvSpPr>
          <p:nvPr>
            <p:ph idx="1"/>
          </p:nvPr>
        </p:nvSpPr>
        <p:spPr>
          <a:xfrm>
            <a:off x="395536" y="943622"/>
            <a:ext cx="8136904" cy="3493490"/>
          </a:xfrm>
        </p:spPr>
        <p:txBody>
          <a:bodyPr>
            <a:normAutofit/>
          </a:bodyPr>
          <a:lstStyle/>
          <a:p>
            <a:pPr algn="just"/>
            <a:r>
              <a:rPr dirty="0" lang="ru-RU"/>
              <a:t>Происшествие, при котором транспортное средство наехало на человека или он сам натолкнулся на движущееся транспортное средство </a:t>
            </a:r>
            <a:r>
              <a:rPr dirty="0" lang="ru-RU" smtClean="0"/>
              <a:t>(в </a:t>
            </a:r>
            <a:r>
              <a:rPr dirty="0" lang="ru-RU"/>
              <a:t>городах </a:t>
            </a:r>
            <a:r>
              <a:rPr dirty="0" lang="ru-RU" smtClean="0"/>
              <a:t>- </a:t>
            </a:r>
            <a:r>
              <a:rPr dirty="0" lang="ru-RU"/>
              <a:t>до 55 % всех ДТП).</a:t>
            </a:r>
          </a:p>
          <a:p>
            <a:pPr algn="just"/>
            <a:r>
              <a:rPr dirty="0" lang="ru-RU"/>
              <a:t>«К этому виду ДТП относятся также происшествия, при которых пешеходы пострадали от перевозимого транспортным средством груза или предмета (доски, бревна, трос, и т. п.).</a:t>
            </a:r>
          </a:p>
          <a:p>
            <a:endParaRPr dirty="0" lang="ru-RU"/>
          </a:p>
        </p:txBody>
      </p:sp>
      <p:pic>
        <p:nvPicPr>
          <p:cNvPr id="5122" name="Picture 2"/>
          <p:cNvPicPr>
            <a:picLocks noChangeArrowheads="1" noChangeAspect="1"/>
          </p:cNvPicPr>
          <p:nvPr/>
        </p:nvPicPr>
        <p:blipFill>
          <a:blip cstate="email" r:embed="rId2">
            <a:extLst>
              <a:ext uri="{28A0092B-C50C-407E-A947-70E740481C1C}">
                <a14:useLocalDpi xmlns:a14="http://schemas.microsoft.com/office/drawing/2010/main"/>
              </a:ext>
            </a:extLst>
          </a:blip>
          <a:srcRect b="-48"/>
          <a:stretch>
            <a:fillRect/>
          </a:stretch>
        </p:blipFill>
        <p:spPr bwMode="auto">
          <a:xfrm>
            <a:off x="4788024" y="3652299"/>
            <a:ext cx="3818826" cy="2767265"/>
          </a:xfrm>
          <a:prstGeom prst="rect">
            <a:avLst/>
          </a:prstGeom>
          <a:noFill/>
          <a:ln w="9525">
            <a:noFill/>
            <a:miter lim="800000"/>
            <a:headEnd/>
            <a:tailEnd/>
          </a:ln>
          <a:effectLst/>
        </p:spPr>
      </p:pic>
      <p:pic>
        <p:nvPicPr>
          <p:cNvPr id="5123" name="Picture 3"/>
          <p:cNvPicPr>
            <a:picLocks noChangeArrowheads="1" noChangeAspect="1"/>
          </p:cNvPicPr>
          <p:nvPr/>
        </p:nvPicPr>
        <p:blipFill>
          <a:blip cstate="email" r:embed="rId3">
            <a:extLst>
              <a:ext uri="{28A0092B-C50C-407E-A947-70E740481C1C}">
                <a14:useLocalDpi xmlns:a14="http://schemas.microsoft.com/office/drawing/2010/main"/>
              </a:ext>
            </a:extLst>
          </a:blip>
          <a:srcRect/>
          <a:stretch>
            <a:fillRect/>
          </a:stretch>
        </p:blipFill>
        <p:spPr bwMode="auto">
          <a:xfrm>
            <a:off x="1044967" y="3676088"/>
            <a:ext cx="3473281" cy="2766852"/>
          </a:xfrm>
          <a:prstGeom prst="rect">
            <a:avLst/>
          </a:prstGeom>
          <a:noFill/>
          <a:ln w="9525">
            <a:noFill/>
            <a:miter lim="800000"/>
            <a:headEnd/>
            <a:tailEnd/>
          </a:ln>
          <a:effectLst/>
        </p:spPr>
      </p:pic>
    </p:spTree>
  </p:cSld>
  <p:clrMapOvr>
    <a:masterClrMapping/>
  </p:clrMapOvr>
  <p:timing>
    <p:tnLst>
      <p:par>
        <p:cTn dur="indefinite" id="1" nodeType="tmRoot" restart="never"/>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Натуральные материалы">
  <a:themeElements>
    <a:clrScheme name="Натуральные материалы">
      <a:dk1>
        <a:sysClr val="windowText" lastClr="000000"/>
      </a:dk1>
      <a:lt1>
        <a:sysClr val="window" lastClr="FFFFFF"/>
      </a:lt1>
      <a:dk2>
        <a:srgbClr val="212121"/>
      </a:dk2>
      <a:lt2>
        <a:srgbClr val="DADADA"/>
      </a:lt2>
      <a:accent1>
        <a:srgbClr val="AB946B"/>
      </a:accent1>
      <a:accent2>
        <a:srgbClr val="C04F32"/>
      </a:accent2>
      <a:accent3>
        <a:srgbClr val="DD8C3C"/>
      </a:accent3>
      <a:accent4>
        <a:srgbClr val="8E684C"/>
      </a:accent4>
      <a:accent5>
        <a:srgbClr val="CBAF62"/>
      </a:accent5>
      <a:accent6>
        <a:srgbClr val="803348"/>
      </a:accent6>
      <a:hlink>
        <a:srgbClr val="86724D"/>
      </a:hlink>
      <a:folHlink>
        <a:srgbClr val="B99E84"/>
      </a:folHlink>
    </a:clrScheme>
    <a:fontScheme name="Натуральные материалы">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Натуральные материалы">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rotWithShape="1">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A2BEDC8B-F191-493B-BA33-0F4F800A89D3}"/>
    </a:ext>
  </a:extLst>
</a:theme>
</file>

<file path=docProps/app.xml><?xml version="1.0" encoding="utf-8"?>
<Properties xmlns="http://schemas.openxmlformats.org/officeDocument/2006/extended-properties" xmlns:vt="http://schemas.openxmlformats.org/officeDocument/2006/docPropsVTypes">
  <Template/>
  <TotalTime>484</TotalTime>
  <Words>1840</Words>
  <Application>Microsoft Office PowerPoint</Application>
  <PresentationFormat>Экран (4:3)</PresentationFormat>
  <Paragraphs>130</Paragraphs>
  <Slides>40</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40</vt:i4>
      </vt:variant>
    </vt:vector>
  </HeadingPairs>
  <TitlesOfParts>
    <vt:vector size="44" baseType="lpstr">
      <vt:lpstr>Arial</vt:lpstr>
      <vt:lpstr>Garamond</vt:lpstr>
      <vt:lpstr>Wingdings 2</vt:lpstr>
      <vt:lpstr>Натуральные материалы</vt:lpstr>
      <vt:lpstr>Дорожно-транспортные происшествия:</vt:lpstr>
      <vt:lpstr>Дорожно-транспортное происшествие (ДТП)</vt:lpstr>
      <vt:lpstr>Первое в мире ДТП</vt:lpstr>
      <vt:lpstr>Виды ДТП: </vt:lpstr>
      <vt:lpstr>Столкновение</vt:lpstr>
      <vt:lpstr>Опрокидывание</vt:lpstr>
      <vt:lpstr>Наезд на стоящее транспортное средство</vt:lpstr>
      <vt:lpstr>Наезд на препятствие</vt:lpstr>
      <vt:lpstr>Наезд на пешехода</vt:lpstr>
      <vt:lpstr>Наезд на велосипедиста</vt:lpstr>
      <vt:lpstr>Наезд на гужевой транспорт</vt:lpstr>
      <vt:lpstr>Наезд на животное</vt:lpstr>
      <vt:lpstr>Прочие происшествия</vt:lpstr>
      <vt:lpstr>Причины ДТП</vt:lpstr>
      <vt:lpstr>Главная причина ДТП – нарушение ПДД.</vt:lpstr>
      <vt:lpstr>Последствия ДТП</vt:lpstr>
      <vt:lpstr>Презентация PowerPoint</vt:lpstr>
      <vt:lpstr>В городах совершается 3/4 всех ДТП</vt:lpstr>
      <vt:lpstr>Встречные столкновения - особая опасность</vt:lpstr>
      <vt:lpstr>Важный фактор столкновений - дорожный (ширина проезжей части, геометрия перекрестков)</vt:lpstr>
      <vt:lpstr>Водитель может нарушать ПДД умышленно (значительное превышение скорости, нежелание пропускать пешехода в зоне ПП) либо неумышленно (отвлекся, не заметил, не успел среагировать). </vt:lpstr>
      <vt:lpstr>Частая причина ДТП - сознательное нарушение ПДД</vt:lpstr>
      <vt:lpstr>ДТП, совершаемые водителями в нетрезвом состоянии</vt:lpstr>
      <vt:lpstr>Неверный выбор безопасной дистанции</vt:lpstr>
      <vt:lpstr>Сезонная аварийность</vt:lpstr>
      <vt:lpstr> </vt:lpstr>
      <vt:lpstr>Влияние времени пребывания за рулем</vt:lpstr>
      <vt:lpstr>Погодные условия</vt:lpstr>
      <vt:lpstr>Освещенность, видимость</vt:lpstr>
      <vt:lpstr>Состояние проезжей части</vt:lpstr>
      <vt:lpstr>Места происшествий</vt:lpstr>
      <vt:lpstr>ДТП по вине пешеходов</vt:lpstr>
      <vt:lpstr>ДТП из-за технических неисправностей ТС – около 5 %</vt:lpstr>
      <vt:lpstr> Если наезд на пешехода все же произошел, необходимо продолжать экстренное торможение до полной остановки автомобиля. После этого автомобиль необходимо поставить на стояночный тормоз, заглушить, включить аварийную световую сигнализацию и выставить знак аварийной остановки. Передвигать транспортное с места ДТП, запрещено.</vt:lpstr>
      <vt:lpstr>После оказания помощи пострадавшему необходимо обеспечить сохранность следов ДТП. Знак аварийной остановки выставляют в месте, где начинается след экстренного торможения. Если дорога заснежена, след лучше прикрыть тканью (куртка, коврики, чехлы с сидений).  Помимо этого, следует обеспечить сохранность положения всех предметов, имеющих отношение к ДТП (осколки стекла, пластиковые части автомобиля, предметы, потерянные пешеходом).</vt:lpstr>
      <vt:lpstr>Первая помощь пациенту оказывается только в неотложных случаях. Необходимо принять меры для остановки имеющегося кровотечения, обеспечения адекватного дыхания пострадавшего. Так, на кровоточащие раны накладывают давящую повязку, голову человека в бессознательном состоянии поворачивают на бок для профилактики аспирации (вдыхания рвотных масс, крови, слюны, мокроты). Дальнейшую помощь должны оказывать сотрудники СМП.</vt:lpstr>
      <vt:lpstr>Действия до приезда экстренных служб Далее водителю необходимо оценить состояние сбитого пешехода. Оценивается уровень сознания, визуальное наличие открытых ран, требующих немедленной помощи. Перемещать пострадавшего не рекомендуется до полной оценки его состояния медиками. После первичной оценки необходимо вызвать на место ДТП бригаду скорой медицинской помощи, наряд ДПС, адвоката или представителя страховой компании.</vt:lpstr>
      <vt:lpstr>Помимо этого, необходимо зафиксировать положение пешехода и автомобиля на видеокамеру телефона или видеорегистратора. Также необходимо найти свидетелей ДТП и записать их контактные данные.</vt:lpstr>
      <vt:lpstr>Действия после приезда экстренных служб После приезда СМП никаких действий в отношении пострадавшего водитель уже не предпринимает. Что касается правоохранительных органов, здесь необходимо строго контролировать процесс оформления ДТП. Лучше, если этим займется человек, хорошо разбирающийся в процессуальных тонкостях. Однако при его отсутствии водитель должен проконтролировать точность описания ситуации в протоколе и схеме ДТП, наличие в описании подробностей, которые в дальнейшем могут помочь защите (состояние дороги, состояние пешехода и самого водителя, обстоятельства ДТП).</vt:lpstr>
      <vt:lpstr>Презентация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Тони</dc:creator>
  <cp:lastModifiedBy>Alina</cp:lastModifiedBy>
  <cp:revision>51</cp:revision>
  <dcterms:created xsi:type="dcterms:W3CDTF">2015-02-23T13:53:42Z</dcterms:created>
  <dcterms:modified xsi:type="dcterms:W3CDTF">2022-05-09T16:33:18Z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name="NXPowerLiteLastOptimized" pid="2">
    <vt:lpwstr>1997380</vt:lpwstr>
  </property>
  <property fmtid="{D5CDD505-2E9C-101B-9397-08002B2CF9AE}" name="NXPowerLiteSettings" pid="3">
    <vt:lpwstr>F7000400038000</vt:lpwstr>
  </property>
  <property fmtid="{D5CDD505-2E9C-101B-9397-08002B2CF9AE}" name="NXPowerLiteVersion" pid="4">
    <vt:lpwstr>S9.1.4</vt:lpwstr>
  </property>
</Properties>
</file>