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67" r:id="rId24"/>
    <p:sldId id="282" r:id="rId25"/>
    <p:sldId id="283" r:id="rId26"/>
    <p:sldId id="284" r:id="rId27"/>
    <p:sldId id="286" r:id="rId28"/>
    <p:sldId id="287" r:id="rId29"/>
    <p:sldId id="288" r:id="rId30"/>
    <p:sldId id="289" r:id="rId31"/>
    <p:sldId id="29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63F50-DE57-402C-8D83-5B7265383AF3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01033-4729-4776-A553-DCAD478B7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963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801033-4729-4776-A553-DCAD478B703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374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45D1-DCC5-441F-968B-CBF022615C2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69D8F-23E8-46B7-A52E-8A56DA4271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45D1-DCC5-441F-968B-CBF022615C2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69D8F-23E8-46B7-A52E-8A56DA42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45D1-DCC5-441F-968B-CBF022615C2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69D8F-23E8-46B7-A52E-8A56DA42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45D1-DCC5-441F-968B-CBF022615C2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69D8F-23E8-46B7-A52E-8A56DA42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45D1-DCC5-441F-968B-CBF022615C2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0A69D8F-23E8-46B7-A52E-8A56DA42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45D1-DCC5-441F-968B-CBF022615C2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69D8F-23E8-46B7-A52E-8A56DA42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45D1-DCC5-441F-968B-CBF022615C2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69D8F-23E8-46B7-A52E-8A56DA42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45D1-DCC5-441F-968B-CBF022615C2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69D8F-23E8-46B7-A52E-8A56DA42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45D1-DCC5-441F-968B-CBF022615C2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69D8F-23E8-46B7-A52E-8A56DA42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45D1-DCC5-441F-968B-CBF022615C2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69D8F-23E8-46B7-A52E-8A56DA42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45D1-DCC5-441F-968B-CBF022615C2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69D8F-23E8-46B7-A52E-8A56DA42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A445D1-DCC5-441F-968B-CBF022615C2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A69D8F-23E8-46B7-A52E-8A56DA42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Государственное бюджетное профессиональное образовательное учреждение Департамента здравоохранения города Москвы</a:t>
            </a:r>
            <a:br>
              <a:rPr lang="ru-RU" sz="2000" dirty="0" smtClean="0"/>
            </a:br>
            <a:r>
              <a:rPr lang="ru-RU" sz="2000" dirty="0" smtClean="0"/>
              <a:t>«Медицинский колледж №6» СП №3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Психологическое здоровье педагога</a:t>
            </a:r>
            <a:br>
              <a:rPr lang="ru-RU" dirty="0" smtClean="0"/>
            </a:br>
            <a:r>
              <a:rPr lang="ru-RU" dirty="0" smtClean="0"/>
              <a:t>как условие психологического здоровья обучающихся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</a:t>
            </a:r>
            <a:r>
              <a:rPr lang="ru-RU" sz="1600" dirty="0" smtClean="0"/>
              <a:t>Педагог-психолог Соловьева И.Е.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96" y="1620224"/>
            <a:ext cx="4968552" cy="52377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Все эти факторы приводят к высокой напряженности в работе преподавателя, что, в свою очередь, может способствовать появлению подавленности, </a:t>
            </a:r>
            <a:r>
              <a:rPr lang="ru-RU" sz="2800" dirty="0"/>
              <a:t>а</a:t>
            </a:r>
            <a:r>
              <a:rPr lang="ru-RU" sz="2800" dirty="0" smtClean="0"/>
              <a:t>патии, чувству постоянной усталости, а иногда грубости, несдержанности, оскорблений в адрес студентов.</a:t>
            </a:r>
          </a:p>
          <a:p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055" y="1844824"/>
            <a:ext cx="3283552" cy="3505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116632"/>
            <a:ext cx="5184576" cy="648072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Подобные эмоциональные срывы не приносят облегчения, заставляя испытывать чувство вины, так как профессиональный долг педагога предполагает, что он обязан держать себя в руках. </a:t>
            </a:r>
          </a:p>
          <a:p>
            <a:r>
              <a:rPr lang="ru-RU" sz="2800" dirty="0" smtClean="0"/>
              <a:t>Попытки сдерживаться, «загонять» проблему внутрь себя приводят к равнодушию преподавателя или к агрессивным реакциям и становятся причиной стрессов для преподавателей и студентов.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33056"/>
            <a:ext cx="3712913" cy="2376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31" y="836712"/>
            <a:ext cx="4061189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>Психологический портрет преподавателя.</a:t>
            </a:r>
            <a:br>
              <a:rPr lang="ru-RU" sz="4000" dirty="0" smtClean="0"/>
            </a:br>
            <a:r>
              <a:rPr lang="ru-RU" sz="4000" dirty="0" smtClean="0"/>
              <a:t>Педагогическое общение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04" y="1700808"/>
            <a:ext cx="9113496" cy="273630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Исследования в области педагогической психологии показывают, что значительная часть педагогических трудностей обусловлена не столько недостатками научной и методической подготовки преподавателей, </a:t>
            </a:r>
            <a:r>
              <a:rPr lang="ru-RU" dirty="0"/>
              <a:t>с</a:t>
            </a:r>
            <a:r>
              <a:rPr lang="ru-RU" sz="2800" dirty="0" smtClean="0"/>
              <a:t>колько деформацией сферы профессионально-педагогического общения.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3858030"/>
            <a:ext cx="3816424" cy="288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Autofit/>
          </a:bodyPr>
          <a:lstStyle/>
          <a:p>
            <a:r>
              <a:rPr lang="ru-RU" sz="4000" dirty="0" smtClean="0"/>
              <a:t>Стили педагогического общения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8676456" cy="3960440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1. Общение на основе высоких профессиональных установок педагога, его отношения к педагогической деятельности. О таких говорят: «За ним дети буквально по пятам ходят!» </a:t>
            </a:r>
          </a:p>
          <a:p>
            <a:r>
              <a:rPr lang="ru-RU" sz="2800" dirty="0" smtClean="0"/>
              <a:t>2. Общение на основе дружеского расположения. Оно предполагает увлеченность общим делом. Педагог выполняет роль наставника, старшего товарища, участника совместной деятельности. При этом следует избегать панибратства. Возможны конфликтные ситуации.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175002"/>
            <a:ext cx="4363632" cy="2598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9108504" cy="980728"/>
          </a:xfrm>
        </p:spPr>
        <p:txBody>
          <a:bodyPr>
            <a:noAutofit/>
          </a:bodyPr>
          <a:lstStyle/>
          <a:p>
            <a:r>
              <a:rPr lang="ru-RU" sz="4000" dirty="0" smtClean="0"/>
              <a:t>Стили педагогического общения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6804248" cy="58395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3. Общение-дистанция относится к самым распространенным типам педагогического общения. В этом случае во взаимоотношениях постоянно прослеживается дистанция во всех сферах: в обучении – со ссылкой на авторитет и профессионализм, в воспитании – со ссылкой на жизненный опыт и возраст. </a:t>
            </a:r>
          </a:p>
          <a:p>
            <a:r>
              <a:rPr lang="ru-RU" sz="2400" dirty="0" smtClean="0"/>
              <a:t>4. Общение-устрашение, негативная форма общения, антигуманная, вскрывающая педагогическую несостоятельность прибегающего к нему преподавателя. </a:t>
            </a:r>
          </a:p>
          <a:p>
            <a:r>
              <a:rPr lang="ru-RU" sz="2400" dirty="0" smtClean="0"/>
              <a:t>5. Общение-заигрывание, характерное для преподавателей, стремящихся к популярности. Такое общение обеспечивает ложный, дешевый авторитет.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708920"/>
            <a:ext cx="21844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r>
              <a:rPr lang="ru-RU" sz="4000" dirty="0" smtClean="0"/>
              <a:t>Модели педагогического общения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764704"/>
            <a:ext cx="9036496" cy="39604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Модель диктаторская («Монблан») – преподаватель как бы отстранен от обучаемых студентов, он парит над ними, находясь в царстве знаний.</a:t>
            </a:r>
          </a:p>
          <a:p>
            <a:r>
              <a:rPr lang="ru-RU" sz="2800" dirty="0" smtClean="0"/>
              <a:t>Студенты – лишь безликая масса слушателей. Никакого личностного взаимодействия. </a:t>
            </a:r>
          </a:p>
          <a:p>
            <a:r>
              <a:rPr lang="ru-RU" sz="2800" dirty="0" smtClean="0"/>
              <a:t>Следствие: отсутствие психологического контакта. А отсюда безынициативность и пассивность обучаемых студентов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077072"/>
            <a:ext cx="4998076" cy="2646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96" y="116632"/>
            <a:ext cx="9108504" cy="4238203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Модель неконтактная («Китайская стена») – близка по своему психологическому содержанию к первой.</a:t>
            </a:r>
          </a:p>
          <a:p>
            <a:r>
              <a:rPr lang="ru-RU" sz="2400" dirty="0" smtClean="0"/>
              <a:t>Разница в том, что между преподавателем и студентом существует слабая обратная связь ввиду произвольно или непреднамеренно возведенного барьера общения. </a:t>
            </a:r>
          </a:p>
          <a:p>
            <a:r>
              <a:rPr lang="ru-RU" sz="2400" dirty="0" smtClean="0"/>
              <a:t>В роли такого барьера могут выступить отсутствие желания к сотрудничеству с какой-либо стороны, информационной, а не диалоговый характер занятия; непроизвольное подчеркивание преподавателем своего статуса, снисходительное отношение к обучающимся.                       </a:t>
            </a:r>
          </a:p>
          <a:p>
            <a:r>
              <a:rPr lang="ru-RU" sz="2400" dirty="0" smtClean="0"/>
              <a:t>Следствие: слабое взаимодействие со студентами, а с их стороны – равнодушное отношение к преподавателю. 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224" y="3933858"/>
            <a:ext cx="3888432" cy="2916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94116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Модель дифференцированного внимания («Локатор») – основана на избирательных отношениях с обучающимися.</a:t>
            </a:r>
          </a:p>
          <a:p>
            <a:r>
              <a:rPr lang="ru-RU" sz="2400" dirty="0" smtClean="0"/>
              <a:t>Преподаватель ориентирован не на весь состав аудитории, а лишь на часть, допустим, на талантливых или же, напротив, слабых, на лидеров или аутсайдеров, по которым ориентируется в настроении коллектива.</a:t>
            </a:r>
          </a:p>
          <a:p>
            <a:r>
              <a:rPr lang="ru-RU" sz="2400" dirty="0" smtClean="0"/>
              <a:t>Причина такой модели общения на занятиях – неумение сочетать индивидуализацию обучении студентов с фронтальным подходом.                                                        </a:t>
            </a:r>
          </a:p>
          <a:p>
            <a:r>
              <a:rPr lang="ru-RU" sz="2400" dirty="0" smtClean="0"/>
              <a:t>Следствие: нарушается целостность взаимодействия в системе «преподаватель-коллектив студентов», контакты </a:t>
            </a:r>
            <a:r>
              <a:rPr lang="ru-RU" sz="2400" dirty="0" err="1" smtClean="0"/>
              <a:t>ситуативны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673" y="4293097"/>
            <a:ext cx="4244735" cy="2564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8964488" cy="655272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Модель </a:t>
            </a:r>
            <a:r>
              <a:rPr lang="ru-RU" sz="2400" dirty="0" err="1" smtClean="0"/>
              <a:t>гипорефлексивная</a:t>
            </a:r>
            <a:r>
              <a:rPr lang="ru-RU" sz="2400" dirty="0" smtClean="0"/>
              <a:t> («Тетерев») – заключается в том. Что преподаватель в общении как бы замкнут на себя: его речь большей частью как бы </a:t>
            </a:r>
            <a:r>
              <a:rPr lang="ru-RU" sz="2400" dirty="0" err="1" smtClean="0"/>
              <a:t>монологична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Разговаривая, он слышит только себя и никак не реагирует на слушателей. В диалоге оппоненту бесполезно пытаться вставить реплику, она просто не будет воспринята. Даже в совместной трудовой деятельности преподаватель поглощен своими идеями и проявляет эмоциональную глухоту к окружающим.                                                       </a:t>
            </a:r>
          </a:p>
          <a:p>
            <a:r>
              <a:rPr lang="ru-RU" sz="2400" dirty="0" smtClean="0"/>
              <a:t>Следствие: практически отсутствует взаимодействие между преподавателем и студентами, а вокруг последнего образуется психологический вакуум.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468" y="4346526"/>
            <a:ext cx="3754900" cy="2511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036496" cy="6669360"/>
          </a:xfrm>
        </p:spPr>
        <p:txBody>
          <a:bodyPr>
            <a:normAutofit/>
          </a:bodyPr>
          <a:lstStyle/>
          <a:p>
            <a:r>
              <a:rPr lang="ru-RU" dirty="0" smtClean="0"/>
              <a:t>Модель </a:t>
            </a:r>
            <a:r>
              <a:rPr lang="ru-RU" dirty="0" err="1" smtClean="0"/>
              <a:t>гиперрефлексивная</a:t>
            </a:r>
            <a:r>
              <a:rPr lang="ru-RU" dirty="0" smtClean="0"/>
              <a:t> (Гамлет») – Преподаватель озабочен не столько содержательной стороной взаимодействия, сколько тем, как он воспринимается окружающими.</a:t>
            </a:r>
          </a:p>
          <a:p>
            <a:r>
              <a:rPr lang="ru-RU" dirty="0" smtClean="0"/>
              <a:t>Межличностные отношения возводятся им в абсолют, приобретая доминирующее значение для него, он постоянно сомневается в действенности своих аргументов, в правильности поступков, остро реагирует на нюансы психологической атмосферы обучаемых, принимая их на свой счет. Подобен обнаженному нерву.</a:t>
            </a:r>
          </a:p>
          <a:p>
            <a:r>
              <a:rPr lang="ru-RU" dirty="0" smtClean="0"/>
              <a:t> Следствие: обостренная социально-психологическая чувствительность, приводит к его неадекватным реакциям на реплики и действия аудитории . Бразды правления окажутся в руках студентов.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8504" cy="1196752"/>
          </a:xfrm>
        </p:spPr>
        <p:txBody>
          <a:bodyPr>
            <a:noAutofit/>
          </a:bodyPr>
          <a:lstStyle/>
          <a:p>
            <a:r>
              <a:rPr lang="ru-RU" sz="4000" dirty="0" smtClean="0"/>
              <a:t>ЭМОЦИОНАЛЬНОЕ ВЫГОРАНИЕ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908720"/>
            <a:ext cx="4495800" cy="5217443"/>
          </a:xfrm>
        </p:spPr>
        <p:txBody>
          <a:bodyPr>
            <a:normAutofit/>
          </a:bodyPr>
          <a:lstStyle/>
          <a:p>
            <a:r>
              <a:rPr lang="ru-RU" dirty="0" smtClean="0"/>
              <a:t>Термин «эмоциональное сгорание» был введен американским психиатром </a:t>
            </a:r>
            <a:r>
              <a:rPr lang="ru-RU" dirty="0" err="1" smtClean="0"/>
              <a:t>Х.ДЖ.Фрейденбергом</a:t>
            </a:r>
            <a:r>
              <a:rPr lang="ru-RU" dirty="0" smtClean="0"/>
              <a:t> в 1974 году. </a:t>
            </a:r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355976" y="1196752"/>
            <a:ext cx="4788024" cy="5544616"/>
          </a:xfrm>
        </p:spPr>
        <p:txBody>
          <a:bodyPr>
            <a:normAutofit/>
          </a:bodyPr>
          <a:lstStyle/>
          <a:p>
            <a:r>
              <a:rPr lang="ru-RU" dirty="0"/>
              <a:t>Термин характеризует психическое состояние здоровых людей, находящихся в интенсивном общении с клиентами, пациентами в эмоционально нагруженной атмосфере при оказании профессиональной помощи.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501008"/>
            <a:ext cx="3937440" cy="2651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4624"/>
            <a:ext cx="6084168" cy="6813376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Модель негибкого реагирования («Робот») – взаимоотношения преподавателя со студентами строятся по жесткой программе, где четко выдерживаются цели и задачи занятия, дидактически оправданы методические приемы. </a:t>
            </a:r>
          </a:p>
          <a:p>
            <a:r>
              <a:rPr lang="ru-RU" sz="2400" dirty="0" smtClean="0"/>
              <a:t>Имеет место безупречная логика изложения и аргументация фактов, отшлифованы мимика жесты, но преподаватель не обладает чувством понимания меняющейся ситуации общения.</a:t>
            </a:r>
          </a:p>
          <a:p>
            <a:r>
              <a:rPr lang="ru-RU" sz="2400" dirty="0" smtClean="0"/>
              <a:t>Им не учитываются состав и психическое состояние студентов, их возрастные и этнические особенности.                                               Следствие: низкий эффект педагогического взаимодействия.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070" y="2345411"/>
            <a:ext cx="2921000" cy="353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4624"/>
            <a:ext cx="7452320" cy="681337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Модель авторитарная («Я сам») – учебно-воспитательный процесс целиком фокусируется на преподавателе. Он главное и единственное действующее лицо. От него исходят вопросы и ответы, суждения и аргументы. </a:t>
            </a:r>
          </a:p>
          <a:p>
            <a:r>
              <a:rPr lang="ru-RU" sz="2400" dirty="0" smtClean="0"/>
              <a:t>Практически отсутствует творческое взаимодействие между ним и аудиторией.</a:t>
            </a:r>
          </a:p>
          <a:p>
            <a:r>
              <a:rPr lang="ru-RU" sz="2400" dirty="0" smtClean="0"/>
              <a:t> Односторонняя активность подавляет всякую личную инициативу со стороны студентов, которые осознают себя в качестве исполнителей, ждут инструкций к действию. До минимума снижается их познавательная активность.                </a:t>
            </a:r>
          </a:p>
          <a:p>
            <a:r>
              <a:rPr lang="ru-RU" sz="2400" dirty="0" smtClean="0"/>
              <a:t>Следствие: воспитывается безынициативность, теряется творческий характер обучения, искажается мотивационная сфера познавательной активности.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364088" cy="6858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Модель активного взаимодействия («Союз») – преподаватель постоянно находится в диалоге с обучающимися, держит их в мажорном настроении, поощряет инициативу, легко схватывает изменения в психологическом климате группы и гибко реагирует на них. </a:t>
            </a:r>
          </a:p>
          <a:p>
            <a:r>
              <a:rPr lang="ru-RU" sz="2400" dirty="0" smtClean="0"/>
              <a:t>Преобладает стиль дружеского взаимодействия с сохранением ролевой дистанции.                           </a:t>
            </a:r>
          </a:p>
          <a:p>
            <a:r>
              <a:rPr lang="ru-RU" sz="2400" dirty="0" smtClean="0"/>
              <a:t> Следствие: возникающие учебные, организационные и этические проблемы творчески решаются совместными усилиями.</a:t>
            </a:r>
          </a:p>
          <a:p>
            <a:r>
              <a:rPr lang="ru-RU" sz="2400" dirty="0" smtClean="0"/>
              <a:t> Наиболее продуктивная модель.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870542"/>
            <a:ext cx="3851920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1556792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Психологический ресурс преподавателя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Профессиональное </a:t>
            </a:r>
            <a:r>
              <a:rPr lang="ru-RU" sz="40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здоровье </a:t>
            </a:r>
          </a:p>
          <a:p>
            <a:endParaRPr lang="ru-RU" sz="4000" dirty="0"/>
          </a:p>
          <a:p>
            <a:r>
              <a:rPr lang="ru-RU" sz="4000" dirty="0" smtClean="0"/>
              <a:t>Профессиональная </a:t>
            </a:r>
            <a:r>
              <a:rPr lang="ru-RU" sz="4000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безопасность</a:t>
            </a:r>
            <a:r>
              <a:rPr lang="ru-RU" sz="4000" dirty="0" smtClean="0"/>
              <a:t> </a:t>
            </a:r>
          </a:p>
          <a:p>
            <a:endParaRPr lang="ru-RU" sz="4000" dirty="0"/>
          </a:p>
          <a:p>
            <a:r>
              <a:rPr lang="ru-RU" sz="4000" dirty="0" smtClean="0"/>
              <a:t>Профессиональная </a:t>
            </a:r>
            <a:r>
              <a:rPr lang="ru-RU" sz="40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эффективность</a:t>
            </a:r>
            <a:endParaRPr lang="ru-RU" sz="40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218264"/>
              </p:ext>
            </p:extLst>
          </p:nvPr>
        </p:nvGraphicFramePr>
        <p:xfrm>
          <a:off x="539552" y="620688"/>
          <a:ext cx="8280920" cy="6076122"/>
        </p:xfrm>
        <a:graphic>
          <a:graphicData uri="http://schemas.openxmlformats.org/drawingml/2006/table">
            <a:tbl>
              <a:tblPr/>
              <a:tblGrid>
                <a:gridCol w="3085068"/>
                <a:gridCol w="2597926"/>
                <a:gridCol w="2597926"/>
              </a:tblGrid>
              <a:tr h="802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Психологические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категории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Проблемы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Психологические ресурсы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преподавателя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42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Здоровье</a:t>
                      </a:r>
                      <a:endParaRPr lang="ru-RU" sz="4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Нарушение режима питания 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отсутствие системы занятий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физической культурой;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легкомысленное отношение к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своему здоровью 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нецелесообразное планирование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деятельности и неравномерное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распределение обязанностей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-Мотивация на здоровье;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позитивное отношение к жизни;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готовность к активной деятельности;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склонность к коллективным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спортивным играм;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желание бросить вредные привычки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80784"/>
              </p:ext>
            </p:extLst>
          </p:nvPr>
        </p:nvGraphicFramePr>
        <p:xfrm>
          <a:off x="323528" y="548680"/>
          <a:ext cx="8568951" cy="5544616"/>
        </p:xfrm>
        <a:graphic>
          <a:graphicData uri="http://schemas.openxmlformats.org/drawingml/2006/table">
            <a:tbl>
              <a:tblPr/>
              <a:tblGrid>
                <a:gridCol w="2856317"/>
                <a:gridCol w="2856317"/>
                <a:gridCol w="2856317"/>
              </a:tblGrid>
              <a:tr h="5544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Безопасность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Давление на преподавателя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со стороны администрации;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незащищенность преподавателя;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отсутствие авторитета профессии "учитель";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нарушение границ личного пространства как студента, так и преподавателя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Позитивное отношение к жизни;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призвание к педагогической деятельности;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доброжелательность;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направленность на позитивное общение</a:t>
                      </a:r>
                      <a:b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886534"/>
              </p:ext>
            </p:extLst>
          </p:nvPr>
        </p:nvGraphicFramePr>
        <p:xfrm>
          <a:off x="395535" y="188640"/>
          <a:ext cx="8280921" cy="6192688"/>
        </p:xfrm>
        <a:graphic>
          <a:graphicData uri="http://schemas.openxmlformats.org/drawingml/2006/table">
            <a:tbl>
              <a:tblPr/>
              <a:tblGrid>
                <a:gridCol w="2760307"/>
                <a:gridCol w="2760307"/>
                <a:gridCol w="2760307"/>
              </a:tblGrid>
              <a:tr h="61926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Эффективность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Слабая мотивация преподавателей на обучение по программам повышения квалификации;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"Я все про это знаю…";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личные проблемы и страхи;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несистематичное участие в занятиях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(отрывочность знаний); 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неумение организовать себя и свою деятельность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Позитивное отношение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 своей профессии;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желание изменить жизнь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 училище к лучшему;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стремление к развитию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Основные условия для сохранения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физического и психологического здоровья 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96752"/>
            <a:ext cx="8928992" cy="55446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- удовлетворение содержанием и результатами своей деятельности; </a:t>
            </a:r>
          </a:p>
          <a:p>
            <a:r>
              <a:rPr lang="ru-RU" dirty="0" smtClean="0"/>
              <a:t> - оптимальные условия труда (как правило, этого добиться тяжелее всего); </a:t>
            </a:r>
          </a:p>
          <a:p>
            <a:r>
              <a:rPr lang="ru-RU" dirty="0" smtClean="0"/>
              <a:t>- возможность релаксации (сон, отдых в течение рабочего дня, индивидуальные способы расслабления и концентрации); </a:t>
            </a:r>
          </a:p>
          <a:p>
            <a:r>
              <a:rPr lang="ru-RU" dirty="0" smtClean="0"/>
              <a:t> - распределение ответственности между всеми членами коллектива; </a:t>
            </a:r>
          </a:p>
          <a:p>
            <a:r>
              <a:rPr lang="ru-RU" dirty="0" smtClean="0"/>
              <a:t> - комфортный микроклимат в коллективе, когда взаимоотношения с коллегами определяются общей целью, доверием и взаимопомощью.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4624"/>
            <a:ext cx="6444208" cy="681337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Практически все основные принципы психогигиены для людей умственного труда были сформулированы Яном </a:t>
            </a:r>
            <a:r>
              <a:rPr lang="ru-RU" dirty="0" err="1" smtClean="0"/>
              <a:t>Амосом</a:t>
            </a:r>
            <a:r>
              <a:rPr lang="ru-RU" dirty="0" smtClean="0"/>
              <a:t> Коменским: </a:t>
            </a:r>
          </a:p>
          <a:p>
            <a:r>
              <a:rPr lang="ru-RU" dirty="0" smtClean="0"/>
              <a:t>"Если что-нибудь нарушает мысль или совесть, то этому необходимо воспрепятствовать заранее, чтобы с этими вещами не иметь ничего общего. Нашу мысль может нарушить чрезмерное количество и несоразмерность работы. </a:t>
            </a:r>
          </a:p>
          <a:p>
            <a:r>
              <a:rPr lang="ru-RU" dirty="0" smtClean="0"/>
              <a:t>Следовательно, если хочешь иметь покой – избегай разбросанности и опрометчивости.</a:t>
            </a:r>
          </a:p>
          <a:p>
            <a:r>
              <a:rPr lang="ru-RU" dirty="0" smtClean="0"/>
              <a:t>Чтобы быть более работоспособным – дай себе иногда отдых или измени вид работы. Там, где напряжение не чередуется с отдыхом, там нет выносливости. Натянутый лук лопнет" (из книги "Правила жизни").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929829"/>
            <a:ext cx="2755804" cy="3117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4400" b="1" dirty="0" smtClean="0"/>
              <a:t>Методы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b="1" dirty="0" smtClean="0"/>
              <a:t>предупреждения "выгорания</a:t>
            </a:r>
            <a:r>
              <a:rPr lang="ru-RU" b="1" dirty="0" smtClean="0"/>
              <a:t>"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Активные</a:t>
            </a:r>
            <a:r>
              <a:rPr lang="ru-RU" sz="3200" b="1" dirty="0" smtClean="0"/>
              <a:t>: </a:t>
            </a:r>
            <a:r>
              <a:rPr lang="ru-RU" sz="3200" dirty="0" smtClean="0"/>
              <a:t>овладение ситуацией путем ее преобразования; преодоление эмоционального </a:t>
            </a:r>
            <a:r>
              <a:rPr lang="ru-RU" sz="3200" dirty="0" err="1" smtClean="0"/>
              <a:t>дистресса</a:t>
            </a:r>
            <a:r>
              <a:rPr lang="ru-RU" sz="3200" dirty="0" smtClean="0"/>
              <a:t> путем изменения собственного отношения к ситуации. </a:t>
            </a:r>
          </a:p>
          <a:p>
            <a:r>
              <a:rPr lang="ru-RU" sz="3200" b="1" i="1" dirty="0" smtClean="0"/>
              <a:t>Пассивные</a:t>
            </a:r>
            <a:r>
              <a:rPr lang="ru-RU" sz="3200" b="1" dirty="0" smtClean="0"/>
              <a:t>:</a:t>
            </a:r>
            <a:r>
              <a:rPr lang="ru-RU" sz="3200" dirty="0" smtClean="0"/>
              <a:t> отказ от каких-либо попыток устранить обусловленные ситуацией трудности.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365104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Эмоциональному выгоранию способствуют следующие личностные установки, которые особенно присущи педагогам :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мне нельзя ошибиться;</a:t>
            </a:r>
          </a:p>
          <a:p>
            <a:r>
              <a:rPr lang="ru-RU" sz="3200" dirty="0"/>
              <a:t>я</a:t>
            </a:r>
            <a:r>
              <a:rPr lang="ru-RU" sz="3200" dirty="0" smtClean="0"/>
              <a:t> должен быть сдержанным;</a:t>
            </a:r>
          </a:p>
          <a:p>
            <a:r>
              <a:rPr lang="ru-RU" sz="3200" dirty="0"/>
              <a:t>я</a:t>
            </a:r>
            <a:r>
              <a:rPr lang="ru-RU" sz="3200" dirty="0" smtClean="0"/>
              <a:t> не имею права быть предвзятым; </a:t>
            </a:r>
          </a:p>
          <a:p>
            <a:r>
              <a:rPr lang="ru-RU" sz="3200" dirty="0"/>
              <a:t>я</a:t>
            </a:r>
            <a:r>
              <a:rPr lang="ru-RU" sz="3200" dirty="0" smtClean="0"/>
              <a:t> обязан во всем быть примером для подражания.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100" y="3642861"/>
            <a:ext cx="4843900" cy="3215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Способы предупреждения эмоционального выгорания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- планомерное решение проблем; </a:t>
            </a:r>
          </a:p>
          <a:p>
            <a:r>
              <a:rPr lang="ru-RU" dirty="0" smtClean="0"/>
              <a:t> - путь сотрудничества; </a:t>
            </a:r>
          </a:p>
          <a:p>
            <a:r>
              <a:rPr lang="ru-RU" dirty="0" smtClean="0"/>
              <a:t> - </a:t>
            </a:r>
            <a:r>
              <a:rPr lang="ru-RU" dirty="0" err="1" smtClean="0"/>
              <a:t>дистанцирование</a:t>
            </a:r>
            <a:r>
              <a:rPr lang="ru-RU" dirty="0" smtClean="0"/>
              <a:t> (изменение масштабов происходящего в сторону уменьшения); </a:t>
            </a:r>
          </a:p>
          <a:p>
            <a:r>
              <a:rPr lang="ru-RU" dirty="0" smtClean="0"/>
              <a:t>- самообладание; </a:t>
            </a:r>
          </a:p>
          <a:p>
            <a:r>
              <a:rPr lang="ru-RU" dirty="0" smtClean="0"/>
              <a:t>- поиск социальной поддержки; </a:t>
            </a:r>
          </a:p>
          <a:p>
            <a:r>
              <a:rPr lang="ru-RU" dirty="0" smtClean="0"/>
              <a:t>- принятие ответственности за происходящее; </a:t>
            </a:r>
          </a:p>
          <a:p>
            <a:r>
              <a:rPr lang="ru-RU" dirty="0" smtClean="0"/>
              <a:t>- позитивное </a:t>
            </a:r>
            <a:r>
              <a:rPr lang="ru-RU" dirty="0" err="1" smtClean="0"/>
              <a:t>переформулирование</a:t>
            </a:r>
            <a:r>
              <a:rPr lang="ru-RU" dirty="0" smtClean="0"/>
              <a:t> (поиск положительного в происходящем); </a:t>
            </a:r>
          </a:p>
          <a:p>
            <a:r>
              <a:rPr lang="ru-RU" dirty="0" smtClean="0"/>
              <a:t>- посильная физическая нагрузка; </a:t>
            </a:r>
          </a:p>
          <a:p>
            <a:r>
              <a:rPr lang="ru-RU" dirty="0" smtClean="0"/>
              <a:t>- терапия искусством ( увлечение музыкой, картинами, путешествиями, цветами и т.д.);</a:t>
            </a:r>
          </a:p>
          <a:p>
            <a:r>
              <a:rPr lang="ru-RU" dirty="0" smtClean="0"/>
              <a:t>- творческое хобби.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168352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sz="6600" b="1" i="1" dirty="0" smtClean="0">
                <a:solidFill>
                  <a:srgbClr val="FF0000"/>
                </a:solidFill>
              </a:rPr>
              <a:t>Успехов в работе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870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Первая  стадия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908721"/>
            <a:ext cx="5112568" cy="583264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Поведение характеризуется на уровне произвольного: забывание каких-то моментов, говоря бытовым языком, провалы в памяти (например, выключен ли дома утюг, внесена ли нужная запись в документацию и пр.), сбои в выполнении каких-либо двигательных действий. Обычно на эти первоначальные симптомы мало кто обращает внимание, называя это в шутку «девичьей памятью» или «склерозом».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9103"/>
            <a:ext cx="4104456" cy="4722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435280" cy="655272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зависимости от характера деятельности, величины нервно-психических нагрузок и личностных особенностей педагога первая стадия может формироваться в течении 3-5 лет.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160" y="2924944"/>
            <a:ext cx="6053521" cy="3613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93610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Вторая стадия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5508104" cy="590465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Наблюдается снижение интереса к работе, потребности в общении (в том числе и дома, с друзьями): «не хочется видеть» тех, с кем специалист общается по роду деятельности (студенты), «в четверг ощущение, что уже пятница», неделя длится нескончаемо».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908721"/>
            <a:ext cx="3475289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204864"/>
            <a:ext cx="3398632" cy="333869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5652120" cy="6552728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Нарастает апатия к концу недели, появляются устойчивые соматические симптомы (нет сил, энергии, особенно к концу недели, головные боли по вечерам; «мертвый сон, без сновидений», увеличение числа простудных заболеваний), повышенная раздражительность, человек «заводится», как говорят, «</a:t>
            </a:r>
            <a:r>
              <a:rPr lang="ru-RU" dirty="0" smtClean="0"/>
              <a:t>с</a:t>
            </a:r>
            <a:r>
              <a:rPr lang="ru-RU" sz="2800" dirty="0" smtClean="0"/>
              <a:t> </a:t>
            </a:r>
            <a:r>
              <a:rPr lang="ru-RU" sz="2800" dirty="0" err="1" smtClean="0"/>
              <a:t>полоборота</a:t>
            </a:r>
            <a:r>
              <a:rPr lang="ru-RU" sz="2800" dirty="0" smtClean="0"/>
              <a:t>», хотя раньше подобного он за собой не замечал. </a:t>
            </a:r>
          </a:p>
          <a:p>
            <a:r>
              <a:rPr lang="ru-RU" sz="2800" dirty="0" smtClean="0"/>
              <a:t>Время формирования данной стадии в среднем от 5 до 15 лет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Третья стадия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36" y="908720"/>
            <a:ext cx="9144000" cy="38164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Собственно личностное выгорание. </a:t>
            </a:r>
          </a:p>
          <a:p>
            <a:r>
              <a:rPr lang="ru-RU" sz="2800" dirty="0" smtClean="0"/>
              <a:t>Характерна полная потеря интереса к работе и жизни вообще, эмоциональное безразличие. Постоянное ощущение отсутствия сил. На этой стадии педагогу гораздо приятнее общаться с  животными и природой, чем с людьми.  </a:t>
            </a:r>
          </a:p>
          <a:p>
            <a:r>
              <a:rPr lang="ru-RU" sz="2800" dirty="0" smtClean="0"/>
              <a:t>Стадия может формироваться от 10 до 20 лет.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107052"/>
            <a:ext cx="3939805" cy="27388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149647"/>
            <a:ext cx="3960440" cy="25829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628800"/>
          </a:xfrm>
        </p:spPr>
        <p:txBody>
          <a:bodyPr>
            <a:noAutofit/>
          </a:bodyPr>
          <a:lstStyle/>
          <a:p>
            <a:r>
              <a:rPr lang="ru-RU" sz="4000" dirty="0" smtClean="0"/>
              <a:t>Эмоциональное выгорание обусловлено целым рядом внешних факторов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1"/>
            <a:ext cx="9144000" cy="3240359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Отсутствие права на ошибку, приводящее к расширению трудового времени за счет работы на дому </a:t>
            </a:r>
          </a:p>
          <a:p>
            <a:r>
              <a:rPr lang="ru-RU" sz="2800" dirty="0" smtClean="0"/>
              <a:t>Неудовлетворенность профессиональным статусом </a:t>
            </a:r>
          </a:p>
          <a:p>
            <a:r>
              <a:rPr lang="ru-RU" sz="2800" dirty="0" smtClean="0"/>
              <a:t>Отсутствие условий для самовыражения и самореализации </a:t>
            </a:r>
          </a:p>
          <a:p>
            <a:r>
              <a:rPr lang="ru-RU" sz="2800" dirty="0" smtClean="0"/>
              <a:t>Низкая зарплата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806844"/>
            <a:ext cx="4493096" cy="3007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636</TotalTime>
  <Words>1730</Words>
  <Application>Microsoft Office PowerPoint</Application>
  <PresentationFormat>Экран (4:3)</PresentationFormat>
  <Paragraphs>141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Апекс</vt:lpstr>
      <vt:lpstr>       Государственное бюджетное профессиональное образовательное учреждение Департамента здравоохранения города Москвы «Медицинский колледж №6» СП №3   Психологическое здоровье педагога как условие психологического здоровья обучающихся                                   Педагог-психолог Соловьева И.Е.</vt:lpstr>
      <vt:lpstr>ЭМОЦИОНАЛЬНОЕ ВЫГОРАНИЕ</vt:lpstr>
      <vt:lpstr>Презентация PowerPoint</vt:lpstr>
      <vt:lpstr>Первая  стадия</vt:lpstr>
      <vt:lpstr>Презентация PowerPoint</vt:lpstr>
      <vt:lpstr>Вторая стадия</vt:lpstr>
      <vt:lpstr>Презентация PowerPoint</vt:lpstr>
      <vt:lpstr>Третья стадия</vt:lpstr>
      <vt:lpstr>Эмоциональное выгорание обусловлено целым рядом внешних факторов</vt:lpstr>
      <vt:lpstr>Презентация PowerPoint</vt:lpstr>
      <vt:lpstr>Презентация PowerPoint</vt:lpstr>
      <vt:lpstr>Психологический портрет преподавателя. Педагогическое общение</vt:lpstr>
      <vt:lpstr>Стили педагогического общения</vt:lpstr>
      <vt:lpstr>Стили педагогического общения</vt:lpstr>
      <vt:lpstr>Модели педагогического общения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Психологический ресурс преподавателя</vt:lpstr>
      <vt:lpstr>Презентация PowerPoint</vt:lpstr>
      <vt:lpstr>Презентация PowerPoint</vt:lpstr>
      <vt:lpstr>Презентация PowerPoint</vt:lpstr>
      <vt:lpstr>Основные условия для сохранения  физического и психологического здоровья  </vt:lpstr>
      <vt:lpstr>Презентация PowerPoint</vt:lpstr>
      <vt:lpstr> Методы  предупреждения "выгорания" </vt:lpstr>
      <vt:lpstr>Способы предупреждения эмоционального выгорания 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Психологическое здоровье педагога</dc:title>
  <dc:creator>Irina</dc:creator>
  <cp:lastModifiedBy>Pабота</cp:lastModifiedBy>
  <cp:revision>53</cp:revision>
  <dcterms:created xsi:type="dcterms:W3CDTF">2003-12-31T23:03:12Z</dcterms:created>
  <dcterms:modified xsi:type="dcterms:W3CDTF">2017-09-28T08:26:42Z</dcterms:modified>
</cp:coreProperties>
</file>