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1754359-CB41-4FFE-9D26-343894988F1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507A117-7749-499A-BE76-44C257DA7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78092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Развитие воспитательной компоненты в рамках программы по внеурочной деятельности при реализации  ФГОС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105400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Выполнила: Учитель английского языка </a:t>
            </a:r>
          </a:p>
          <a:p>
            <a:pPr algn="r"/>
            <a:r>
              <a:rPr lang="ru-RU" dirty="0" smtClean="0"/>
              <a:t>Саар Ольга Дмитриевна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659735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/>
              <a:t>Действенными программами и проектами в развитии данного направления воспитательной деятельности могут быть:</a:t>
            </a:r>
          </a:p>
          <a:p>
            <a:pPr lvl="0"/>
            <a:r>
              <a:rPr lang="ru-RU" dirty="0" smtClean="0"/>
              <a:t>организация работы с одаренными детьми и подростками, развитие их научно-исследовательской и </a:t>
            </a:r>
            <a:r>
              <a:rPr lang="ru-RU" dirty="0" err="1" smtClean="0"/>
              <a:t>инженерно­технической</a:t>
            </a:r>
            <a:r>
              <a:rPr lang="ru-RU" dirty="0" smtClean="0"/>
              <a:t> деятельности </a:t>
            </a:r>
            <a:r>
              <a:rPr lang="ru-RU" dirty="0" smtClean="0"/>
              <a:t>кружков</a:t>
            </a:r>
            <a:r>
              <a:rPr lang="ru-RU" dirty="0" smtClean="0"/>
              <a:t>, центров, отделений вузов, малых академий и т.д.;</a:t>
            </a:r>
          </a:p>
          <a:p>
            <a:pPr lvl="0"/>
            <a:r>
              <a:rPr lang="ru-RU" dirty="0" smtClean="0"/>
              <a:t>системы </a:t>
            </a:r>
            <a:r>
              <a:rPr lang="ru-RU" dirty="0" smtClean="0"/>
              <a:t>олимпиад, конкурсов, творческих лабораторий и </a:t>
            </a:r>
            <a:r>
              <a:rPr lang="ru-RU" dirty="0" smtClean="0"/>
              <a:t>проектов </a:t>
            </a:r>
            <a:r>
              <a:rPr lang="ru-RU" dirty="0" smtClean="0"/>
              <a:t>развитие системы ресурсных центров по выявлению, поддержке и развитию способностей к различным направлениям творческой деятельности подрастающих поколений.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5. </a:t>
            </a:r>
            <a:r>
              <a:rPr lang="ru-RU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Здоровьесберегающее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воспитание: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21560"/>
          </a:xfrm>
        </p:spPr>
        <p:txBody>
          <a:bodyPr>
            <a:normAutofit/>
          </a:bodyPr>
          <a:lstStyle/>
          <a:p>
            <a:pPr lvl="0"/>
            <a:endParaRPr lang="ru-RU" dirty="0"/>
          </a:p>
        </p:txBody>
      </p:sp>
      <p:pic>
        <p:nvPicPr>
          <p:cNvPr id="9218" name="Picture 2" descr="C:\Users\Fox\Desktop\sportza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7" y="1484785"/>
            <a:ext cx="6720746" cy="504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0597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Действенными программами и проектами в развитии данного направления воспитательной деятельности могут быть:</a:t>
            </a:r>
          </a:p>
          <a:p>
            <a:pPr lvl="0"/>
            <a:r>
              <a:rPr lang="ru-RU" dirty="0" smtClean="0"/>
              <a:t>регулярное проведение профилактических мероприятий, лекций, встреч с медицинскими работниками, сотрудниками правоохранительных органов, детскими и подростковыми психологами, проведение дней здоровья, олимпиад и конкурсов и т.п.);</a:t>
            </a:r>
          </a:p>
          <a:p>
            <a:pPr lvl="0"/>
            <a:r>
              <a:rPr lang="ru-RU" dirty="0" smtClean="0"/>
              <a:t>развитие спортивных школ, клубов, кружков, увеличение числа оборудованных спортивных </a:t>
            </a:r>
            <a:r>
              <a:rPr lang="ru-RU" dirty="0" smtClean="0"/>
              <a:t>площадок, </a:t>
            </a:r>
            <a:r>
              <a:rPr lang="ru-RU" dirty="0" smtClean="0"/>
              <a:t>проведение разнообразных спортивных мероприятий, состязаний, изучение истории спорта и олимпийских игр, развитие семейного спорта, детского и юношеского туризма и т.д.);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0597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ru-RU" dirty="0" smtClean="0"/>
              <a:t>программы и проекты, направленные на обеспечение нравственного и духовного </a:t>
            </a:r>
            <a:r>
              <a:rPr lang="ru-RU" dirty="0" smtClean="0"/>
              <a:t>здоровья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6. </a:t>
            </a:r>
            <a:r>
              <a:rPr lang="ru-RU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Социокультурное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и </a:t>
            </a:r>
            <a:r>
              <a:rPr lang="ru-RU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медиакультурное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воспитание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42" name="Picture 2" descr="C:\Users\Fox\Desktop\siblings-tex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56792"/>
            <a:ext cx="5674320" cy="472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64087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400" u="sng" dirty="0" smtClean="0"/>
              <a:t>Действенными программами и проектами в развитии данного направления воспитательной деятельности могут быть:</a:t>
            </a:r>
          </a:p>
          <a:p>
            <a:pPr lvl="0"/>
            <a:r>
              <a:rPr lang="ru-RU" sz="3400" dirty="0" smtClean="0"/>
              <a:t> развитие социального партнерства, предупреждение социальной агрессии и противоправной деятельности при использовании </a:t>
            </a:r>
            <a:r>
              <a:rPr lang="ru-RU" sz="3400" dirty="0" smtClean="0"/>
              <a:t>Интернета.</a:t>
            </a:r>
            <a:endParaRPr lang="ru-RU" sz="3400" dirty="0" smtClean="0"/>
          </a:p>
          <a:p>
            <a:pPr lvl="0"/>
            <a:r>
              <a:rPr lang="ru-RU" sz="3400" dirty="0" smtClean="0"/>
              <a:t>организация мероприятий, посвященных теме межнационального согласия и гражданского мира, на проведение в школах тематических круглых столов и «открытых кафедр» с участием представителей родительской общественности, педагогов, </a:t>
            </a:r>
            <a:r>
              <a:rPr lang="ru-RU" sz="3400" dirty="0" smtClean="0"/>
              <a:t>социологов.</a:t>
            </a:r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7. </a:t>
            </a:r>
            <a:r>
              <a:rPr lang="ru-RU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Культуротворческое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и эстетическое воспитание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9" name="Picture 7" descr="C:\Users\Fox\Desktop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313" y="1628800"/>
            <a:ext cx="7457867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/>
              <a:t>Действенными программами и проектами в развитии данного направления воспитательной деятельности могут быть:</a:t>
            </a:r>
          </a:p>
          <a:p>
            <a:pPr lvl="0"/>
            <a:r>
              <a:rPr lang="ru-RU" dirty="0" smtClean="0"/>
              <a:t>развитие </a:t>
            </a:r>
            <a:r>
              <a:rPr lang="ru-RU" dirty="0" smtClean="0"/>
              <a:t>деятельности школьных кружков и творческих объединений, литературных и художественных салонов, </a:t>
            </a:r>
            <a:r>
              <a:rPr lang="ru-RU" dirty="0" smtClean="0"/>
              <a:t>организация </a:t>
            </a:r>
            <a:r>
              <a:rPr lang="ru-RU" dirty="0" smtClean="0"/>
              <a:t>проведения творческих конкурсов, детских фестивалей </a:t>
            </a:r>
            <a:r>
              <a:rPr lang="ru-RU" dirty="0" smtClean="0"/>
              <a:t>искусств</a:t>
            </a:r>
            <a:endParaRPr lang="ru-RU" dirty="0" smtClean="0"/>
          </a:p>
          <a:p>
            <a:pPr lvl="0"/>
            <a:r>
              <a:rPr lang="ru-RU" dirty="0" smtClean="0"/>
              <a:t>программы и проекты, связанные с музейной педагогикой, с детским и молодёжным </a:t>
            </a:r>
            <a:r>
              <a:rPr lang="ru-RU" dirty="0" smtClean="0"/>
              <a:t>туризмом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8. Правовое воспитание и культура безопасности: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266" name="Picture 2" descr="C:\Users\Fox\Desktop\pravo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00808"/>
            <a:ext cx="6264994" cy="47351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63367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/>
              <a:t>Действенными программами и проектами в развитии данного направления воспитательной деятельности могут быть:</a:t>
            </a:r>
          </a:p>
          <a:p>
            <a:pPr lvl="0"/>
            <a:r>
              <a:rPr lang="ru-RU" dirty="0" smtClean="0"/>
              <a:t>обеспечение </a:t>
            </a:r>
            <a:r>
              <a:rPr lang="ru-RU" dirty="0" smtClean="0"/>
              <a:t>безопасности обучающихся (например, в рамках деятельности клубов юных инспекторов дорожного движения, юных пожарных, юных миротворцев, юных спасателей, юных туристов и краеведов и пр.), </a:t>
            </a:r>
          </a:p>
          <a:p>
            <a:pPr lvl="0"/>
            <a:r>
              <a:rPr lang="ru-RU" dirty="0" smtClean="0"/>
              <a:t>проведение </a:t>
            </a:r>
            <a:r>
              <a:rPr lang="ru-RU" dirty="0" smtClean="0"/>
              <a:t>мероприятий </a:t>
            </a:r>
            <a:r>
              <a:rPr lang="ru-RU" dirty="0" smtClean="0"/>
              <a:t>и акций, направленных на формирование правовой компетентности, нетерпимости к антиобщественным проявлениям, недопущению жестокости и насилия по отношению к </a:t>
            </a:r>
            <a:r>
              <a:rPr lang="ru-RU" dirty="0" smtClean="0"/>
              <a:t>личности.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Основные направления организации воспитания и социализации учащихся общеобразовательных учреждений: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52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 Гражданско-патриотическое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pic>
        <p:nvPicPr>
          <p:cNvPr id="4" name="Picture 6" descr="C:\Users\Fox\Desktop\Фотографии\IMG_26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92896"/>
            <a:ext cx="5472608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9. Воспитание семейных ценностей: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Fox\Desktop\obra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84784"/>
            <a:ext cx="4314825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u="sng" dirty="0" smtClean="0"/>
              <a:t>Действенными программами и проектами в развитии данного направления воспитательной деятельности могут быть:</a:t>
            </a:r>
          </a:p>
          <a:p>
            <a:pPr lvl="0"/>
            <a:r>
              <a:rPr lang="ru-RU" dirty="0" smtClean="0"/>
              <a:t>программы и проекты, направленные на организацию лекций и семинаров для обучающихся, проводимых специалистами (педагогами, психологами, социологами, философами, правоведами, врачами и т.д.).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10. 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Экологическое воспитание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3314" name="Picture 2" descr="C:\Users\Fox\Desktop\Фотографии\IMG_26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/>
              <a:t>Действенными программами и проектами в развитии данного направления воспитательной деятельности могут быть:</a:t>
            </a:r>
          </a:p>
          <a:p>
            <a:pPr lvl="0"/>
            <a:r>
              <a:rPr lang="ru-RU" dirty="0" smtClean="0"/>
              <a:t>развитие </a:t>
            </a:r>
            <a:r>
              <a:rPr lang="ru-RU" dirty="0" smtClean="0"/>
              <a:t>международного детского сотрудничества в сфере охраны природы (например, в рамках реализации международный и региональных проектов - Балтийский проект </a:t>
            </a:r>
            <a:r>
              <a:rPr lang="en-US" dirty="0" smtClean="0"/>
              <a:t>BSP</a:t>
            </a:r>
            <a:r>
              <a:rPr lang="ru-RU" dirty="0" smtClean="0"/>
              <a:t>, система ассоциированных школ ЮНЕСКО- </a:t>
            </a:r>
            <a:r>
              <a:rPr lang="en-US" dirty="0" smtClean="0"/>
              <a:t>ASP</a:t>
            </a:r>
            <a:r>
              <a:rPr lang="ru-RU" dirty="0" smtClean="0"/>
              <a:t>-</a:t>
            </a:r>
            <a:r>
              <a:rPr lang="en-US" dirty="0" smtClean="0"/>
              <a:t>net UNESCO </a:t>
            </a:r>
            <a:r>
              <a:rPr lang="ru-RU" dirty="0" smtClean="0"/>
              <a:t>и др.);</a:t>
            </a:r>
          </a:p>
          <a:p>
            <a:pPr lvl="0"/>
            <a:r>
              <a:rPr lang="ru-RU" dirty="0" smtClean="0"/>
              <a:t>программы и проекты, направленные на формирование благоприятной и безопасной среды обитания в рамках населенного пункта, двора, школы.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Основными результатами развития Программы должны стать:</a:t>
            </a:r>
          </a:p>
          <a:p>
            <a:pPr lvl="0"/>
            <a:r>
              <a:rPr lang="ru-RU" dirty="0" smtClean="0"/>
              <a:t>результаты личностных воспитательно-образовательных достижений учащихся;</a:t>
            </a:r>
          </a:p>
          <a:p>
            <a:pPr lvl="0"/>
            <a:r>
              <a:rPr lang="ru-RU" dirty="0" smtClean="0"/>
              <a:t>результаты деятельности образовательных учреждений систем общего и дополнительного образования детей;</a:t>
            </a:r>
          </a:p>
          <a:p>
            <a:pPr lvl="0"/>
            <a:r>
              <a:rPr lang="ru-RU" dirty="0" smtClean="0"/>
              <a:t>результаты деятельности педагогических кадров систем общего и дополнительного образования детей;</a:t>
            </a:r>
          </a:p>
          <a:p>
            <a:pPr lvl="0"/>
            <a:r>
              <a:rPr lang="ru-RU" dirty="0" smtClean="0"/>
              <a:t>результаты межведомственного взаимодействия систем общего и дополнительного образования с государственными и общественными институтами</a:t>
            </a:r>
            <a:r>
              <a:rPr lang="ru-RU" dirty="0" smtClean="0"/>
              <a:t>.</a:t>
            </a:r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/>
              <a:t>Реализация данного направления воспитательной деятельности предполагает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увеличение возможностей и доступности участия обучающихся в деятельности детских и юношеских общественных организаций, обеспечивающих возрастные потребности в социальном и межкультурном взаимодействии;</a:t>
            </a:r>
          </a:p>
          <a:p>
            <a:pPr lvl="0"/>
            <a:r>
              <a:rPr lang="ru-RU" dirty="0" smtClean="0"/>
              <a:t>развитие форм деятельности, направленной на предупреждение асоциального поведения, профилактику проявлений экстремизма, </a:t>
            </a:r>
            <a:r>
              <a:rPr lang="ru-RU" dirty="0" err="1" smtClean="0"/>
              <a:t>девиантного</a:t>
            </a:r>
            <a:r>
              <a:rPr lang="ru-RU" dirty="0" smtClean="0"/>
              <a:t> поведения среди учащейся молодёжи.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65973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Действенными программами и проектами в развитии данного направления воспитательной деятельности могут быть:</a:t>
            </a:r>
          </a:p>
          <a:p>
            <a:pPr lvl="0"/>
            <a:r>
              <a:rPr lang="ru-RU" dirty="0" smtClean="0"/>
              <a:t>поддержка </a:t>
            </a:r>
            <a:r>
              <a:rPr lang="ru-RU" dirty="0" smtClean="0"/>
              <a:t>ветеранов войны и труда, взаимодействие со старшими членами семьи в вопросах определения </a:t>
            </a:r>
            <a:r>
              <a:rPr lang="ru-RU" dirty="0" smtClean="0"/>
              <a:t>ценностей национальных и семейных традиций, </a:t>
            </a:r>
            <a:endParaRPr lang="ru-RU" dirty="0" smtClean="0"/>
          </a:p>
          <a:p>
            <a:pPr lvl="0"/>
            <a:r>
              <a:rPr lang="ru-RU" dirty="0" smtClean="0"/>
              <a:t>исследование </a:t>
            </a:r>
            <a:r>
              <a:rPr lang="ru-RU" dirty="0" smtClean="0"/>
              <a:t>истории родного края, природного и культурного наследия страны и отдельного региона;</a:t>
            </a:r>
          </a:p>
          <a:p>
            <a:pPr lvl="0"/>
            <a:r>
              <a:rPr lang="ru-RU" dirty="0" smtClean="0"/>
              <a:t>формирование </a:t>
            </a:r>
            <a:r>
              <a:rPr lang="ru-RU" dirty="0" smtClean="0"/>
              <a:t>уважительного отношения к труду,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 Нравственное и духовное воспитание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Picture 2" descr="C:\Users\Fox\Desktop\Фотографии\117___09\IMG_23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6866467" cy="5149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</a:rPr>
              <a:t>Действенными программами и проектами в развитии данного направления воспитательной деятельности могут </a:t>
            </a:r>
            <a:r>
              <a:rPr lang="ru-RU" u="sng" dirty="0" smtClean="0">
                <a:solidFill>
                  <a:schemeClr val="bg1"/>
                </a:solidFill>
              </a:rPr>
              <a:t>быть: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проведение «открытых кафедр», тематических встреч </a:t>
            </a:r>
            <a:r>
              <a:rPr lang="ru-RU" dirty="0" smtClean="0"/>
              <a:t>с </a:t>
            </a:r>
            <a:r>
              <a:rPr lang="ru-RU" dirty="0" smtClean="0"/>
              <a:t>приглашением деятелей </a:t>
            </a:r>
            <a:r>
              <a:rPr lang="ru-RU" dirty="0" smtClean="0"/>
              <a:t>науки.</a:t>
            </a:r>
            <a:endParaRPr lang="ru-RU" dirty="0" smtClean="0"/>
          </a:p>
          <a:p>
            <a:pPr lvl="0"/>
            <a:r>
              <a:rPr lang="ru-RU" dirty="0" smtClean="0"/>
              <a:t>расширение </a:t>
            </a:r>
            <a:r>
              <a:rPr lang="ru-RU" dirty="0" smtClean="0"/>
              <a:t>пространства взаимодействия обучающихся со сверстниками в процессе духовного и нравственного формирования </a:t>
            </a:r>
            <a:r>
              <a:rPr lang="ru-RU" dirty="0" smtClean="0"/>
              <a:t>личности.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3.Воспитание положительного отношения к труду и творчеству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170" name="Picture 2" descr="C:\Users\Fox\Desktop\p101067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691276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64087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/>
              <a:t>Действенными программами и проектами в развитии данного направления воспитательной деятельности могут быть:</a:t>
            </a:r>
          </a:p>
          <a:p>
            <a:pPr lvl="0"/>
            <a:r>
              <a:rPr lang="ru-RU" dirty="0" smtClean="0"/>
              <a:t>развитие </a:t>
            </a:r>
            <a:r>
              <a:rPr lang="ru-RU" dirty="0" smtClean="0"/>
              <a:t>навыков и способностей обучающихся в сфере труда и творчества в контексте внеурочной </a:t>
            </a:r>
            <a:r>
              <a:rPr lang="ru-RU" dirty="0" smtClean="0"/>
              <a:t>деятельности.</a:t>
            </a:r>
            <a:endParaRPr lang="ru-RU" dirty="0" smtClean="0"/>
          </a:p>
          <a:p>
            <a:pPr lvl="0"/>
            <a:r>
              <a:rPr lang="ru-RU" dirty="0" smtClean="0"/>
              <a:t>развитие представлений </a:t>
            </a:r>
            <a:r>
              <a:rPr lang="ru-RU" dirty="0" smtClean="0"/>
              <a:t>о ценности получаемых в школе знаний, умений, навыков и компетенций, о перспективах их практического применения во взрослой </a:t>
            </a:r>
            <a:r>
              <a:rPr lang="ru-RU" dirty="0" smtClean="0"/>
              <a:t>жизни.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4. Интеллектуальное воспитание: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194" name="Picture 2" descr="C:\Users\Fox\Desktop\shkolnik-foto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7455322" cy="4970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386</TotalTime>
  <Words>785</Words>
  <Application>Microsoft Office PowerPoint</Application>
  <PresentationFormat>Экран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Развитие воспитательной компоненты в рамках программы по внеурочной деятельности при реализации  ФГОС </vt:lpstr>
      <vt:lpstr>Основные направления организации воспитания и социализации учащихся общеобразовательных учреждений: </vt:lpstr>
      <vt:lpstr>Слайд 3</vt:lpstr>
      <vt:lpstr>Слайд 4</vt:lpstr>
      <vt:lpstr>2. Нравственное и духовное воспитание:</vt:lpstr>
      <vt:lpstr>Слайд 6</vt:lpstr>
      <vt:lpstr>3.Воспитание положительного отношения к труду и творчеству:</vt:lpstr>
      <vt:lpstr>Слайд 8</vt:lpstr>
      <vt:lpstr>4. Интеллектуальное воспитание:</vt:lpstr>
      <vt:lpstr>Слайд 10</vt:lpstr>
      <vt:lpstr>5. Здоровьесберегающее воспитание:</vt:lpstr>
      <vt:lpstr>Слайд 12</vt:lpstr>
      <vt:lpstr>Слайд 13</vt:lpstr>
      <vt:lpstr>6. Социокультурное и медиакультурное воспитание:</vt:lpstr>
      <vt:lpstr>Слайд 15</vt:lpstr>
      <vt:lpstr>7. Культуротворческое и эстетическое воспитание:</vt:lpstr>
      <vt:lpstr>Слайд 17</vt:lpstr>
      <vt:lpstr>8. Правовое воспитание и культура безопасности:</vt:lpstr>
      <vt:lpstr>Слайд 19</vt:lpstr>
      <vt:lpstr>9. Воспитание семейных ценностей:</vt:lpstr>
      <vt:lpstr>Слайд 21</vt:lpstr>
      <vt:lpstr>10. Экологическое воспитание: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воспитательной компоненты в рамках программы по внеурочной деятельности при реализации  ФГОС</dc:title>
  <dc:creator>Fox</dc:creator>
  <cp:lastModifiedBy>Fox</cp:lastModifiedBy>
  <cp:revision>26</cp:revision>
  <dcterms:created xsi:type="dcterms:W3CDTF">2014-03-17T10:59:09Z</dcterms:created>
  <dcterms:modified xsi:type="dcterms:W3CDTF">2014-03-24T14:00:32Z</dcterms:modified>
</cp:coreProperties>
</file>