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7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009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7240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74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330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02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36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8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57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7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0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9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93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9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01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81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1E76312-7B46-49CE-9410-8D9AE9E07B0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C5551-494B-4E8E-B09D-E3612AB1BF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7498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di.ru/treatment/italyanskii-uchenyi-simonchini-lechenie-raka-sodoi-alternativnaya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0%D0%BB%D0%BB%D0%BE%D0%BF%D0%B8%D0%B9,_%D0%93%D0%B0%D0%B1%D1%80%D0%B8%D0%B5%D0%BB%D0%B5" TargetMode="External"/><Relationship Id="rId2" Type="http://schemas.openxmlformats.org/officeDocument/2006/relationships/hyperlink" Target="http://&#1079;&#1085;&#1072;&#1095;&#1077;&#1085;&#1080;&#1077;-&#1080;&#1084;&#1077;&#1085;.&#1088;&#1092;/%D0%B8%D0%B7%D0%B2%D0%B5%D1%81%D1%82%D0%BD%D1%8B%D0%B5-%D0%BB%D1%8E%D0%B4%D0%B8/%D1%84%D0%B0%D0%BB%D0%BB%D0%BE%D0%BF%D0%B8%D0%B9-%D0%B3%D0%B0%D0%B1%D1%80%D0%B8%D0%B5%D0%BB%D0%B5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947" y="1676401"/>
            <a:ext cx="8603673" cy="19257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на тему:</a:t>
            </a:r>
            <a:br>
              <a:rPr lang="ru-RU" dirty="0" smtClean="0"/>
            </a:br>
            <a:r>
              <a:rPr lang="ru-RU" dirty="0" err="1" smtClean="0"/>
              <a:t>Г.Фаллопий</a:t>
            </a:r>
            <a:r>
              <a:rPr lang="ru-RU" dirty="0" smtClean="0"/>
              <a:t> и </a:t>
            </a:r>
            <a:r>
              <a:rPr lang="ru-RU" smtClean="0"/>
              <a:t>его </a:t>
            </a:r>
            <a:r>
              <a:rPr lang="ru-RU" smtClean="0"/>
              <a:t>вклад </a:t>
            </a:r>
            <a:r>
              <a:rPr lang="ru-RU" dirty="0" smtClean="0"/>
              <a:t>в науку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15225" y="4429125"/>
            <a:ext cx="4676776" cy="2271713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Выполнил:</a:t>
            </a:r>
          </a:p>
          <a:p>
            <a:r>
              <a:rPr lang="ru-RU" dirty="0" smtClean="0"/>
              <a:t> ученик 8 «В» КЛАССА</a:t>
            </a:r>
          </a:p>
          <a:p>
            <a:r>
              <a:rPr lang="ru-RU" dirty="0" err="1" smtClean="0"/>
              <a:t>Гбоу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«</a:t>
            </a:r>
            <a:r>
              <a:rPr lang="ru-RU" dirty="0" err="1" smtClean="0"/>
              <a:t>цо</a:t>
            </a:r>
            <a:r>
              <a:rPr lang="ru-RU" dirty="0" smtClean="0"/>
              <a:t>» П.ВАРЛАМОВО</a:t>
            </a:r>
          </a:p>
          <a:p>
            <a:r>
              <a:rPr lang="ru-RU" dirty="0" smtClean="0"/>
              <a:t>Романов Вадим</a:t>
            </a:r>
          </a:p>
        </p:txBody>
      </p:sp>
    </p:spTree>
    <p:extLst>
      <p:ext uri="{BB962C8B-B14F-4D97-AF65-F5344CB8AC3E}">
        <p14:creationId xmlns:p14="http://schemas.microsoft.com/office/powerpoint/2010/main" val="1316309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277092"/>
            <a:ext cx="8390829" cy="1260762"/>
          </a:xfrm>
        </p:spPr>
        <p:txBody>
          <a:bodyPr/>
          <a:lstStyle/>
          <a:p>
            <a:r>
              <a:rPr lang="ru-RU" sz="3600" dirty="0" smtClean="0"/>
              <a:t>Кто такой Габриэль </a:t>
            </a:r>
            <a:r>
              <a:rPr lang="ru-RU" sz="3600" dirty="0" err="1" smtClean="0"/>
              <a:t>Фаллопий</a:t>
            </a:r>
            <a:r>
              <a:rPr lang="ru-RU" sz="3600" dirty="0" smtClean="0"/>
              <a:t>?                  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3" y="2008908"/>
            <a:ext cx="5001491" cy="4350327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09600" y="1648691"/>
            <a:ext cx="6262253" cy="4821381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3200" dirty="0">
                <a:hlinkClick r:id="rId3"/>
              </a:rPr>
              <a:t>итальянский врач</a:t>
            </a:r>
            <a:r>
              <a:rPr lang="ru-RU" sz="3200" dirty="0"/>
              <a:t> и анатом. Описал ряд анатомических образований, в том числе яйцеводы человека (так называемые фаллопиевы трубы), канал лицевого нерва, скелет и сосуды плода и др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373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4954" y="207818"/>
            <a:ext cx="5092906" cy="741218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4" r="10054"/>
          <a:stretch>
            <a:fillRect/>
          </a:stretch>
        </p:blipFill>
        <p:spPr/>
      </p:pic>
      <p:sp>
        <p:nvSpPr>
          <p:cNvPr id="6" name="Подзаголовок 5"/>
          <p:cNvSpPr>
            <a:spLocks noGrp="1"/>
          </p:cNvSpPr>
          <p:nvPr>
            <p:ph type="body" sz="half" idx="2"/>
          </p:nvPr>
        </p:nvSpPr>
        <p:spPr>
          <a:xfrm>
            <a:off x="1154954" y="1143000"/>
            <a:ext cx="5084979" cy="1371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Габриэль </a:t>
            </a:r>
            <a:r>
              <a:rPr lang="ru-RU" sz="2000" dirty="0" err="1" smtClean="0"/>
              <a:t>Фаллопи</a:t>
            </a:r>
            <a:r>
              <a:rPr lang="ru-RU" sz="2000" dirty="0" smtClean="0"/>
              <a:t> Родился </a:t>
            </a:r>
            <a:r>
              <a:rPr lang="ru-RU" sz="2000" dirty="0"/>
              <a:t>в </a:t>
            </a:r>
            <a:r>
              <a:rPr lang="ru-RU" sz="2000" dirty="0" err="1" smtClean="0"/>
              <a:t>Модене</a:t>
            </a:r>
            <a:r>
              <a:rPr lang="ru-RU" sz="2000" dirty="0" smtClean="0"/>
              <a:t> в 1523 году </a:t>
            </a:r>
            <a:r>
              <a:rPr lang="ru-RU" sz="2000" dirty="0"/>
              <a:t>в знатной, но обедневшей семье. Изучал медицину в </a:t>
            </a:r>
            <a:r>
              <a:rPr lang="ru-RU" sz="2000" dirty="0" err="1"/>
              <a:t>Ферраре</a:t>
            </a:r>
            <a:r>
              <a:rPr lang="ru-RU" sz="2000" dirty="0"/>
              <a:t>; получив диплом, учился и работал в различных медицинских школах Европы. В 1548 стал профессором анатомии в </a:t>
            </a:r>
            <a:r>
              <a:rPr lang="ru-RU" sz="2000" dirty="0" err="1"/>
              <a:t>Ферраре</a:t>
            </a:r>
            <a:r>
              <a:rPr lang="ru-RU" sz="2000" dirty="0"/>
              <a:t>, а годом позже профессором хирургии и анатомии в Пизе. В 1551 </a:t>
            </a:r>
            <a:r>
              <a:rPr lang="ru-RU" sz="2000" dirty="0" err="1"/>
              <a:t>Козимо</a:t>
            </a:r>
            <a:r>
              <a:rPr lang="ru-RU" sz="2000" dirty="0"/>
              <a:t> I, большой герцог Тосканский, пригласил его на такую же место в </a:t>
            </a:r>
            <a:r>
              <a:rPr lang="ru-RU" sz="2000" dirty="0" err="1"/>
              <a:t>Падуанский</a:t>
            </a:r>
            <a:r>
              <a:rPr lang="ru-RU" sz="2000" dirty="0"/>
              <a:t> </a:t>
            </a:r>
            <a:r>
              <a:rPr lang="ru-RU" sz="2000" dirty="0" err="1"/>
              <a:t>универ</a:t>
            </a:r>
            <a:r>
              <a:rPr lang="ru-RU" sz="2000" dirty="0"/>
              <a:t> (прежде ее занимал популярный итальянский анатом Андреас Везалий). Здесь же он получил кафедру ботаники и фармакологии и был директором ботанических садов.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772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работы.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18627"/>
            <a:ext cx="8946541" cy="4195481"/>
          </a:xfrm>
        </p:spPr>
        <p:txBody>
          <a:bodyPr>
            <a:noAutofit/>
          </a:bodyPr>
          <a:lstStyle/>
          <a:p>
            <a:r>
              <a:rPr lang="ru-RU" sz="2400" dirty="0"/>
              <a:t>Основные работы </a:t>
            </a:r>
            <a:r>
              <a:rPr lang="ru-RU" sz="2400" dirty="0" err="1"/>
              <a:t>Фаллопия</a:t>
            </a:r>
            <a:r>
              <a:rPr lang="ru-RU" sz="2400" dirty="0"/>
              <a:t> связаны с изучением анатомии головы. Он описал такие анатомические структуры, как клиновидные пазухи, барабанная струна в среднем ухе, канал лицевого нерва, фаллопиев канал. Впервые установил связь между сосцевидным отростком височной кости и средним ухом, ввел во врачебную практику специальное зеркало для диагностики ушных заболеваний. Дал названия твердому и мягкому небу, </a:t>
            </a:r>
            <a:r>
              <a:rPr lang="ru-RU" sz="2400" dirty="0" smtClean="0"/>
              <a:t>плаценте, </a:t>
            </a:r>
            <a:r>
              <a:rPr lang="ru-RU" sz="2400" dirty="0"/>
              <a:t>описал яйцеводы человека (</a:t>
            </a:r>
            <a:r>
              <a:rPr lang="ru-RU" sz="2400" dirty="0" smtClean="0"/>
              <a:t>т.е. </a:t>
            </a:r>
            <a:r>
              <a:rPr lang="ru-RU" sz="2400" dirty="0"/>
              <a:t>фаллопиевы трубы).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7374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Рисунок 66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9" b="15349"/>
          <a:stretch>
            <a:fillRect/>
          </a:stretch>
        </p:blipFill>
        <p:spPr>
          <a:xfrm>
            <a:off x="5818909" y="165533"/>
            <a:ext cx="4475018" cy="3194772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5" y="101600"/>
            <a:ext cx="4395788" cy="3258705"/>
          </a:xfrm>
        </p:spPr>
      </p:pic>
      <p:pic>
        <p:nvPicPr>
          <p:cNvPr id="32" name="Объект 31"/>
          <p:cNvPicPr>
            <a:picLocks noGrp="1" noChangeAspect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5" y="3532909"/>
            <a:ext cx="9060872" cy="3131127"/>
          </a:xfrm>
        </p:spPr>
      </p:pic>
    </p:spTree>
    <p:extLst>
      <p:ext uri="{BB962C8B-B14F-4D97-AF65-F5344CB8AC3E}">
        <p14:creationId xmlns:p14="http://schemas.microsoft.com/office/powerpoint/2010/main" val="75364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965" y="577408"/>
            <a:ext cx="9404723" cy="5574010"/>
          </a:xfrm>
        </p:spPr>
        <p:txBody>
          <a:bodyPr/>
          <a:lstStyle/>
          <a:p>
            <a:r>
              <a:rPr lang="ru-RU" sz="2400" dirty="0"/>
              <a:t>Как анатом </a:t>
            </a:r>
            <a:r>
              <a:rPr lang="ru-RU" sz="2400" dirty="0" err="1"/>
              <a:t>Фаллопий</a:t>
            </a:r>
            <a:r>
              <a:rPr lang="ru-RU" sz="2400" dirty="0"/>
              <a:t> стоит в одном ряду с </a:t>
            </a:r>
            <a:r>
              <a:rPr lang="ru-RU" sz="2400" dirty="0" err="1"/>
              <a:t>А.Везалием</a:t>
            </a:r>
            <a:r>
              <a:rPr lang="ru-RU" sz="2400" dirty="0"/>
              <a:t> и </a:t>
            </a:r>
            <a:r>
              <a:rPr lang="ru-RU" sz="2400" dirty="0" err="1"/>
              <a:t>Б.Евстахием</a:t>
            </a:r>
            <a:r>
              <a:rPr lang="ru-RU" sz="2400" dirty="0"/>
              <a:t>. Он был последовательным оппонентом теорий Галена, греческого врача 2 в. н.э. Среди многочисленных трудов </a:t>
            </a:r>
            <a:r>
              <a:rPr lang="ru-RU" sz="2400" dirty="0" err="1"/>
              <a:t>Фаллопия</a:t>
            </a:r>
            <a:r>
              <a:rPr lang="ru-RU" sz="2400" dirty="0"/>
              <a:t> два трактата об опухолях и язвах, единственный по хирургии, комментарии к книге о ранах головы, написанной Гиппократом, трактаты о приготовлении лекарств, о слабительных, о теплых водах и ваннах. Его служба, посвященная изучению сифилиса, О французской болезни (</a:t>
            </a:r>
            <a:r>
              <a:rPr lang="ru-RU" sz="2400" dirty="0" err="1"/>
              <a:t>De</a:t>
            </a:r>
            <a:r>
              <a:rPr lang="ru-RU" sz="2400" dirty="0"/>
              <a:t> </a:t>
            </a:r>
            <a:r>
              <a:rPr lang="ru-RU" sz="2400" dirty="0" err="1"/>
              <a:t>morbo</a:t>
            </a:r>
            <a:r>
              <a:rPr lang="ru-RU" sz="2400" dirty="0"/>
              <a:t> </a:t>
            </a:r>
            <a:r>
              <a:rPr lang="ru-RU" sz="2400" dirty="0" err="1"/>
              <a:t>qallico</a:t>
            </a:r>
            <a:r>
              <a:rPr lang="ru-RU" sz="2400" dirty="0"/>
              <a:t>, 1564), по высказанным в ней взглядам представляется целиком современной. Наиболее известен работа </a:t>
            </a:r>
            <a:r>
              <a:rPr lang="ru-RU" sz="2400" dirty="0" err="1"/>
              <a:t>Фаллопия</a:t>
            </a:r>
            <a:r>
              <a:rPr lang="ru-RU" sz="2400" dirty="0"/>
              <a:t> Анатомические исследования (</a:t>
            </a:r>
            <a:r>
              <a:rPr lang="ru-RU" sz="2400" dirty="0" err="1"/>
              <a:t>Observationes</a:t>
            </a:r>
            <a:r>
              <a:rPr lang="ru-RU" sz="2400" dirty="0"/>
              <a:t> </a:t>
            </a:r>
            <a:r>
              <a:rPr lang="ru-RU" sz="2400" dirty="0" err="1"/>
              <a:t>anatomicae</a:t>
            </a:r>
            <a:r>
              <a:rPr lang="ru-RU" sz="2400" dirty="0"/>
              <a:t>, 1561). В 1584 в Венеции вышло первое собрание сочинений </a:t>
            </a:r>
            <a:r>
              <a:rPr lang="ru-RU" sz="2400" dirty="0" err="1"/>
              <a:t>Фаллопия</a:t>
            </a:r>
            <a:r>
              <a:rPr lang="ru-RU" sz="2400" dirty="0"/>
              <a:t>. Умер </a:t>
            </a:r>
            <a:r>
              <a:rPr lang="ru-RU" sz="2400" dirty="0" err="1"/>
              <a:t>Фаллопий</a:t>
            </a:r>
            <a:r>
              <a:rPr lang="ru-RU" sz="2400" dirty="0"/>
              <a:t> в Падуе 9 октября 1562.</a:t>
            </a:r>
            <a:br>
              <a:rPr lang="ru-RU" sz="24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53719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2553719"/>
          </a:xfrm>
        </p:spPr>
        <p:txBody>
          <a:bodyPr/>
          <a:lstStyle/>
          <a:p>
            <a:r>
              <a:rPr lang="ru-RU" dirty="0" smtClean="0"/>
              <a:t>Источники:</a:t>
            </a:r>
            <a:br>
              <a:rPr lang="ru-RU" dirty="0" smtClean="0"/>
            </a:br>
            <a:r>
              <a:rPr lang="en-US" sz="1400" dirty="0" smtClean="0">
                <a:hlinkClick r:id="rId2"/>
              </a:rPr>
              <a:t>http://xn----7sbpabhjc0bdcg5j.xn--p1ai/%D0%B8%D0%B7%D0%B2%D0%B5%D1%81%D1%82%D0%BD%D1%8B%D0%B5-%D0%BB%D1%8E%D0%B4%D0%B8/%D1%84%D0%B0%D0%BB%D0%BB%D0%BE%D0%BF%D0%B8%D0%B9-%D0%B3%D0%B0%D0%B1%D1%80%D0%B8%D0%B5%D0%BB%D0%B5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>
                <a:hlinkClick r:id="rId3"/>
              </a:rPr>
              <a:t>https://ru.wikipedia.org/wiki/%D0%A4%D0%B0%D0%BB%D0%BB%D0%BE%D0%BF%D0%B8%D0%B9,_%</a:t>
            </a:r>
            <a:r>
              <a:rPr lang="en-US" sz="1400" dirty="0" smtClean="0">
                <a:hlinkClick r:id="rId3"/>
              </a:rPr>
              <a:t>D0%93%D0%B0%D0%B1%D1%80%D0%B8%D0%B5%D0%BB%D0%B5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86838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108</TotalTime>
  <Words>318</Words>
  <Application>Microsoft Office PowerPoint</Application>
  <PresentationFormat>Произвольный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Ион</vt:lpstr>
      <vt:lpstr>Проект на тему: Г.Фаллопий и его вклад в науку </vt:lpstr>
      <vt:lpstr>Кто такой Габриэль Фаллопий?                  </vt:lpstr>
      <vt:lpstr>Биография</vt:lpstr>
      <vt:lpstr>Основные работы.</vt:lpstr>
      <vt:lpstr>Презентация PowerPoint</vt:lpstr>
      <vt:lpstr>Как анатом Фаллопий стоит в одном ряду с А.Везалием и Б.Евстахием. Он был последовательным оппонентом теорий Галена, греческого врача 2 в. н.э. Среди многочисленных трудов Фаллопия два трактата об опухолях и язвах, единственный по хирургии, комментарии к книге о ранах головы, написанной Гиппократом, трактаты о приготовлении лекарств, о слабительных, о теплых водах и ваннах. Его служба, посвященная изучению сифилиса, О французской болезни (De morbo qallico, 1564), по высказанным в ней взглядам представляется целиком современной. Наиболее известен работа Фаллопия Анатомические исследования (Observationes anatomicae, 1561). В 1584 в Венеции вышло первое собрание сочинений Фаллопия. Умер Фаллопий в Падуе 9 октября 1562. </vt:lpstr>
      <vt:lpstr>Источники: http://xn----7sbpabhjc0bdcg5j.xn--p1ai/%D0%B8%D0%B7%D0%B2%D0%B5%D1%81%D1%82%D0%BD%D1%8B%D0%B5-%D0%BB%D1%8E%D0%B4%D0%B8/%D1%84%D0%B0%D0%BB%D0%BB%D0%BE%D0%BF%D0%B8%D0%B9-%D0%B3%D0%B0%D0%B1%D1%80%D0%B8%D0%B5%D0%BB%D0%B5   https://ru.wikipedia.org/wiki/%D0%A4%D0%B0%D0%BB%D0%BB%D0%BE%D0%BF%D0%B8%D0%B9,_%D0%93%D0%B0%D0%B1%D1%80%D0%B8%D0%B5%D0%BB%D0%B5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Пользователь</cp:lastModifiedBy>
  <cp:revision>10</cp:revision>
  <dcterms:created xsi:type="dcterms:W3CDTF">2022-09-26T13:34:41Z</dcterms:created>
  <dcterms:modified xsi:type="dcterms:W3CDTF">2022-11-01T08:35:43Z</dcterms:modified>
</cp:coreProperties>
</file>