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5"/>
  </p:notesMasterIdLst>
  <p:sldIdLst>
    <p:sldId id="289" r:id="rId2"/>
    <p:sldId id="261" r:id="rId3"/>
    <p:sldId id="294" r:id="rId4"/>
    <p:sldId id="291" r:id="rId5"/>
    <p:sldId id="295" r:id="rId6"/>
    <p:sldId id="290" r:id="rId7"/>
    <p:sldId id="299" r:id="rId8"/>
    <p:sldId id="297" r:id="rId9"/>
    <p:sldId id="296" r:id="rId10"/>
    <p:sldId id="287" r:id="rId11"/>
    <p:sldId id="288" r:id="rId12"/>
    <p:sldId id="298" r:id="rId13"/>
    <p:sldId id="285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94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12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BD14D1-59BA-4D7E-9B0E-DF9CD0FFA646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F9CE19-6AB6-45B5-8057-2B6AE9338A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381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F0795-0CB7-49AB-A421-7960C519FA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293394"/>
      </p:ext>
    </p:extLst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874E4-9B1F-4BCF-B1A5-365986168C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3066744"/>
      </p:ext>
    </p:extLst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A6798-BB13-40A1-AD8D-F5098DEBAE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5581471"/>
      </p:ext>
    </p:extLst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F078F-B551-44ED-9EA7-FC68A1989D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6918655"/>
      </p:ext>
    </p:extLst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2CE4E-231F-4D85-A8E7-69C1FFDDC6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851222"/>
      </p:ext>
    </p:extLst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DACBB-ACB6-4254-AC8F-74031EF9B6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47748"/>
      </p:ext>
    </p:extLst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55D48-9739-4930-8C42-5355D02A74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65294"/>
      </p:ext>
    </p:extLst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7D2D7-4799-41C0-88A1-D57E10914A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6726553"/>
      </p:ext>
    </p:extLst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6ED8A-84AE-40CF-8355-11E0A7F41E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095401"/>
      </p:ext>
    </p:extLst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B8275-DFDB-49D5-8498-8DCE8FF76B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466420"/>
      </p:ext>
    </p:extLst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43A86-EAB2-445A-8F16-C8E5F38C32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559763"/>
      </p:ext>
    </p:extLst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7CD13AF8-E2B6-41C3-98BD-00795055FD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strips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Расписание звонков на 2022-2023 учебный год. ">
            <a:extLst>
              <a:ext uri="{FF2B5EF4-FFF2-40B4-BE49-F238E27FC236}">
                <a16:creationId xmlns:a16="http://schemas.microsoft.com/office/drawing/2014/main" id="{EB36C70F-6B77-B46C-91BB-31294CA3D38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80790">
            <a:off x="2838262" y="1067189"/>
            <a:ext cx="3864030" cy="4730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1312569"/>
      </p:ext>
    </p:extLst>
  </p:cSld>
  <p:clrMapOvr>
    <a:masterClrMapping/>
  </p:clrMapOvr>
  <p:transition spd="med">
    <p:strips dir="r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5400" dirty="0">
                <a:solidFill>
                  <a:srgbClr val="002060"/>
                </a:solidFill>
              </a:rPr>
              <a:t> Подошёл к концу урок</a:t>
            </a:r>
            <a:br>
              <a:rPr lang="ru-RU" sz="5400" dirty="0">
                <a:solidFill>
                  <a:srgbClr val="002060"/>
                </a:solidFill>
              </a:rPr>
            </a:br>
            <a:r>
              <a:rPr lang="ru-RU" sz="5400" dirty="0">
                <a:solidFill>
                  <a:srgbClr val="002060"/>
                </a:solidFill>
              </a:rPr>
              <a:t> подведём ему итог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7301126"/>
      </p:ext>
    </p:extLst>
  </p:cSld>
  <p:clrMapOvr>
    <a:masterClrMapping/>
  </p:clrMapOvr>
  <p:transition spd="med">
    <p:strips dir="r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Домашнее задание: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      </a:t>
            </a:r>
            <a:r>
              <a:rPr lang="ru-RU" sz="4400" b="1" dirty="0">
                <a:solidFill>
                  <a:srgbClr val="002060"/>
                </a:solidFill>
              </a:rPr>
              <a:t>§5.      </a:t>
            </a:r>
          </a:p>
          <a:p>
            <a:pPr marL="0" indent="0">
              <a:buNone/>
            </a:pPr>
            <a:r>
              <a:rPr lang="ru-RU" u="sng" dirty="0"/>
              <a:t>Для желающих:</a:t>
            </a:r>
          </a:p>
          <a:p>
            <a:pPr marL="0" indent="0">
              <a:buNone/>
            </a:pPr>
            <a:r>
              <a:rPr lang="ru-RU" dirty="0"/>
              <a:t>Рассмотреть клетку с ее органоидами в программе </a:t>
            </a:r>
            <a:r>
              <a:rPr lang="en-US" dirty="0" err="1"/>
              <a:t>Colar</a:t>
            </a:r>
            <a:r>
              <a:rPr lang="ru-RU" dirty="0"/>
              <a:t>, </a:t>
            </a:r>
          </a:p>
          <a:p>
            <a:pPr marL="0" indent="0">
              <a:buNone/>
            </a:pPr>
            <a:r>
              <a:rPr lang="ru-RU" dirty="0"/>
              <a:t>    или  сочинить сказку о  клетке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9724341"/>
      </p:ext>
    </p:extLst>
  </p:cSld>
  <p:clrMapOvr>
    <a:masterClrMapping/>
  </p:clrMapOvr>
  <p:transition spd="med">
    <p:strips dir="r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E82D4E-208F-DE5D-E6A2-BC8DB1A57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907B923-446C-6EB4-D564-47053FB2BE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Запомните основные органоиды клетки человека и их функции. клеточные структ...">
            <a:extLst>
              <a:ext uri="{FF2B5EF4-FFF2-40B4-BE49-F238E27FC236}">
                <a16:creationId xmlns:a16="http://schemas.microsoft.com/office/drawing/2014/main" id="{35A76AF6-EE09-793C-354B-11E4E4518D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92077"/>
            <a:ext cx="8085142" cy="6419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6955234"/>
      </p:ext>
    </p:extLst>
  </p:cSld>
  <p:clrMapOvr>
    <a:masterClrMapping/>
  </p:clrMapOvr>
  <p:transition spd="med">
    <p:strips dir="r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 algn="ctr">
              <a:buNone/>
            </a:pPr>
            <a:r>
              <a:rPr lang="ru-RU" sz="5400" dirty="0">
                <a:solidFill>
                  <a:srgbClr val="FF0000"/>
                </a:solidFill>
              </a:rPr>
              <a:t>МОЛОДЦЫ!</a:t>
            </a:r>
          </a:p>
          <a:p>
            <a:pPr marL="0" indent="0" algn="ctr">
              <a:buNone/>
            </a:pP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9644" y="1700808"/>
            <a:ext cx="6024711" cy="4513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150951"/>
      </p:ext>
    </p:extLst>
  </p:cSld>
  <p:clrMapOvr>
    <a:masterClrMapping/>
  </p:clrMapOvr>
  <p:transition spd="med">
    <p:strips dir="r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59532" y="329233"/>
            <a:ext cx="8424936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5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 СТРОЕНИЕ КЛЕТКИ.</a:t>
            </a:r>
          </a:p>
          <a:p>
            <a:pPr algn="ctr">
              <a:defRPr/>
            </a:pPr>
            <a:r>
              <a:rPr lang="ru-RU" sz="28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(Обобщающий урок)</a:t>
            </a:r>
          </a:p>
          <a:p>
            <a:pPr algn="ctr">
              <a:defRPr/>
            </a:pPr>
            <a:endParaRPr lang="ru-RU" sz="54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96576" y="6309320"/>
            <a:ext cx="7835864" cy="5223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Учитель биологии, МАОУ «Гимназия №49 г. Тюмени» Кузнецова М.В.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576" y="1916832"/>
            <a:ext cx="7699095" cy="3888432"/>
          </a:xfrm>
          <a:prstGeom prst="rect">
            <a:avLst/>
          </a:prstGeom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33AF7A-9CD7-E509-645F-F714FD894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День загадок. ">
            <a:extLst>
              <a:ext uri="{FF2B5EF4-FFF2-40B4-BE49-F238E27FC236}">
                <a16:creationId xmlns:a16="http://schemas.microsoft.com/office/drawing/2014/main" id="{C0B91868-0031-21EE-5C9B-5D04BEBF6F4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553" y="177705"/>
            <a:ext cx="8676894" cy="6502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9127386"/>
      </p:ext>
    </p:extLst>
  </p:cSld>
  <p:clrMapOvr>
    <a:masterClrMapping/>
  </p:clrMapOvr>
  <p:transition spd="med">
    <p:strips dir="r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113518"/>
      </p:ext>
    </p:extLst>
  </p:cSld>
  <p:clrMapOvr>
    <a:masterClrMapping/>
  </p:clrMapOvr>
  <p:transition spd="med">
    <p:strips dir="r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E1DC03-23F5-0C5E-1BD9-2268846A4A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B650388-E239-4538-7E84-BC0B77FEB14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289"/>
          <a:stretch/>
        </p:blipFill>
        <p:spPr bwMode="auto">
          <a:xfrm>
            <a:off x="593278" y="268134"/>
            <a:ext cx="7957444" cy="5168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E57820A-0F3D-26F9-9336-0BEFC5870AA4}"/>
              </a:ext>
            </a:extLst>
          </p:cNvPr>
          <p:cNvSpPr txBox="1"/>
          <p:nvPr/>
        </p:nvSpPr>
        <p:spPr>
          <a:xfrm>
            <a:off x="4067944" y="5733256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Учебник </a:t>
            </a:r>
            <a:r>
              <a:rPr lang="ru-RU" b="1" dirty="0" err="1"/>
              <a:t>стр</a:t>
            </a:r>
            <a:r>
              <a:rPr lang="ru-RU" b="1" dirty="0"/>
              <a:t> 17</a:t>
            </a:r>
          </a:p>
        </p:txBody>
      </p:sp>
    </p:spTree>
    <p:extLst>
      <p:ext uri="{BB962C8B-B14F-4D97-AF65-F5344CB8AC3E}">
        <p14:creationId xmlns:p14="http://schemas.microsoft.com/office/powerpoint/2010/main" val="2217406299"/>
      </p:ext>
    </p:extLst>
  </p:cSld>
  <p:clrMapOvr>
    <a:masterClrMapping/>
  </p:clrMapOvr>
  <p:transition spd="med">
    <p:strips dir="r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3921524"/>
              </p:ext>
            </p:extLst>
          </p:nvPr>
        </p:nvGraphicFramePr>
        <p:xfrm>
          <a:off x="179512" y="16808"/>
          <a:ext cx="8856984" cy="68914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288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28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24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FFFF00"/>
                          </a:solidFill>
                          <a:effectLst/>
                        </a:rPr>
                        <a:t>Органоид</a:t>
                      </a:r>
                      <a:endParaRPr lang="ru-RU" sz="24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836" marR="308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FFFF00"/>
                          </a:solidFill>
                          <a:effectLst/>
                        </a:rPr>
                        <a:t>Значение </a:t>
                      </a:r>
                      <a:endParaRPr lang="ru-RU" sz="24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836" marR="30836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7429">
                <a:tc>
                  <a:txBody>
                    <a:bodyPr/>
                    <a:lstStyle/>
                    <a:p>
                      <a:pPr marL="457200" lvl="1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685800" algn="l"/>
                        </a:tabLst>
                      </a:pPr>
                      <a:r>
                        <a:rPr lang="ru-RU" sz="2400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Оболочка</a:t>
                      </a:r>
                      <a:endParaRPr lang="ru-RU" sz="2400" dirty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836" marR="3083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Защищает, придает  форму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836" marR="30836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5156">
                <a:tc>
                  <a:txBody>
                    <a:bodyPr/>
                    <a:lstStyle/>
                    <a:p>
                      <a:pPr marL="457200" lvl="1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685800" algn="l"/>
                        </a:tabLst>
                      </a:pPr>
                      <a:r>
                        <a:rPr lang="ru-RU" sz="2400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Мембрана </a:t>
                      </a:r>
                      <a:endParaRPr lang="ru-RU" sz="2400" dirty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836" marR="3083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Отвечает за обмен веществ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836" marR="30836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84268">
                <a:tc>
                  <a:txBody>
                    <a:bodyPr/>
                    <a:lstStyle/>
                    <a:p>
                      <a:pPr marL="457200" lvl="1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685800" algn="l"/>
                        </a:tabLst>
                      </a:pPr>
                      <a:r>
                        <a:rPr lang="ru-RU" sz="2400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Цитоплазма</a:t>
                      </a:r>
                    </a:p>
                  </a:txBody>
                  <a:tcPr marL="30836" marR="30836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Обеспечивает все процессы жизнедеятельности (перетекает)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836" marR="30836" marT="0" marB="0"/>
                </a:tc>
                <a:extLst>
                  <a:ext uri="{0D108BD9-81ED-4DB2-BD59-A6C34878D82A}">
                    <a16:rowId xmlns:a16="http://schemas.microsoft.com/office/drawing/2014/main" val="2543491659"/>
                  </a:ext>
                </a:extLst>
              </a:tr>
              <a:tr h="765404">
                <a:tc>
                  <a:txBody>
                    <a:bodyPr/>
                    <a:lstStyle/>
                    <a:p>
                      <a:pPr marL="457200" lvl="1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685800" algn="l"/>
                        </a:tabLst>
                      </a:pPr>
                      <a:r>
                        <a:rPr lang="ru-RU" sz="2400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Эндоплазматическая сеть</a:t>
                      </a:r>
                    </a:p>
                  </a:txBody>
                  <a:tcPr marL="30836" marR="3083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Перемещает вещества</a:t>
                      </a:r>
                    </a:p>
                  </a:txBody>
                  <a:tcPr marL="30836" marR="30836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66858">
                <a:tc>
                  <a:txBody>
                    <a:bodyPr/>
                    <a:lstStyle/>
                    <a:p>
                      <a:pPr marL="457200" lvl="1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685800" algn="l"/>
                        </a:tabLst>
                      </a:pPr>
                      <a:r>
                        <a:rPr lang="ru-RU" sz="2400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Ядро с</a:t>
                      </a:r>
                    </a:p>
                    <a:p>
                      <a:pPr marL="457200" lvl="1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685800" algn="l"/>
                        </a:tabLst>
                      </a:pPr>
                      <a:r>
                        <a:rPr lang="ru-RU" sz="2400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ядрышком</a:t>
                      </a:r>
                      <a:endParaRPr lang="ru-RU" sz="2400" dirty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836" marR="3083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Хранит наследственную информацию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836" marR="30836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20731">
                <a:tc>
                  <a:txBody>
                    <a:bodyPr/>
                    <a:lstStyle/>
                    <a:p>
                      <a:pPr marL="457200" lvl="1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685800" algn="l"/>
                        </a:tabLst>
                      </a:pPr>
                      <a:r>
                        <a:rPr lang="ru-RU" sz="2400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Вакуоль</a:t>
                      </a:r>
                      <a:endParaRPr lang="ru-RU" sz="2400" dirty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836" marR="3083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Содержит клеточный сок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836" marR="30836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423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Митохондрии</a:t>
                      </a:r>
                      <a:endParaRPr lang="ru-RU" sz="2400" dirty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«Энергетическая станция клетки»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29280445"/>
                  </a:ext>
                </a:extLst>
              </a:tr>
              <a:tr h="8423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Пластиды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Окрашенные тельца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178092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0862085"/>
      </p:ext>
    </p:extLst>
  </p:cSld>
  <p:clrMapOvr>
    <a:masterClrMapping/>
  </p:clrMapOvr>
  <p:transition spd="med">
    <p:strips dir="r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ФИЗМИНУТКА. ">
            <a:extLst>
              <a:ext uri="{FF2B5EF4-FFF2-40B4-BE49-F238E27FC236}">
                <a16:creationId xmlns:a16="http://schemas.microsoft.com/office/drawing/2014/main" id="{7EC0A93A-BDFA-EBC3-6F4F-B825EB20F7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31" y="299098"/>
            <a:ext cx="8404233" cy="6298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5102918"/>
      </p:ext>
    </p:extLst>
  </p:cSld>
  <p:clrMapOvr>
    <a:masterClrMapping/>
  </p:clrMapOvr>
  <p:transition spd="med">
    <p:strips dir="r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5F4952A-927A-91B4-3703-B4ECF6CDF840}"/>
              </a:ext>
            </a:extLst>
          </p:cNvPr>
          <p:cNvSpPr txBox="1"/>
          <p:nvPr/>
        </p:nvSpPr>
        <p:spPr>
          <a:xfrm>
            <a:off x="395536" y="620688"/>
            <a:ext cx="8208912" cy="60016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Вставьте в текст «Строение клетки» пропущенные термины из предложенного перечня, используя при этом числовые обозначения.</a:t>
            </a:r>
          </a:p>
          <a:p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Почти во всех клетках, особенно в старых, хорошо заметны полости – (А)_______, которые заполнены (Б)_______. В цитоплазме растительной клетки находятся многочисленные мелкие тельца – (В)_______. Они могут быть разных цветов. Зелёные – (Г)_______, участвуют в процессе (Д)________; оранжевые – хромопласты, придают окраску листьям…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5809763"/>
      </p:ext>
    </p:extLst>
  </p:cSld>
  <p:clrMapOvr>
    <a:masterClrMapping/>
  </p:clrMapOvr>
  <p:transition spd="med">
    <p:strips dir="r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9FB7388-3EF3-C066-A41F-0E9FA0EBC965}"/>
              </a:ext>
            </a:extLst>
          </p:cNvPr>
          <p:cNvSpPr txBox="1"/>
          <p:nvPr/>
        </p:nvSpPr>
        <p:spPr>
          <a:xfrm>
            <a:off x="251520" y="282850"/>
            <a:ext cx="8640960" cy="59093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Задание: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Вставьте в текст «Отличие растительной клетки от животной» пропущенные термины из предложенного перечня, используя для этого цифровые обозначения. Запиши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в текст цифры выбранных ответов</a:t>
            </a:r>
          </a:p>
          <a:p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ОТЛИЧИЕ РАСТИТЕЛЬНОЙ КЛЕТКИ ОТ ЖИВОТНОЙ</a:t>
            </a:r>
          </a:p>
          <a:p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Растительная клетка, в отличие от животной, имеет ___________ (А), которые у старых клеток ___________(Б) и вытесняют ядро клетки из центра к её оболочке. В клеточном соке могут находиться ___________ (В), которые придают ей синюю, фиолетовую, малиновую окраску и др. Оболочка растительной клетки преимущественно состоит из ___________ (Г).</a:t>
            </a:r>
          </a:p>
          <a:p>
            <a:endParaRPr lang="ru-RU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ПЕРЕЧЕНЬ ТЕРМИНОВ:</a:t>
            </a:r>
          </a:p>
          <a:p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1) хлоропласт	2) вакуоль	3) пигмент	4) митохондрия</a:t>
            </a:r>
          </a:p>
          <a:p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5) сливаются	6) распадаются	7) целлюлоза	8) глюкоза</a:t>
            </a:r>
          </a:p>
          <a:p>
            <a:endParaRPr lang="ru-RU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0167636"/>
      </p:ext>
    </p:extLst>
  </p:cSld>
  <p:clrMapOvr>
    <a:masterClrMapping/>
  </p:clrMapOvr>
  <p:transition spd="med">
    <p:strips dir="rd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671</TotalTime>
  <Words>319</Words>
  <Application>Microsoft Office PowerPoint</Application>
  <PresentationFormat>Экран (4:3)</PresentationFormat>
  <Paragraphs>43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задание:</vt:lpstr>
      <vt:lpstr>Презентация PowerPoint</vt:lpstr>
      <vt:lpstr>Презентация PowerPoint</vt:lpstr>
    </vt:vector>
  </TitlesOfParts>
  <Company>intel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Ядро с ядрышком</dc:title>
  <dc:creator>Женечка</dc:creator>
  <cp:lastModifiedBy>user</cp:lastModifiedBy>
  <cp:revision>48</cp:revision>
  <dcterms:created xsi:type="dcterms:W3CDTF">2007-11-16T13:58:57Z</dcterms:created>
  <dcterms:modified xsi:type="dcterms:W3CDTF">2022-10-30T15:57:28Z</dcterms:modified>
</cp:coreProperties>
</file>