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7"/>
  </p:notesMasterIdLst>
  <p:sldIdLst>
    <p:sldId id="312" r:id="rId2"/>
    <p:sldId id="311" r:id="rId3"/>
    <p:sldId id="305" r:id="rId4"/>
    <p:sldId id="257" r:id="rId5"/>
    <p:sldId id="266" r:id="rId6"/>
    <p:sldId id="259" r:id="rId7"/>
    <p:sldId id="260" r:id="rId8"/>
    <p:sldId id="292" r:id="rId9"/>
    <p:sldId id="262" r:id="rId10"/>
    <p:sldId id="263" r:id="rId11"/>
    <p:sldId id="264" r:id="rId12"/>
    <p:sldId id="293" r:id="rId13"/>
    <p:sldId id="294" r:id="rId14"/>
    <p:sldId id="295" r:id="rId15"/>
    <p:sldId id="296" r:id="rId16"/>
    <p:sldId id="267" r:id="rId17"/>
    <p:sldId id="268" r:id="rId18"/>
    <p:sldId id="269" r:id="rId19"/>
    <p:sldId id="270" r:id="rId20"/>
    <p:sldId id="272" r:id="rId21"/>
    <p:sldId id="273" r:id="rId22"/>
    <p:sldId id="275" r:id="rId23"/>
    <p:sldId id="276" r:id="rId24"/>
    <p:sldId id="300" r:id="rId25"/>
    <p:sldId id="301" r:id="rId26"/>
    <p:sldId id="303" r:id="rId27"/>
    <p:sldId id="304" r:id="rId28"/>
    <p:sldId id="299" r:id="rId29"/>
    <p:sldId id="306" r:id="rId30"/>
    <p:sldId id="308" r:id="rId31"/>
    <p:sldId id="309" r:id="rId32"/>
    <p:sldId id="310" r:id="rId33"/>
    <p:sldId id="313" r:id="rId34"/>
    <p:sldId id="314" r:id="rId35"/>
    <p:sldId id="277"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68" autoAdjust="0"/>
    <p:restoredTop sz="94624" autoAdjust="0"/>
  </p:normalViewPr>
  <p:slideViewPr>
    <p:cSldViewPr>
      <p:cViewPr varScale="1">
        <p:scale>
          <a:sx n="78" d="100"/>
          <a:sy n="78" d="100"/>
        </p:scale>
        <p:origin x="-84" y="-270"/>
      </p:cViewPr>
      <p:guideLst>
        <p:guide orient="horz" pos="2160"/>
        <p:guide pos="2880"/>
      </p:guideLst>
    </p:cSldViewPr>
  </p:slideViewPr>
  <p:outlineViewPr>
    <p:cViewPr>
      <p:scale>
        <a:sx n="33" d="100"/>
        <a:sy n="33" d="100"/>
      </p:scale>
      <p:origin x="48" y="160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6B8505-C30D-42D8-8102-07AC6CF0D254}" type="datetimeFigureOut">
              <a:rPr lang="ru-RU" smtClean="0"/>
              <a:t>15.04.2014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781E7D-55D4-4FAA-8B7F-E879BB974388}"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15.04.2014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9000"/>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15.04.2014</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6.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gif"/><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16.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571480"/>
            <a:ext cx="7772400" cy="1798641"/>
          </a:xfrm>
        </p:spPr>
        <p:txBody>
          <a:bodyPr>
            <a:normAutofit/>
          </a:bodyPr>
          <a:lstStyle/>
          <a:p>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Презентация</a:t>
            </a:r>
            <a:b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«Световые явления»</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Подзаголовок 2"/>
          <p:cNvSpPr>
            <a:spLocks noGrp="1"/>
          </p:cNvSpPr>
          <p:nvPr>
            <p:ph type="subTitle" idx="1"/>
          </p:nvPr>
        </p:nvSpPr>
        <p:spPr>
          <a:xfrm>
            <a:off x="1331640" y="2492896"/>
            <a:ext cx="7128792" cy="3240360"/>
          </a:xfrm>
        </p:spPr>
        <p:txBody>
          <a:bodyPr>
            <a:normAutofit fontScale="77500" lnSpcReduction="20000"/>
          </a:bodyPr>
          <a:lstStyle/>
          <a:p>
            <a:r>
              <a:rPr lang="ru-RU" dirty="0" smtClean="0">
                <a:solidFill>
                  <a:schemeClr val="bg1"/>
                </a:solidFill>
              </a:rPr>
              <a:t>Муниципальное казенное общеобразовательное учреждение «Киреевская средняя общеобразовательная школа №7» </a:t>
            </a:r>
            <a:endParaRPr lang="en-US" dirty="0" smtClean="0">
              <a:solidFill>
                <a:schemeClr val="bg1"/>
              </a:solidFill>
            </a:endParaRPr>
          </a:p>
          <a:p>
            <a:r>
              <a:rPr lang="ru-RU" dirty="0" smtClean="0">
                <a:solidFill>
                  <a:schemeClr val="bg1"/>
                </a:solidFill>
              </a:rPr>
              <a:t>администрации муниципального образования Киреевский район</a:t>
            </a:r>
          </a:p>
          <a:p>
            <a:r>
              <a:rPr lang="ru-RU" dirty="0" smtClean="0">
                <a:solidFill>
                  <a:schemeClr val="bg1"/>
                </a:solidFill>
              </a:rPr>
              <a:t>Пашина Наталья Викторовна </a:t>
            </a:r>
          </a:p>
          <a:p>
            <a:r>
              <a:rPr lang="ru-RU" dirty="0" smtClean="0">
                <a:solidFill>
                  <a:schemeClr val="bg1"/>
                </a:solidFill>
              </a:rPr>
              <a:t>учитель физики</a:t>
            </a:r>
            <a:endParaRPr lang="en-US" dirty="0" smtClean="0">
              <a:solidFill>
                <a:schemeClr val="bg1"/>
              </a:solidFill>
            </a:endParaRPr>
          </a:p>
          <a:p>
            <a:r>
              <a:rPr lang="ru-RU" dirty="0" smtClean="0">
                <a:solidFill>
                  <a:schemeClr val="bg1"/>
                </a:solidFill>
              </a:rPr>
              <a:t>6-13-35</a:t>
            </a:r>
          </a:p>
          <a:p>
            <a:r>
              <a:rPr lang="en-US" dirty="0" smtClean="0">
                <a:solidFill>
                  <a:schemeClr val="bg1"/>
                </a:solidFill>
              </a:rPr>
              <a:t>Kir_shola7@mail.ru</a:t>
            </a:r>
            <a:endParaRPr lang="ru-RU" dirty="0">
              <a:solidFill>
                <a:schemeClr val="bg1"/>
              </a:solidFill>
            </a:endParaRPr>
          </a:p>
        </p:txBody>
      </p:sp>
      <p:sp>
        <p:nvSpPr>
          <p:cNvPr id="4" name="Управляющая кнопка: далее 3">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txBox="1">
            <a:spLocks noGrp="1"/>
          </p:cNvSpPr>
          <p:nvPr>
            <p:ph type="title"/>
          </p:nvPr>
        </p:nvSpPr>
        <p:spPr>
          <a:xfrm>
            <a:off x="428596" y="285728"/>
            <a:ext cx="8229600" cy="923330"/>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sz="5400" b="1" dirty="0" smtClean="0">
                <a:ln w="50800"/>
                <a:solidFill>
                  <a:schemeClr val="bg1">
                    <a:shade val="50000"/>
                  </a:schemeClr>
                </a:solidFill>
              </a:rPr>
              <a:t>Люминесцирующие</a:t>
            </a:r>
            <a:endParaRPr lang="ru-RU" sz="5400" b="1" dirty="0">
              <a:ln w="50800"/>
              <a:solidFill>
                <a:schemeClr val="bg1">
                  <a:shade val="50000"/>
                </a:schemeClr>
              </a:solidFill>
            </a:endParaRPr>
          </a:p>
        </p:txBody>
      </p:sp>
      <p:pic>
        <p:nvPicPr>
          <p:cNvPr id="5" name="Рисунок 4" descr="597033.jpg"/>
          <p:cNvPicPr>
            <a:picLocks noChangeAspect="1"/>
          </p:cNvPicPr>
          <p:nvPr/>
        </p:nvPicPr>
        <p:blipFill>
          <a:blip r:embed="rId2" cstate="print"/>
          <a:stretch>
            <a:fillRect/>
          </a:stretch>
        </p:blipFill>
        <p:spPr>
          <a:xfrm>
            <a:off x="6357941" y="2428868"/>
            <a:ext cx="2786059" cy="2249036"/>
          </a:xfrm>
          <a:prstGeom prst="rect">
            <a:avLst/>
          </a:prstGeom>
          <a:ln>
            <a:noFill/>
          </a:ln>
          <a:effectLst>
            <a:softEdge rad="112500"/>
          </a:effectLst>
        </p:spPr>
      </p:pic>
      <p:pic>
        <p:nvPicPr>
          <p:cNvPr id="6" name="Рисунок 5" descr="lamp12.jpeg"/>
          <p:cNvPicPr>
            <a:picLocks noChangeAspect="1"/>
          </p:cNvPicPr>
          <p:nvPr/>
        </p:nvPicPr>
        <p:blipFill>
          <a:blip r:embed="rId3" cstate="print"/>
          <a:stretch>
            <a:fillRect/>
          </a:stretch>
        </p:blipFill>
        <p:spPr>
          <a:xfrm>
            <a:off x="3571868" y="2285992"/>
            <a:ext cx="2526475" cy="3500438"/>
          </a:xfrm>
          <a:prstGeom prst="rect">
            <a:avLst/>
          </a:prstGeom>
          <a:ln>
            <a:noFill/>
          </a:ln>
          <a:effectLst>
            <a:softEdge rad="112500"/>
          </a:effectLst>
        </p:spPr>
      </p:pic>
      <p:pic>
        <p:nvPicPr>
          <p:cNvPr id="7" name="Рисунок 6" descr="0a21439166d1f501eb2f1116af9bb4b8.jpeg"/>
          <p:cNvPicPr>
            <a:picLocks noChangeAspect="1"/>
          </p:cNvPicPr>
          <p:nvPr/>
        </p:nvPicPr>
        <p:blipFill>
          <a:blip r:embed="rId4" cstate="print"/>
          <a:stretch>
            <a:fillRect/>
          </a:stretch>
        </p:blipFill>
        <p:spPr>
          <a:xfrm>
            <a:off x="214282" y="2500306"/>
            <a:ext cx="3286116" cy="2259836"/>
          </a:xfrm>
          <a:prstGeom prst="rect">
            <a:avLst/>
          </a:prstGeom>
          <a:ln>
            <a:noFill/>
          </a:ln>
          <a:effectLst>
            <a:softEdge rad="112500"/>
          </a:effectLst>
        </p:spPr>
      </p:pic>
      <p:sp>
        <p:nvSpPr>
          <p:cNvPr id="8" name="Прямоугольник 7"/>
          <p:cNvSpPr/>
          <p:nvPr/>
        </p:nvSpPr>
        <p:spPr>
          <a:xfrm>
            <a:off x="2428860" y="1285860"/>
            <a:ext cx="4572000" cy="830997"/>
          </a:xfrm>
          <a:prstGeom prst="rect">
            <a:avLst/>
          </a:prstGeom>
        </p:spPr>
        <p:txBody>
          <a:bodyPr>
            <a:spAutoFit/>
            <a:scene3d>
              <a:camera prst="orthographicFront"/>
              <a:lightRig rig="balanced" dir="t">
                <a:rot lat="0" lon="0" rev="2100000"/>
              </a:lightRig>
            </a:scene3d>
            <a:sp3d extrusionH="57150" prstMaterial="metal">
              <a:bevelT w="38100" h="25400"/>
              <a:contourClr>
                <a:schemeClr val="bg2"/>
              </a:contourClr>
            </a:sp3d>
          </a:bodyPr>
          <a:lstStyle/>
          <a:p>
            <a:r>
              <a:rPr lang="ru-RU" sz="2400" b="1" dirty="0" smtClean="0">
                <a:ln w="50800"/>
                <a:solidFill>
                  <a:schemeClr val="bg1">
                    <a:shade val="50000"/>
                  </a:schemeClr>
                </a:solidFill>
              </a:rPr>
              <a:t>Люминесцентный свет иначе называют "холодным светом".</a:t>
            </a:r>
            <a:endParaRPr lang="ru-RU" sz="2400" b="1" dirty="0">
              <a:ln w="50800"/>
              <a:solidFill>
                <a:schemeClr val="bg1">
                  <a:shade val="50000"/>
                </a:schemeClr>
              </a:solidFill>
            </a:endParaRPr>
          </a:p>
        </p:txBody>
      </p:sp>
      <p:sp>
        <p:nvSpPr>
          <p:cNvPr id="9" name="TextBox 8"/>
          <p:cNvSpPr txBox="1"/>
          <p:nvPr/>
        </p:nvSpPr>
        <p:spPr>
          <a:xfrm>
            <a:off x="3643306" y="5929330"/>
            <a:ext cx="2928958"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Люминесцентные лампы</a:t>
            </a:r>
            <a:endParaRPr lang="ru-RU" b="1" dirty="0">
              <a:ln w="50800"/>
              <a:solidFill>
                <a:schemeClr val="bg1">
                  <a:shade val="50000"/>
                </a:schemeClr>
              </a:solidFill>
            </a:endParaRPr>
          </a:p>
        </p:txBody>
      </p:sp>
      <p:sp>
        <p:nvSpPr>
          <p:cNvPr id="10" name="TextBox 9"/>
          <p:cNvSpPr txBox="1"/>
          <p:nvPr/>
        </p:nvSpPr>
        <p:spPr>
          <a:xfrm>
            <a:off x="6643702" y="4857760"/>
            <a:ext cx="2500298"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Газосветовые лампы</a:t>
            </a:r>
            <a:endParaRPr lang="ru-RU" b="1" dirty="0">
              <a:ln w="50800"/>
              <a:solidFill>
                <a:schemeClr val="bg1">
                  <a:shade val="50000"/>
                </a:schemeClr>
              </a:solidFill>
            </a:endParaRPr>
          </a:p>
        </p:txBody>
      </p:sp>
      <p:sp>
        <p:nvSpPr>
          <p:cNvPr id="11" name="TextBox 10"/>
          <p:cNvSpPr txBox="1"/>
          <p:nvPr/>
        </p:nvSpPr>
        <p:spPr>
          <a:xfrm>
            <a:off x="571472" y="4929198"/>
            <a:ext cx="2428892"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Экран телевизора</a:t>
            </a:r>
            <a:endParaRPr lang="ru-RU" b="1" dirty="0">
              <a:ln w="50800"/>
              <a:solidFill>
                <a:schemeClr val="bg1">
                  <a:shade val="50000"/>
                </a:schemeClr>
              </a:solidFill>
            </a:endParaRPr>
          </a:p>
        </p:txBody>
      </p:sp>
      <p:sp>
        <p:nvSpPr>
          <p:cNvPr id="13" name="Управляющая кнопка: далее 12">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285860"/>
            <a:ext cx="5929354" cy="4929222"/>
          </a:xfrm>
        </p:spPr>
        <p:txBody>
          <a:bodyPr>
            <a:normAutofit fontScale="70000" lnSpcReduction="20000"/>
          </a:bodyPr>
          <a:lstStyle/>
          <a:p>
            <a:pPr>
              <a:buNone/>
            </a:pPr>
            <a:r>
              <a:rPr lang="ru-RU" dirty="0" smtClean="0"/>
              <a:t>         </a:t>
            </a:r>
            <a:r>
              <a:rPr lang="ru-RU" dirty="0" smtClean="0">
                <a:solidFill>
                  <a:schemeClr val="bg1"/>
                </a:solidFill>
              </a:rPr>
              <a:t>Все источники имеют размеры. Эти размеры можно сравнивать с расстоянием до объекта, который принимает излучение. Если размеры светящегося тела намного меньше расстояния, на котором мы оцениваем его действие, то светящееся тело называем </a:t>
            </a:r>
            <a:r>
              <a:rPr lang="ru-RU" b="1" dirty="0" smtClean="0">
                <a:solidFill>
                  <a:schemeClr val="bg1"/>
                </a:solidFill>
              </a:rPr>
              <a:t>точечным источником</a:t>
            </a:r>
            <a:r>
              <a:rPr lang="ru-RU" dirty="0" smtClean="0">
                <a:solidFill>
                  <a:schemeClr val="bg1"/>
                </a:solidFill>
              </a:rPr>
              <a:t>. В противном случае источник является не точечным</a:t>
            </a:r>
            <a:r>
              <a:rPr lang="ru-RU" dirty="0" smtClean="0">
                <a:solidFill>
                  <a:schemeClr val="bg1"/>
                </a:solidFill>
              </a:rPr>
              <a:t>. </a:t>
            </a:r>
            <a:endParaRPr lang="ru-RU" dirty="0" smtClean="0">
              <a:solidFill>
                <a:schemeClr val="bg1"/>
              </a:solidFill>
            </a:endParaRPr>
          </a:p>
          <a:p>
            <a:pPr>
              <a:buNone/>
            </a:pPr>
            <a:r>
              <a:rPr lang="ru-RU" dirty="0" smtClean="0">
                <a:solidFill>
                  <a:schemeClr val="bg1"/>
                </a:solidFill>
              </a:rPr>
              <a:t> </a:t>
            </a:r>
            <a:r>
              <a:rPr lang="ru-RU" dirty="0" smtClean="0">
                <a:solidFill>
                  <a:schemeClr val="bg1"/>
                </a:solidFill>
              </a:rPr>
              <a:t>     Примером </a:t>
            </a:r>
            <a:r>
              <a:rPr lang="ru-RU" dirty="0" smtClean="0">
                <a:solidFill>
                  <a:schemeClr val="bg1"/>
                </a:solidFill>
              </a:rPr>
              <a:t>могут служить громадные звёзды, во много раз превосходящее Солнце, воспринимаются нами как точечные источники света, так как находятся на колоссальном расстоянии от земли.</a:t>
            </a:r>
          </a:p>
          <a:p>
            <a:pPr>
              <a:buNone/>
            </a:pPr>
            <a:endParaRPr lang="ru-RU" dirty="0">
              <a:solidFill>
                <a:schemeClr val="bg1"/>
              </a:solidFill>
            </a:endParaRPr>
          </a:p>
        </p:txBody>
      </p:sp>
      <p:sp>
        <p:nvSpPr>
          <p:cNvPr id="4" name="TextBox 3"/>
          <p:cNvSpPr txBox="1"/>
          <p:nvPr/>
        </p:nvSpPr>
        <p:spPr>
          <a:xfrm>
            <a:off x="1214414" y="357166"/>
            <a:ext cx="7643866" cy="76944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sz="4400" b="1" dirty="0" smtClean="0">
                <a:ln w="50800"/>
                <a:solidFill>
                  <a:schemeClr val="bg1">
                    <a:shade val="50000"/>
                  </a:schemeClr>
                </a:solidFill>
              </a:rPr>
              <a:t>Точечный источник света</a:t>
            </a:r>
            <a:endParaRPr lang="ru-RU" sz="4400" b="1" dirty="0">
              <a:ln w="50800"/>
              <a:solidFill>
                <a:schemeClr val="bg1">
                  <a:shade val="50000"/>
                </a:schemeClr>
              </a:solidFill>
            </a:endParaRPr>
          </a:p>
        </p:txBody>
      </p:sp>
      <p:sp>
        <p:nvSpPr>
          <p:cNvPr id="5" name="Управляющая кнопка: далее 4">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pic>
        <p:nvPicPr>
          <p:cNvPr id="7" name="Рисунок 6" descr="00206056.jpg"/>
          <p:cNvPicPr>
            <a:picLocks noChangeAspect="1"/>
          </p:cNvPicPr>
          <p:nvPr/>
        </p:nvPicPr>
        <p:blipFill>
          <a:blip r:embed="rId2" cstate="print"/>
          <a:stretch>
            <a:fillRect/>
          </a:stretch>
        </p:blipFill>
        <p:spPr>
          <a:xfrm>
            <a:off x="6215074" y="1071546"/>
            <a:ext cx="2714644" cy="2035983"/>
          </a:xfrm>
          <a:prstGeom prst="rect">
            <a:avLst/>
          </a:prstGeom>
          <a:ln>
            <a:noFill/>
          </a:ln>
          <a:effectLst>
            <a:softEdge rad="112500"/>
          </a:effectLst>
        </p:spPr>
      </p:pic>
      <p:pic>
        <p:nvPicPr>
          <p:cNvPr id="8" name="Рисунок 7" descr="0c2be1f37107589cd4bebf63feb113ad.jpeg"/>
          <p:cNvPicPr>
            <a:picLocks noChangeAspect="1"/>
          </p:cNvPicPr>
          <p:nvPr/>
        </p:nvPicPr>
        <p:blipFill>
          <a:blip r:embed="rId3"/>
          <a:stretch>
            <a:fillRect/>
          </a:stretch>
        </p:blipFill>
        <p:spPr>
          <a:xfrm>
            <a:off x="6215074" y="3429000"/>
            <a:ext cx="2690810" cy="2018108"/>
          </a:xfrm>
          <a:prstGeom prst="rect">
            <a:avLst/>
          </a:prstGeom>
          <a:ln>
            <a:noFill/>
          </a:ln>
          <a:effectLst>
            <a:softEdge rad="11250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14290"/>
            <a:ext cx="8715436" cy="3357586"/>
          </a:xfrm>
        </p:spPr>
        <p:txBody>
          <a:bodyPr>
            <a:normAutofit fontScale="85000" lnSpcReduction="20000"/>
          </a:bodyPr>
          <a:lstStyle/>
          <a:p>
            <a:pPr>
              <a:buNone/>
            </a:pPr>
            <a:r>
              <a:rPr lang="ru-RU" dirty="0" smtClean="0"/>
              <a:t>      </a:t>
            </a:r>
            <a:r>
              <a:rPr lang="ru-RU" dirty="0" smtClean="0"/>
              <a:t>   </a:t>
            </a:r>
            <a:r>
              <a:rPr lang="ru-RU" dirty="0" smtClean="0">
                <a:solidFill>
                  <a:schemeClr val="bg1"/>
                </a:solidFill>
              </a:rPr>
              <a:t>Если </a:t>
            </a:r>
            <a:r>
              <a:rPr lang="ru-RU" dirty="0" smtClean="0">
                <a:solidFill>
                  <a:schemeClr val="bg1"/>
                </a:solidFill>
              </a:rPr>
              <a:t>между точечным источником света и экраном расположить непрозрачное тело, то на экране образуется тень</a:t>
            </a:r>
            <a:r>
              <a:rPr lang="ru-RU" dirty="0" smtClean="0">
                <a:solidFill>
                  <a:schemeClr val="bg1"/>
                </a:solidFill>
              </a:rPr>
              <a:t>.</a:t>
            </a:r>
          </a:p>
          <a:p>
            <a:pPr>
              <a:buNone/>
            </a:pPr>
            <a:r>
              <a:rPr lang="ru-RU" dirty="0" smtClean="0">
                <a:solidFill>
                  <a:schemeClr val="bg1"/>
                </a:solidFill>
              </a:rPr>
              <a:t> </a:t>
            </a:r>
            <a:r>
              <a:rPr lang="ru-RU" dirty="0" smtClean="0">
                <a:solidFill>
                  <a:schemeClr val="bg1"/>
                </a:solidFill>
              </a:rPr>
              <a:t>    </a:t>
            </a:r>
            <a:r>
              <a:rPr lang="ru-RU" dirty="0" smtClean="0">
                <a:solidFill>
                  <a:schemeClr val="bg1"/>
                </a:solidFill>
              </a:rPr>
              <a:t>    </a:t>
            </a:r>
            <a:r>
              <a:rPr lang="ru-RU" b="1" dirty="0" smtClean="0">
                <a:solidFill>
                  <a:schemeClr val="bg1"/>
                </a:solidFill>
              </a:rPr>
              <a:t>Тень </a:t>
            </a:r>
            <a:r>
              <a:rPr lang="ru-RU" b="1" dirty="0" smtClean="0">
                <a:solidFill>
                  <a:schemeClr val="bg1"/>
                </a:solidFill>
              </a:rPr>
              <a:t>– это та область пространства, в которую не попадает свет от источника</a:t>
            </a:r>
            <a:r>
              <a:rPr lang="ru-RU" b="1" dirty="0" smtClean="0">
                <a:solidFill>
                  <a:schemeClr val="bg1"/>
                </a:solidFill>
              </a:rPr>
              <a:t>.</a:t>
            </a:r>
          </a:p>
          <a:p>
            <a:pPr>
              <a:buNone/>
            </a:pPr>
            <a:r>
              <a:rPr lang="ru-RU" b="1" dirty="0" smtClean="0">
                <a:solidFill>
                  <a:schemeClr val="bg1"/>
                </a:solidFill>
              </a:rPr>
              <a:t> </a:t>
            </a:r>
            <a:r>
              <a:rPr lang="ru-RU" b="1" dirty="0" smtClean="0">
                <a:solidFill>
                  <a:schemeClr val="bg1"/>
                </a:solidFill>
              </a:rPr>
              <a:t>       </a:t>
            </a:r>
            <a:r>
              <a:rPr lang="ru-RU" dirty="0" smtClean="0">
                <a:solidFill>
                  <a:schemeClr val="bg1"/>
                </a:solidFill>
              </a:rPr>
              <a:t> </a:t>
            </a:r>
            <a:r>
              <a:rPr lang="ru-RU" dirty="0" smtClean="0">
                <a:solidFill>
                  <a:schemeClr val="bg1"/>
                </a:solidFill>
              </a:rPr>
              <a:t>Тень получают построением используя два луча исходящих из источника света, касающихся непрозрачного объекта. Лучи продолжают до экрана и получают изображение тени.</a:t>
            </a:r>
            <a:endParaRPr lang="ru-RU" dirty="0">
              <a:solidFill>
                <a:schemeClr val="bg1"/>
              </a:solidFill>
            </a:endParaRPr>
          </a:p>
        </p:txBody>
      </p:sp>
      <p:pic>
        <p:nvPicPr>
          <p:cNvPr id="4" name="Рисунок 3" descr="1.jpg"/>
          <p:cNvPicPr>
            <a:picLocks noChangeAspect="1"/>
          </p:cNvPicPr>
          <p:nvPr/>
        </p:nvPicPr>
        <p:blipFill>
          <a:blip r:embed="rId2" cstate="print"/>
          <a:stretch>
            <a:fillRect/>
          </a:stretch>
        </p:blipFill>
        <p:spPr>
          <a:xfrm>
            <a:off x="2143108" y="3643314"/>
            <a:ext cx="4870627" cy="2928958"/>
          </a:xfrm>
          <a:prstGeom prst="rect">
            <a:avLst/>
          </a:prstGeom>
          <a:ln w="228600" cap="sq" cmpd="thickThin">
            <a:solidFill>
              <a:srgbClr val="000000"/>
            </a:solidFill>
            <a:prstDash val="solid"/>
            <a:miter lim="800000"/>
          </a:ln>
          <a:effectLst>
            <a:innerShdw blurRad="76200">
              <a:srgbClr val="000000"/>
            </a:innerShdw>
          </a:effectLst>
        </p:spPr>
      </p:pic>
      <p:sp>
        <p:nvSpPr>
          <p:cNvPr id="5" name="Управляющая кнопка: далее 4">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1"/>
            <a:ext cx="8229600" cy="3429024"/>
          </a:xfrm>
        </p:spPr>
        <p:txBody>
          <a:bodyPr>
            <a:normAutofit fontScale="85000" lnSpcReduction="20000"/>
          </a:bodyPr>
          <a:lstStyle/>
          <a:p>
            <a:pPr>
              <a:buNone/>
            </a:pPr>
            <a:r>
              <a:rPr lang="ru-RU" dirty="0" smtClean="0"/>
              <a:t>   </a:t>
            </a:r>
            <a:r>
              <a:rPr lang="ru-RU" dirty="0" smtClean="0"/>
              <a:t>   </a:t>
            </a:r>
            <a:r>
              <a:rPr lang="ru-RU" b="1" dirty="0" smtClean="0">
                <a:solidFill>
                  <a:schemeClr val="bg1"/>
                </a:solidFill>
              </a:rPr>
              <a:t>Полутень </a:t>
            </a:r>
            <a:r>
              <a:rPr lang="ru-RU" b="1" dirty="0" smtClean="0">
                <a:solidFill>
                  <a:schemeClr val="bg1"/>
                </a:solidFill>
              </a:rPr>
              <a:t>– это та область, в которую попадает свет от части источника света.</a:t>
            </a:r>
          </a:p>
          <a:p>
            <a:pPr>
              <a:buNone/>
            </a:pPr>
            <a:r>
              <a:rPr lang="ru-RU" dirty="0" smtClean="0"/>
              <a:t>       </a:t>
            </a:r>
            <a:r>
              <a:rPr lang="ru-RU" dirty="0" smtClean="0">
                <a:solidFill>
                  <a:schemeClr val="bg1"/>
                </a:solidFill>
              </a:rPr>
              <a:t>Если </a:t>
            </a:r>
            <a:r>
              <a:rPr lang="ru-RU" dirty="0" smtClean="0">
                <a:solidFill>
                  <a:schemeClr val="bg1"/>
                </a:solidFill>
              </a:rPr>
              <a:t>источник не точечный, то из каждой точки его поверхности можно провести бесконечное количество лучей. На схеме представлены лучи исходящие из двух точек излучающей сферы (вполне достаточно). Поместив между источником и экраном непрозрачное тело получают картину состоящую из тени и полутени. </a:t>
            </a:r>
            <a:endParaRPr lang="ru-RU" dirty="0" smtClean="0">
              <a:solidFill>
                <a:schemeClr val="bg1"/>
              </a:solidFill>
            </a:endParaRPr>
          </a:p>
        </p:txBody>
      </p:sp>
      <p:pic>
        <p:nvPicPr>
          <p:cNvPr id="4" name="Рисунок 3" descr="2.jpg"/>
          <p:cNvPicPr>
            <a:picLocks noChangeAspect="1"/>
          </p:cNvPicPr>
          <p:nvPr/>
        </p:nvPicPr>
        <p:blipFill>
          <a:blip r:embed="rId2" cstate="print"/>
          <a:stretch>
            <a:fillRect/>
          </a:stretch>
        </p:blipFill>
        <p:spPr>
          <a:xfrm>
            <a:off x="2285984" y="3857628"/>
            <a:ext cx="4591050" cy="2667000"/>
          </a:xfrm>
          <a:prstGeom prst="rect">
            <a:avLst/>
          </a:prstGeom>
          <a:ln w="228600" cap="sq" cmpd="thickThin">
            <a:solidFill>
              <a:srgbClr val="000000"/>
            </a:solidFill>
            <a:prstDash val="solid"/>
            <a:miter lim="800000"/>
          </a:ln>
          <a:effectLst>
            <a:innerShdw blurRad="76200">
              <a:srgbClr val="000000"/>
            </a:innerShdw>
          </a:effectLst>
        </p:spPr>
      </p:pic>
      <p:sp>
        <p:nvSpPr>
          <p:cNvPr id="5" name="Управляющая кнопка: далее 4">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1"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00166" y="357166"/>
            <a:ext cx="6215106" cy="5715039"/>
          </a:xfrm>
        </p:spPr>
        <p:txBody>
          <a:bodyPr>
            <a:normAutofit fontScale="85000" lnSpcReduction="10000"/>
          </a:bodyPr>
          <a:lstStyle/>
          <a:p>
            <a:pPr>
              <a:buNone/>
            </a:pPr>
            <a:r>
              <a:rPr lang="ru-RU" dirty="0" smtClean="0">
                <a:solidFill>
                  <a:schemeClr val="bg1"/>
                </a:solidFill>
              </a:rPr>
              <a:t>          Описанные примеры подтверждают прямолинейное распространение света. Т. к. источник света состоит из множества точек испускающих световые лучи, но на экране за непрозрачным объектом есть области где только часть лучей попадает от источника света, а есть области куда вообще свет не попадает.</a:t>
            </a:r>
          </a:p>
          <a:p>
            <a:pPr>
              <a:buNone/>
            </a:pPr>
            <a:r>
              <a:rPr lang="ru-RU" dirty="0" smtClean="0">
                <a:solidFill>
                  <a:schemeClr val="bg1"/>
                </a:solidFill>
              </a:rPr>
              <a:t>       Основываясь на прямолинейном распространении света объясняются такие природные явления, как затмения Луны и Солнца.</a:t>
            </a:r>
            <a:endParaRPr lang="ru-RU" dirty="0">
              <a:solidFill>
                <a:schemeClr val="bg1"/>
              </a:solidFill>
            </a:endParaRPr>
          </a:p>
        </p:txBody>
      </p:sp>
      <p:pic>
        <p:nvPicPr>
          <p:cNvPr id="4" name="Рисунок 3" descr="1269687890_solnce.jpg"/>
          <p:cNvPicPr>
            <a:picLocks noChangeAspect="1"/>
          </p:cNvPicPr>
          <p:nvPr/>
        </p:nvPicPr>
        <p:blipFill>
          <a:blip r:embed="rId2" cstate="print"/>
          <a:stretch>
            <a:fillRect/>
          </a:stretch>
        </p:blipFill>
        <p:spPr>
          <a:xfrm>
            <a:off x="7500926" y="214290"/>
            <a:ext cx="1643074" cy="1643074"/>
          </a:xfrm>
          <a:prstGeom prst="rect">
            <a:avLst/>
          </a:prstGeom>
          <a:ln>
            <a:noFill/>
          </a:ln>
          <a:effectLst>
            <a:softEdge rad="112500"/>
          </a:effectLst>
        </p:spPr>
      </p:pic>
      <p:pic>
        <p:nvPicPr>
          <p:cNvPr id="5" name="Рисунок 4" descr="gastonleduc2_large.jpg"/>
          <p:cNvPicPr>
            <a:picLocks noChangeAspect="1"/>
          </p:cNvPicPr>
          <p:nvPr/>
        </p:nvPicPr>
        <p:blipFill>
          <a:blip r:embed="rId3" cstate="print"/>
          <a:stretch>
            <a:fillRect/>
          </a:stretch>
        </p:blipFill>
        <p:spPr>
          <a:xfrm>
            <a:off x="214282" y="4286256"/>
            <a:ext cx="1714512" cy="1714512"/>
          </a:xfrm>
          <a:prstGeom prst="rect">
            <a:avLst/>
          </a:prstGeom>
          <a:ln>
            <a:noFill/>
          </a:ln>
          <a:effectLst>
            <a:softEdge rad="112500"/>
          </a:effectLst>
        </p:spPr>
      </p:pic>
      <p:sp>
        <p:nvSpPr>
          <p:cNvPr id="6" name="Управляющая кнопка: далее 5">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500042"/>
            <a:ext cx="3043230" cy="1143000"/>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Солнечное затмение</a:t>
            </a:r>
            <a:endParaRPr lang="ru-RU" b="1" dirty="0">
              <a:ln w="50800"/>
              <a:solidFill>
                <a:schemeClr val="bg1">
                  <a:shade val="50000"/>
                </a:schemeClr>
              </a:solidFill>
            </a:endParaRPr>
          </a:p>
        </p:txBody>
      </p:sp>
      <p:pic>
        <p:nvPicPr>
          <p:cNvPr id="4" name="Рисунок 3" descr="KMO_088197_83785_1_t208.jpg"/>
          <p:cNvPicPr>
            <a:picLocks noChangeAspect="1"/>
          </p:cNvPicPr>
          <p:nvPr/>
        </p:nvPicPr>
        <p:blipFill>
          <a:blip r:embed="rId2" cstate="print"/>
          <a:stretch>
            <a:fillRect/>
          </a:stretch>
        </p:blipFill>
        <p:spPr>
          <a:xfrm>
            <a:off x="571472" y="2000240"/>
            <a:ext cx="3867725" cy="3429024"/>
          </a:xfrm>
          <a:prstGeom prst="rect">
            <a:avLst/>
          </a:prstGeom>
          <a:ln>
            <a:noFill/>
          </a:ln>
          <a:effectLst>
            <a:softEdge rad="112500"/>
          </a:effectLst>
        </p:spPr>
      </p:pic>
      <p:sp>
        <p:nvSpPr>
          <p:cNvPr id="5" name="Управляющая кнопка: далее 4">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7" name="Заголовок 1"/>
          <p:cNvSpPr txBox="1">
            <a:spLocks/>
          </p:cNvSpPr>
          <p:nvPr/>
        </p:nvSpPr>
        <p:spPr>
          <a:xfrm>
            <a:off x="5000628" y="500042"/>
            <a:ext cx="3400420" cy="1143000"/>
          </a:xfrm>
          <a:prstGeom prst="rect">
            <a:avLst/>
          </a:prstGeom>
        </p:spPr>
        <p:txBody>
          <a:bodyPr vert="horz" lIns="91440" tIns="45720" rIns="91440" bIns="45720" rtlCol="0" anchor="ctr">
            <a:normAutofit fontScale="92500" lnSpcReduction="20000"/>
            <a:scene3d>
              <a:camera prst="orthographicFront"/>
              <a:lightRig rig="balanced" dir="t">
                <a:rot lat="0" lon="0" rev="2100000"/>
              </a:lightRig>
            </a:scene3d>
            <a:sp3d extrusionH="57150" prstMaterial="metal">
              <a:bevelT w="38100" h="25400"/>
              <a:contourClr>
                <a:schemeClr val="bg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w="50800"/>
                <a:solidFill>
                  <a:schemeClr val="bg1">
                    <a:shade val="50000"/>
                  </a:schemeClr>
                </a:solidFill>
                <a:effectLst/>
                <a:uLnTx/>
                <a:uFillTx/>
                <a:latin typeface="+mj-lt"/>
                <a:ea typeface="+mj-ea"/>
                <a:cs typeface="+mj-cs"/>
              </a:rPr>
              <a:t>Лунное затмение</a:t>
            </a:r>
            <a:endParaRPr kumimoji="0" lang="ru-RU" sz="4400" b="1" i="0" u="none" strike="noStrike" kern="1200" cap="none" spc="0" normalizeH="0" baseline="0" noProof="0" dirty="0">
              <a:ln w="50800"/>
              <a:solidFill>
                <a:schemeClr val="bg1">
                  <a:shade val="50000"/>
                </a:schemeClr>
              </a:solidFill>
              <a:effectLst/>
              <a:uLnTx/>
              <a:uFillTx/>
              <a:latin typeface="+mj-lt"/>
              <a:ea typeface="+mj-ea"/>
              <a:cs typeface="+mj-cs"/>
            </a:endParaRPr>
          </a:p>
        </p:txBody>
      </p:sp>
      <p:pic>
        <p:nvPicPr>
          <p:cNvPr id="8" name="Рисунок 7" descr="t734782.jpg"/>
          <p:cNvPicPr>
            <a:picLocks noChangeAspect="1"/>
          </p:cNvPicPr>
          <p:nvPr/>
        </p:nvPicPr>
        <p:blipFill>
          <a:blip r:embed="rId3" cstate="print"/>
          <a:stretch>
            <a:fillRect/>
          </a:stretch>
        </p:blipFill>
        <p:spPr>
          <a:xfrm>
            <a:off x="4681694" y="2143116"/>
            <a:ext cx="4294088" cy="3143272"/>
          </a:xfrm>
          <a:prstGeom prst="rect">
            <a:avLst/>
          </a:prstGeom>
          <a:ln>
            <a:noFill/>
          </a:ln>
          <a:effectLst>
            <a:softEdge rad="112500"/>
          </a:effectLst>
        </p:spPr>
      </p:pic>
      <p:sp>
        <p:nvSpPr>
          <p:cNvPr id="9" name="Управляющая кнопка: настраиваемая 8">
            <a:hlinkClick r:id="" action="ppaction://noaction" highlightClick="1"/>
          </p:cNvPr>
          <p:cNvSpPr/>
          <p:nvPr/>
        </p:nvSpPr>
        <p:spPr>
          <a:xfrm>
            <a:off x="571472" y="6143644"/>
            <a:ext cx="2000264" cy="500066"/>
          </a:xfrm>
          <a:prstGeom prst="actionButtonBlank">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dirty="0" smtClean="0"/>
              <a:t>К </a:t>
            </a:r>
            <a:r>
              <a:rPr lang="ru-RU" dirty="0" smtClean="0">
                <a:hlinkClick r:id="rId4" action="ppaction://hlinksldjump"/>
              </a:rPr>
              <a:t>содержанию</a:t>
            </a: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642918"/>
            <a:ext cx="8229600" cy="1143000"/>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Отражение света. Законы отражения света.</a:t>
            </a:r>
            <a:endParaRPr lang="ru-RU" b="1" dirty="0">
              <a:ln w="50800"/>
              <a:solidFill>
                <a:schemeClr val="bg1">
                  <a:shade val="50000"/>
                </a:schemeClr>
              </a:solidFill>
            </a:endParaRPr>
          </a:p>
        </p:txBody>
      </p:sp>
      <p:sp>
        <p:nvSpPr>
          <p:cNvPr id="4" name="Управляющая кнопка: далее 3">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pic>
        <p:nvPicPr>
          <p:cNvPr id="6" name="Содержимое 3" descr="otraj1.gif"/>
          <p:cNvPicPr>
            <a:picLocks noGrp="1" noChangeAspect="1"/>
          </p:cNvPicPr>
          <p:nvPr>
            <p:ph idx="1"/>
          </p:nvPr>
        </p:nvPicPr>
        <p:blipFill>
          <a:blip r:embed="rId2" cstate="print"/>
          <a:stretch>
            <a:fillRect/>
          </a:stretch>
        </p:blipFill>
        <p:spPr>
          <a:xfrm>
            <a:off x="1932838" y="2000240"/>
            <a:ext cx="5240583" cy="3857652"/>
          </a:xfr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428604"/>
            <a:ext cx="8229600" cy="4525963"/>
          </a:xfrm>
        </p:spPr>
        <p:txBody>
          <a:bodyPr>
            <a:normAutofit fontScale="85000" lnSpcReduction="10000"/>
          </a:bodyPr>
          <a:lstStyle/>
          <a:p>
            <a:pPr>
              <a:buNone/>
            </a:pPr>
            <a:r>
              <a:rPr lang="ru-RU" dirty="0" smtClean="0"/>
              <a:t>        </a:t>
            </a:r>
            <a:r>
              <a:rPr lang="ru-RU" dirty="0" smtClean="0">
                <a:solidFill>
                  <a:schemeClr val="bg1"/>
                </a:solidFill>
              </a:rPr>
              <a:t>Человеческий глаз устроен так, что он может воспринимать только прямые лучи, т. е. Те лучи, которые прямо попадают в глаз. Поэтому в тёмном помещении луч от фонарика не виден, а видно только светлое пятно. Если помещение запылено, то луч света от фонарика виден. Это явление можно объяснить только тем, что пылинки могут изменять прямолинейное распространение света. Это явление называется отражением света. Этим свойством обладают все тела, исключением может служить только абсолютно чёрное тело.</a:t>
            </a:r>
            <a:endParaRPr lang="ru-RU" dirty="0">
              <a:solidFill>
                <a:schemeClr val="bg1"/>
              </a:solidFill>
            </a:endParaRPr>
          </a:p>
        </p:txBody>
      </p:sp>
      <p:pic>
        <p:nvPicPr>
          <p:cNvPr id="4" name="Рисунок 3" descr="63681202201109131626342263709091129_002.jpg"/>
          <p:cNvPicPr>
            <a:picLocks noChangeAspect="1"/>
          </p:cNvPicPr>
          <p:nvPr/>
        </p:nvPicPr>
        <p:blipFill>
          <a:blip r:embed="rId2" cstate="print"/>
          <a:stretch>
            <a:fillRect/>
          </a:stretch>
        </p:blipFill>
        <p:spPr>
          <a:xfrm>
            <a:off x="1785918" y="4737310"/>
            <a:ext cx="2738428" cy="2120690"/>
          </a:xfrm>
          <a:prstGeom prst="rect">
            <a:avLst/>
          </a:prstGeom>
          <a:ln>
            <a:noFill/>
          </a:ln>
          <a:effectLst>
            <a:softEdge rad="112500"/>
          </a:effectLst>
        </p:spPr>
      </p:pic>
      <p:sp>
        <p:nvSpPr>
          <p:cNvPr id="5" name="Управляющая кнопка: далее 4">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85728"/>
            <a:ext cx="8229600" cy="4525963"/>
          </a:xfrm>
        </p:spPr>
        <p:txBody>
          <a:bodyPr>
            <a:normAutofit/>
          </a:bodyPr>
          <a:lstStyle/>
          <a:p>
            <a:pPr>
              <a:buNone/>
            </a:pPr>
            <a:r>
              <a:rPr lang="ru-RU" dirty="0" smtClean="0"/>
              <a:t>       </a:t>
            </a:r>
            <a:r>
              <a:rPr lang="ru-RU" sz="2800" dirty="0" smtClean="0">
                <a:solidFill>
                  <a:schemeClr val="bg1"/>
                </a:solidFill>
              </a:rPr>
              <a:t>Закон отражения света для механических (акустических) волн справедлив и для световых лучей, т.е.</a:t>
            </a:r>
            <a:endParaRPr lang="en-US" sz="2800" dirty="0" smtClean="0">
              <a:solidFill>
                <a:schemeClr val="bg1"/>
              </a:solidFill>
            </a:endParaRPr>
          </a:p>
        </p:txBody>
      </p:sp>
      <p:sp>
        <p:nvSpPr>
          <p:cNvPr id="4" name="Прямоугольник 3"/>
          <p:cNvSpPr/>
          <p:nvPr/>
        </p:nvSpPr>
        <p:spPr>
          <a:xfrm>
            <a:off x="428596" y="1643050"/>
            <a:ext cx="7429552" cy="954107"/>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r>
              <a:rPr lang="ru-RU" sz="2800" b="1" dirty="0" smtClean="0">
                <a:ln w="50800"/>
                <a:solidFill>
                  <a:schemeClr val="bg1">
                    <a:shade val="50000"/>
                  </a:schemeClr>
                </a:solidFill>
              </a:rPr>
              <a:t>Закон отражения света:</a:t>
            </a:r>
          </a:p>
          <a:p>
            <a:r>
              <a:rPr lang="ru-RU" sz="2800" b="1" dirty="0" smtClean="0">
                <a:ln w="50800"/>
                <a:solidFill>
                  <a:schemeClr val="bg1">
                    <a:shade val="50000"/>
                  </a:schemeClr>
                </a:solidFill>
              </a:rPr>
              <a:t>Угол </a:t>
            </a:r>
            <a:r>
              <a:rPr lang="ru-RU" sz="2800" b="1" dirty="0" smtClean="0">
                <a:ln w="50800"/>
                <a:solidFill>
                  <a:schemeClr val="bg1">
                    <a:shade val="50000"/>
                  </a:schemeClr>
                </a:solidFill>
              </a:rPr>
              <a:t>падения α равен углу отражения β.</a:t>
            </a:r>
            <a:endParaRPr lang="ru-RU" sz="2800" b="1" dirty="0">
              <a:ln w="50800"/>
              <a:solidFill>
                <a:schemeClr val="bg1">
                  <a:shade val="50000"/>
                </a:schemeClr>
              </a:solidFill>
            </a:endParaRPr>
          </a:p>
        </p:txBody>
      </p:sp>
      <p:sp>
        <p:nvSpPr>
          <p:cNvPr id="6" name="Прямоугольник 5"/>
          <p:cNvSpPr/>
          <p:nvPr/>
        </p:nvSpPr>
        <p:spPr>
          <a:xfrm>
            <a:off x="642910" y="2786058"/>
            <a:ext cx="4000528" cy="3046988"/>
          </a:xfrm>
          <a:prstGeom prst="rect">
            <a:avLst/>
          </a:prstGeom>
        </p:spPr>
        <p:txBody>
          <a:bodyPr wrap="square">
            <a:spAutoFit/>
          </a:bodyPr>
          <a:lstStyle/>
          <a:p>
            <a:r>
              <a:rPr lang="ru-RU" sz="2400" dirty="0" smtClean="0">
                <a:solidFill>
                  <a:schemeClr val="bg1"/>
                </a:solidFill>
              </a:rPr>
              <a:t>Углы падения и отражения измеряются между направлением луча и перпендикуляром к поверхности. Падающий луч, отраженный луч и перпендикуляр лежат в одной плоскости.</a:t>
            </a:r>
            <a:endParaRPr lang="ru-RU" sz="2400" dirty="0">
              <a:solidFill>
                <a:schemeClr val="bg1"/>
              </a:solidFill>
            </a:endParaRPr>
          </a:p>
        </p:txBody>
      </p:sp>
      <p:pic>
        <p:nvPicPr>
          <p:cNvPr id="7" name="Рисунок 6" descr="reflection-lite.png"/>
          <p:cNvPicPr>
            <a:picLocks noChangeAspect="1"/>
          </p:cNvPicPr>
          <p:nvPr/>
        </p:nvPicPr>
        <p:blipFill>
          <a:blip r:embed="rId2" cstate="print"/>
          <a:stretch>
            <a:fillRect/>
          </a:stretch>
        </p:blipFill>
        <p:spPr>
          <a:xfrm>
            <a:off x="5214942" y="2857496"/>
            <a:ext cx="3571900" cy="3571900"/>
          </a:xfrm>
          <a:prstGeom prst="rect">
            <a:avLst/>
          </a:prstGeom>
        </p:spPr>
      </p:pic>
      <p:sp>
        <p:nvSpPr>
          <p:cNvPr id="8" name="Управляющая кнопка: далее 7">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11" name="TextBox 10"/>
          <p:cNvSpPr txBox="1"/>
          <p:nvPr/>
        </p:nvSpPr>
        <p:spPr>
          <a:xfrm>
            <a:off x="7000892" y="1785926"/>
            <a:ext cx="1857388"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smtClean="0">
                <a:ln w="50800"/>
                <a:solidFill>
                  <a:schemeClr val="bg1">
                    <a:shade val="50000"/>
                  </a:schemeClr>
                </a:solidFill>
              </a:rPr>
              <a:t>&lt;</a:t>
            </a:r>
            <a:r>
              <a:rPr lang="ru-RU" sz="4000" b="1" dirty="0" err="1" smtClean="0">
                <a:ln w="50800"/>
                <a:solidFill>
                  <a:schemeClr val="bg1">
                    <a:shade val="50000"/>
                  </a:schemeClr>
                </a:solidFill>
              </a:rPr>
              <a:t>α</a:t>
            </a:r>
            <a:r>
              <a:rPr lang="en-US" sz="4000" b="1" dirty="0" smtClean="0">
                <a:ln w="50800"/>
                <a:solidFill>
                  <a:schemeClr val="bg1">
                    <a:shade val="50000"/>
                  </a:schemeClr>
                </a:solidFill>
              </a:rPr>
              <a:t>=&lt;</a:t>
            </a:r>
            <a:r>
              <a:rPr lang="ru-RU" sz="4000" b="1" dirty="0" smtClean="0">
                <a:ln w="50800"/>
                <a:solidFill>
                  <a:schemeClr val="bg1">
                    <a:shade val="50000"/>
                  </a:schemeClr>
                </a:solidFill>
              </a:rPr>
              <a:t> </a:t>
            </a:r>
            <a:r>
              <a:rPr lang="ru-RU" sz="4000" b="1" dirty="0" err="1" smtClean="0">
                <a:ln w="50800"/>
                <a:solidFill>
                  <a:schemeClr val="bg1">
                    <a:shade val="50000"/>
                  </a:schemeClr>
                </a:solidFill>
              </a:rPr>
              <a:t>β</a:t>
            </a:r>
            <a:endParaRPr lang="ru-RU" sz="4000"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Luch.gif"/>
          <p:cNvPicPr>
            <a:picLocks noChangeAspect="1"/>
          </p:cNvPicPr>
          <p:nvPr/>
        </p:nvPicPr>
        <p:blipFill>
          <a:blip r:embed="rId2" cstate="print"/>
          <a:stretch>
            <a:fillRect/>
          </a:stretch>
        </p:blipFill>
        <p:spPr>
          <a:xfrm>
            <a:off x="1214414" y="4000504"/>
            <a:ext cx="3286148" cy="1643074"/>
          </a:xfrm>
          <a:prstGeom prst="rect">
            <a:avLst/>
          </a:prstGeom>
        </p:spPr>
      </p:pic>
      <p:pic>
        <p:nvPicPr>
          <p:cNvPr id="6" name="Рисунок 5" descr="Luch2.gif"/>
          <p:cNvPicPr>
            <a:picLocks noChangeAspect="1"/>
          </p:cNvPicPr>
          <p:nvPr/>
        </p:nvPicPr>
        <p:blipFill>
          <a:blip r:embed="rId3" cstate="print"/>
          <a:stretch>
            <a:fillRect/>
          </a:stretch>
        </p:blipFill>
        <p:spPr>
          <a:xfrm>
            <a:off x="5286380" y="3929066"/>
            <a:ext cx="3357586" cy="1678793"/>
          </a:xfrm>
          <a:prstGeom prst="rect">
            <a:avLst/>
          </a:prstGeom>
        </p:spPr>
      </p:pic>
      <p:sp>
        <p:nvSpPr>
          <p:cNvPr id="7" name="Прямоугольник 6"/>
          <p:cNvSpPr/>
          <p:nvPr/>
        </p:nvSpPr>
        <p:spPr>
          <a:xfrm>
            <a:off x="357158" y="428604"/>
            <a:ext cx="8143932" cy="3539430"/>
          </a:xfrm>
          <a:prstGeom prst="rect">
            <a:avLst/>
          </a:prstGeom>
        </p:spPr>
        <p:txBody>
          <a:bodyPr wrap="square">
            <a:spAutoFit/>
          </a:bodyPr>
          <a:lstStyle/>
          <a:p>
            <a:pPr algn="ctr"/>
            <a:r>
              <a:rPr lang="ru-RU" sz="2800" dirty="0" smtClean="0">
                <a:solidFill>
                  <a:schemeClr val="bg1"/>
                </a:solidFill>
              </a:rPr>
              <a:t>Законы отражения справедливы и при обратном направлении хода световых лучей. Луч, распространяющийся по пути отраженного, отражается по пути падающего луча. Это означает обратимость хода световых лучей. Пример обратимости можно увидеть на примере двух анимаций. Меняя угол падения от 0 до 90, можно наблюдать за изменением угла падения.</a:t>
            </a:r>
            <a:endParaRPr lang="ru-RU" sz="2800" dirty="0">
              <a:solidFill>
                <a:schemeClr val="bg1"/>
              </a:solidFill>
            </a:endParaRPr>
          </a:p>
        </p:txBody>
      </p:sp>
      <p:sp>
        <p:nvSpPr>
          <p:cNvPr id="8" name="Управляющая кнопка: далее 7">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Цели работы:</a:t>
            </a:r>
            <a:endParaRPr lang="ru-RU" b="1" dirty="0">
              <a:ln w="50800"/>
              <a:solidFill>
                <a:schemeClr val="bg1">
                  <a:shade val="50000"/>
                </a:schemeClr>
              </a:solidFill>
            </a:endParaRPr>
          </a:p>
        </p:txBody>
      </p:sp>
      <p:sp>
        <p:nvSpPr>
          <p:cNvPr id="3" name="Содержимое 2"/>
          <p:cNvSpPr>
            <a:spLocks noGrp="1"/>
          </p:cNvSpPr>
          <p:nvPr>
            <p:ph idx="1"/>
          </p:nvPr>
        </p:nvSpPr>
        <p:spPr/>
        <p:txBody>
          <a:bodyPr/>
          <a:lstStyle/>
          <a:p>
            <a:pPr marL="514350" indent="-514350">
              <a:buFont typeface="+mj-lt"/>
              <a:buAutoNum type="arabicPeriod"/>
            </a:pPr>
            <a:r>
              <a:rPr lang="ru-RU" dirty="0" smtClean="0">
                <a:solidFill>
                  <a:schemeClr val="bg1"/>
                </a:solidFill>
              </a:rPr>
              <a:t>Повысить эффективность учебного процесса, усилить мотивацию,</a:t>
            </a:r>
          </a:p>
          <a:p>
            <a:pPr marL="514350" indent="-514350">
              <a:buFont typeface="+mj-lt"/>
              <a:buAutoNum type="arabicPeriod"/>
            </a:pPr>
            <a:r>
              <a:rPr lang="ru-RU" dirty="0" smtClean="0">
                <a:solidFill>
                  <a:schemeClr val="bg1"/>
                </a:solidFill>
              </a:rPr>
              <a:t> Развить мышление, внимание, воображение. </a:t>
            </a:r>
          </a:p>
          <a:p>
            <a:pPr marL="514350" indent="-514350">
              <a:buFont typeface="+mj-lt"/>
              <a:buAutoNum type="arabicPeriod"/>
            </a:pPr>
            <a:r>
              <a:rPr lang="ru-RU" dirty="0" smtClean="0">
                <a:solidFill>
                  <a:schemeClr val="bg1"/>
                </a:solidFill>
              </a:rPr>
              <a:t>Добиться более глубокого понимания данной темы учащимися. </a:t>
            </a:r>
          </a:p>
          <a:p>
            <a:pPr marL="514350" indent="-514350">
              <a:buFont typeface="+mj-lt"/>
              <a:buAutoNum type="arabicPeriod"/>
            </a:pPr>
            <a:r>
              <a:rPr lang="ru-RU" dirty="0" smtClean="0">
                <a:solidFill>
                  <a:schemeClr val="bg1"/>
                </a:solidFill>
              </a:rPr>
              <a:t>Использовать полученные знания и умения в повседневной жизни.</a:t>
            </a:r>
            <a:endParaRPr lang="ru-RU" dirty="0">
              <a:solidFill>
                <a:schemeClr val="bg1"/>
              </a:solidFill>
            </a:endParaRPr>
          </a:p>
        </p:txBody>
      </p:sp>
      <p:sp>
        <p:nvSpPr>
          <p:cNvPr id="4" name="Управляющая кнопка: далее 3">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736"/>
            <a:ext cx="8229600" cy="1143000"/>
          </a:xfrm>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Преломление света.</a:t>
            </a:r>
            <a:endParaRPr lang="ru-RU" b="1" dirty="0">
              <a:ln w="50800"/>
              <a:solidFill>
                <a:schemeClr val="bg1">
                  <a:shade val="50000"/>
                </a:schemeClr>
              </a:solidFill>
            </a:endParaRPr>
          </a:p>
        </p:txBody>
      </p:sp>
      <p:sp>
        <p:nvSpPr>
          <p:cNvPr id="4" name="Управляющая кнопка: далее 3">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pic>
        <p:nvPicPr>
          <p:cNvPr id="6" name="Рисунок 5" descr="рефракция -01.jpg"/>
          <p:cNvPicPr>
            <a:picLocks noChangeAspect="1"/>
          </p:cNvPicPr>
          <p:nvPr/>
        </p:nvPicPr>
        <p:blipFill>
          <a:blip r:embed="rId2" cstate="print"/>
          <a:stretch>
            <a:fillRect/>
          </a:stretch>
        </p:blipFill>
        <p:spPr>
          <a:xfrm>
            <a:off x="2428860" y="2571744"/>
            <a:ext cx="4286248" cy="2855712"/>
          </a:xfrm>
          <a:prstGeom prst="rect">
            <a:avLst/>
          </a:prstGeom>
          <a:ln>
            <a:noFill/>
          </a:ln>
          <a:effectLst>
            <a:softEdge rad="11250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571480"/>
            <a:ext cx="8229600" cy="4525963"/>
          </a:xfrm>
        </p:spPr>
        <p:txBody>
          <a:bodyPr/>
          <a:lstStyle/>
          <a:p>
            <a:pPr>
              <a:buNone/>
            </a:pPr>
            <a:r>
              <a:rPr lang="ru-RU" b="1" dirty="0" smtClean="0">
                <a:solidFill>
                  <a:schemeClr val="bg1"/>
                </a:solidFill>
              </a:rPr>
              <a:t>      Преломление света </a:t>
            </a:r>
            <a:r>
              <a:rPr lang="ru-RU" dirty="0" smtClean="0">
                <a:solidFill>
                  <a:schemeClr val="bg1"/>
                </a:solidFill>
              </a:rPr>
              <a:t>— явление, при котором луч света, переходя из одной среды в другую, изменяет направление на границе этих сред.</a:t>
            </a:r>
            <a:endParaRPr lang="ru-RU" dirty="0">
              <a:solidFill>
                <a:schemeClr val="bg1"/>
              </a:solidFill>
            </a:endParaRPr>
          </a:p>
        </p:txBody>
      </p:sp>
      <p:pic>
        <p:nvPicPr>
          <p:cNvPr id="4" name="Рисунок 3" descr="zakon-prelomleniya-sveta.png"/>
          <p:cNvPicPr>
            <a:picLocks noChangeAspect="1"/>
          </p:cNvPicPr>
          <p:nvPr/>
        </p:nvPicPr>
        <p:blipFill>
          <a:blip r:embed="rId2" cstate="print"/>
          <a:stretch>
            <a:fillRect/>
          </a:stretch>
        </p:blipFill>
        <p:spPr>
          <a:xfrm>
            <a:off x="2357422" y="2928934"/>
            <a:ext cx="4929222" cy="3570527"/>
          </a:xfrm>
          <a:prstGeom prst="rect">
            <a:avLst/>
          </a:prstGeom>
          <a:ln w="228600" cap="sq" cmpd="thickThin">
            <a:solidFill>
              <a:srgbClr val="000000"/>
            </a:solidFill>
            <a:prstDash val="solid"/>
            <a:miter lim="800000"/>
          </a:ln>
          <a:effectLst>
            <a:innerShdw blurRad="76200">
              <a:srgbClr val="000000"/>
            </a:innerShdw>
          </a:effectLst>
        </p:spPr>
      </p:pic>
      <p:sp>
        <p:nvSpPr>
          <p:cNvPr id="5" name="Управляющая кнопка: далее 4">
            <a:hlinkClick r:id="" action="ppaction://hlinkshowjump?jump=nextslide" highlightClick="1"/>
          </p:cNvPr>
          <p:cNvSpPr/>
          <p:nvPr/>
        </p:nvSpPr>
        <p:spPr>
          <a:xfrm>
            <a:off x="7715272" y="5857892"/>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Преломление света происходит по следующему закону:</a:t>
            </a:r>
            <a:endParaRPr lang="ru-RU" b="1" dirty="0">
              <a:ln w="50800"/>
              <a:solidFill>
                <a:schemeClr val="bg1">
                  <a:shade val="50000"/>
                </a:schemeClr>
              </a:solidFill>
            </a:endParaRPr>
          </a:p>
        </p:txBody>
      </p:sp>
      <p:sp>
        <p:nvSpPr>
          <p:cNvPr id="3" name="Содержимое 2"/>
          <p:cNvSpPr>
            <a:spLocks noGrp="1"/>
          </p:cNvSpPr>
          <p:nvPr>
            <p:ph idx="1"/>
          </p:nvPr>
        </p:nvSpPr>
        <p:spPr>
          <a:xfrm>
            <a:off x="457200" y="1600201"/>
            <a:ext cx="8229600" cy="3614750"/>
          </a:xfrm>
        </p:spPr>
        <p:txBody>
          <a:bodyPr/>
          <a:lstStyle/>
          <a:p>
            <a:pPr>
              <a:buNone/>
            </a:pPr>
            <a:r>
              <a:rPr lang="ru-RU" dirty="0" smtClean="0"/>
              <a:t>       </a:t>
            </a:r>
            <a:r>
              <a:rPr lang="ru-RU" dirty="0" smtClean="0">
                <a:solidFill>
                  <a:schemeClr val="bg1"/>
                </a:solidFill>
              </a:rPr>
              <a:t>Падающий и преломленный лучи и перпендикуляр, проведенный к границе раздела двух сред в точке падения луча, лежат в одной плоскости. Отношение синуса угла падения к синусу угла преломления есть величина постоянная для двух сред:</a:t>
            </a:r>
            <a:endParaRPr lang="ru-RU" dirty="0">
              <a:solidFill>
                <a:schemeClr val="bg1"/>
              </a:solidFill>
            </a:endParaRPr>
          </a:p>
        </p:txBody>
      </p:sp>
      <p:pic>
        <p:nvPicPr>
          <p:cNvPr id="4" name="Рисунок 3" descr="zakon-prelomleniya-sveta-1.png"/>
          <p:cNvPicPr>
            <a:picLocks noChangeAspect="1"/>
          </p:cNvPicPr>
          <p:nvPr/>
        </p:nvPicPr>
        <p:blipFill>
          <a:blip r:embed="rId2" cstate="print"/>
          <a:stretch>
            <a:fillRect/>
          </a:stretch>
        </p:blipFill>
        <p:spPr>
          <a:xfrm>
            <a:off x="4357686" y="4714884"/>
            <a:ext cx="2143140" cy="1264805"/>
          </a:xfrm>
          <a:prstGeom prst="rect">
            <a:avLst/>
          </a:prstGeom>
        </p:spPr>
      </p:pic>
      <p:sp>
        <p:nvSpPr>
          <p:cNvPr id="6" name="Управляющая кнопка: далее 5">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8" name="TextBox 7"/>
          <p:cNvSpPr txBox="1"/>
          <p:nvPr/>
        </p:nvSpPr>
        <p:spPr>
          <a:xfrm>
            <a:off x="857224" y="5429264"/>
            <a:ext cx="3500462" cy="830997"/>
          </a:xfrm>
          <a:prstGeom prst="rect">
            <a:avLst/>
          </a:prstGeom>
          <a:noFill/>
        </p:spPr>
        <p:txBody>
          <a:bodyPr wrap="square" rtlCol="0">
            <a:spAutoFit/>
          </a:bodyPr>
          <a:lstStyle/>
          <a:p>
            <a:r>
              <a:rPr lang="en-US" sz="2400" b="1" dirty="0" smtClean="0">
                <a:solidFill>
                  <a:schemeClr val="bg1"/>
                </a:solidFill>
              </a:rPr>
              <a:t>n-</a:t>
            </a:r>
            <a:r>
              <a:rPr lang="ru-RU" sz="2400" b="1" dirty="0" smtClean="0">
                <a:solidFill>
                  <a:schemeClr val="bg1"/>
                </a:solidFill>
              </a:rPr>
              <a:t>показатель преломления среды</a:t>
            </a:r>
            <a:endParaRPr lang="ru-RU" sz="2400" b="1" dirty="0">
              <a:solidFill>
                <a:schemeClr val="bg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1"/>
            <a:ext cx="8229600" cy="4071966"/>
          </a:xfrm>
        </p:spPr>
        <p:txBody>
          <a:bodyPr>
            <a:normAutofit fontScale="92500" lnSpcReduction="20000"/>
          </a:bodyPr>
          <a:lstStyle/>
          <a:p>
            <a:pPr>
              <a:buNone/>
            </a:pPr>
            <a:r>
              <a:rPr lang="ru-RU" dirty="0" smtClean="0">
                <a:solidFill>
                  <a:schemeClr val="bg1"/>
                </a:solidFill>
              </a:rPr>
              <a:t>       При изменении угла падения изменяется и угол преломления. Чем больше угол падения, тем больше угол преломления.</a:t>
            </a:r>
          </a:p>
          <a:p>
            <a:pPr>
              <a:buNone/>
            </a:pPr>
            <a:r>
              <a:rPr lang="ru-RU" dirty="0" smtClean="0">
                <a:solidFill>
                  <a:schemeClr val="bg1"/>
                </a:solidFill>
              </a:rPr>
              <a:t>        Если свет идет из среды оптически менее плотной в более плотную среду, то угол преломления всегда меньше угла падения: β &lt; α.</a:t>
            </a:r>
          </a:p>
          <a:p>
            <a:pPr>
              <a:buNone/>
            </a:pPr>
            <a:r>
              <a:rPr lang="ru-RU" dirty="0" smtClean="0">
                <a:solidFill>
                  <a:schemeClr val="bg1"/>
                </a:solidFill>
              </a:rPr>
              <a:t>        Луч света, направленный перпендикулярно к границе раздела двух сред, проходит из одной среды в другую без преломления.</a:t>
            </a:r>
            <a:endParaRPr lang="ru-RU" dirty="0">
              <a:solidFill>
                <a:schemeClr val="bg1"/>
              </a:solidFill>
            </a:endParaRPr>
          </a:p>
        </p:txBody>
      </p:sp>
      <p:pic>
        <p:nvPicPr>
          <p:cNvPr id="5" name="Рисунок 4" descr="akv5.JPG"/>
          <p:cNvPicPr>
            <a:picLocks noChangeAspect="1"/>
          </p:cNvPicPr>
          <p:nvPr/>
        </p:nvPicPr>
        <p:blipFill>
          <a:blip r:embed="rId2" cstate="print"/>
          <a:stretch>
            <a:fillRect/>
          </a:stretch>
        </p:blipFill>
        <p:spPr>
          <a:xfrm>
            <a:off x="3214678" y="4286256"/>
            <a:ext cx="3243072" cy="2215896"/>
          </a:xfrm>
          <a:prstGeom prst="rect">
            <a:avLst/>
          </a:prstGeom>
          <a:ln>
            <a:noFill/>
          </a:ln>
          <a:effectLst>
            <a:softEdge rad="112500"/>
          </a:effectLst>
        </p:spPr>
      </p:pic>
      <p:sp>
        <p:nvSpPr>
          <p:cNvPr id="6" name="Управляющая кнопка: далее 5">
            <a:hlinkClick r:id="" action="ppaction://hlinkshowjump?jump=nextslide" highlightClick="1"/>
          </p:cNvPr>
          <p:cNvSpPr/>
          <p:nvPr/>
        </p:nvSpPr>
        <p:spPr>
          <a:xfrm>
            <a:off x="7786710"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8" name="Управляющая кнопка: настраиваемая 7">
            <a:hlinkClick r:id="" action="ppaction://noaction" highlightClick="1"/>
          </p:cNvPr>
          <p:cNvSpPr/>
          <p:nvPr/>
        </p:nvSpPr>
        <p:spPr>
          <a:xfrm>
            <a:off x="500034" y="5786454"/>
            <a:ext cx="2000264" cy="500066"/>
          </a:xfrm>
          <a:prstGeom prst="actionButtonBlank">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dirty="0" smtClean="0"/>
              <a:t>К </a:t>
            </a:r>
            <a:r>
              <a:rPr lang="ru-RU" dirty="0" smtClean="0">
                <a:hlinkClick r:id="rId3" action="ppaction://hlinksldjump"/>
              </a:rPr>
              <a:t>содержанию</a:t>
            </a: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Линзы</a:t>
            </a:r>
            <a:endParaRPr lang="ru-RU" b="1" dirty="0">
              <a:ln w="50800"/>
              <a:solidFill>
                <a:schemeClr val="bg1">
                  <a:shade val="50000"/>
                </a:schemeClr>
              </a:solidFill>
            </a:endParaRPr>
          </a:p>
        </p:txBody>
      </p:sp>
      <p:sp>
        <p:nvSpPr>
          <p:cNvPr id="4" name="Прямоугольник 3"/>
          <p:cNvSpPr/>
          <p:nvPr/>
        </p:nvSpPr>
        <p:spPr>
          <a:xfrm>
            <a:off x="500034" y="1285860"/>
            <a:ext cx="7643866" cy="3416320"/>
          </a:xfrm>
          <a:prstGeom prst="rect">
            <a:avLst/>
          </a:prstGeom>
        </p:spPr>
        <p:txBody>
          <a:bodyPr wrap="square">
            <a:spAutoFit/>
          </a:bodyPr>
          <a:lstStyle/>
          <a:p>
            <a:r>
              <a:rPr lang="ru-RU" sz="2400" dirty="0" smtClean="0">
                <a:solidFill>
                  <a:schemeClr val="bg1"/>
                </a:solidFill>
              </a:rPr>
              <a:t>Отражение и преломление света используют для того, чтобы изменять направление лучей или, как говорят, управлять световыми пучками. На этом основано создание специальных оптических приборов, таких, например, как лупа, телескоп, микроскоп, фотоаппарат и другие. Главной частью большинства из них является линза. Например, очки - это линзы, заключенные в оправу. Уже этот пример показывает, какое значение имеет для человека применение линз.</a:t>
            </a:r>
            <a:endParaRPr lang="ru-RU" sz="2400" dirty="0">
              <a:solidFill>
                <a:schemeClr val="bg1"/>
              </a:solidFill>
            </a:endParaRPr>
          </a:p>
        </p:txBody>
      </p:sp>
      <p:pic>
        <p:nvPicPr>
          <p:cNvPr id="5" name="Рисунок 4" descr="лупа.jpg"/>
          <p:cNvPicPr>
            <a:picLocks noChangeAspect="1"/>
          </p:cNvPicPr>
          <p:nvPr/>
        </p:nvPicPr>
        <p:blipFill>
          <a:blip r:embed="rId2" cstate="print"/>
          <a:stretch>
            <a:fillRect/>
          </a:stretch>
        </p:blipFill>
        <p:spPr>
          <a:xfrm>
            <a:off x="2071670" y="5000636"/>
            <a:ext cx="2262182" cy="1583527"/>
          </a:xfrm>
          <a:prstGeom prst="rect">
            <a:avLst/>
          </a:prstGeom>
          <a:ln>
            <a:noFill/>
          </a:ln>
          <a:effectLst>
            <a:softEdge rad="112500"/>
          </a:effectLst>
        </p:spPr>
      </p:pic>
      <p:pic>
        <p:nvPicPr>
          <p:cNvPr id="6" name="Рисунок 5" descr="очки.jpg"/>
          <p:cNvPicPr>
            <a:picLocks noChangeAspect="1"/>
          </p:cNvPicPr>
          <p:nvPr/>
        </p:nvPicPr>
        <p:blipFill>
          <a:blip r:embed="rId3" cstate="print"/>
          <a:stretch>
            <a:fillRect/>
          </a:stretch>
        </p:blipFill>
        <p:spPr>
          <a:xfrm>
            <a:off x="4429124" y="4786322"/>
            <a:ext cx="2309802" cy="1357009"/>
          </a:xfrm>
          <a:prstGeom prst="rect">
            <a:avLst/>
          </a:prstGeom>
          <a:ln>
            <a:noFill/>
          </a:ln>
          <a:effectLst>
            <a:softEdge rad="112500"/>
          </a:effectLst>
        </p:spPr>
      </p:pic>
      <p:pic>
        <p:nvPicPr>
          <p:cNvPr id="7" name="Рисунок 6" descr="микроскоп.jpg"/>
          <p:cNvPicPr>
            <a:picLocks noChangeAspect="1"/>
          </p:cNvPicPr>
          <p:nvPr/>
        </p:nvPicPr>
        <p:blipFill>
          <a:blip r:embed="rId4" cstate="print"/>
          <a:stretch>
            <a:fillRect/>
          </a:stretch>
        </p:blipFill>
        <p:spPr>
          <a:xfrm>
            <a:off x="7929586" y="214290"/>
            <a:ext cx="971844" cy="1448048"/>
          </a:xfrm>
          <a:prstGeom prst="rect">
            <a:avLst/>
          </a:prstGeom>
        </p:spPr>
      </p:pic>
      <p:sp>
        <p:nvSpPr>
          <p:cNvPr id="9" name="Управляющая кнопка: далее 8">
            <a:hlinkClick r:id="" action="ppaction://hlinkshowjump?jump=nextslide" highlightClick="1"/>
          </p:cNvPr>
          <p:cNvSpPr/>
          <p:nvPr/>
        </p:nvSpPr>
        <p:spPr>
          <a:xfrm>
            <a:off x="7786710"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solidFill>
                  <a:schemeClr val="bg1"/>
                </a:solidFill>
              </a:rPr>
              <a:t>Линзой </a:t>
            </a:r>
            <a:r>
              <a:rPr lang="ru-RU" sz="2800" dirty="0" smtClean="0">
                <a:solidFill>
                  <a:schemeClr val="bg1"/>
                </a:solidFill>
              </a:rPr>
              <a:t>(</a:t>
            </a:r>
            <a:r>
              <a:rPr lang="ru-RU" sz="2800" i="1" dirty="0" smtClean="0">
                <a:solidFill>
                  <a:schemeClr val="bg1"/>
                </a:solidFill>
              </a:rPr>
              <a:t>от лат. lens - чечевица</a:t>
            </a:r>
            <a:r>
              <a:rPr lang="ru-RU" sz="2800" dirty="0" smtClean="0">
                <a:solidFill>
                  <a:schemeClr val="bg1"/>
                </a:solidFill>
              </a:rPr>
              <a:t>) называется прозрачное (</a:t>
            </a:r>
            <a:r>
              <a:rPr lang="ru-RU" sz="2800" i="1" dirty="0" smtClean="0">
                <a:solidFill>
                  <a:schemeClr val="bg1"/>
                </a:solidFill>
              </a:rPr>
              <a:t>обычно стеклянное</a:t>
            </a:r>
            <a:r>
              <a:rPr lang="ru-RU" sz="2800" dirty="0" smtClean="0">
                <a:solidFill>
                  <a:schemeClr val="bg1"/>
                </a:solidFill>
              </a:rPr>
              <a:t>) тело, ограниченное двумя сферическими поверхностями.</a:t>
            </a:r>
            <a:endParaRPr lang="ru-RU" sz="2800" dirty="0">
              <a:solidFill>
                <a:schemeClr val="bg1"/>
              </a:solidFill>
            </a:endParaRPr>
          </a:p>
        </p:txBody>
      </p:sp>
      <p:sp>
        <p:nvSpPr>
          <p:cNvPr id="3" name="Содержимое 2"/>
          <p:cNvSpPr>
            <a:spLocks noGrp="1"/>
          </p:cNvSpPr>
          <p:nvPr>
            <p:ph idx="1"/>
          </p:nvPr>
        </p:nvSpPr>
        <p:spPr>
          <a:xfrm>
            <a:off x="3500430" y="1600201"/>
            <a:ext cx="2143140" cy="685792"/>
          </a:xfrm>
        </p:spPr>
        <p:txBody>
          <a:bodyPr>
            <a:scene3d>
              <a:camera prst="orthographicFront"/>
              <a:lightRig rig="balanced" dir="t">
                <a:rot lat="0" lon="0" rev="2100000"/>
              </a:lightRig>
            </a:scene3d>
            <a:sp3d extrusionH="57150" prstMaterial="metal">
              <a:bevelT w="38100" h="25400"/>
              <a:contourClr>
                <a:schemeClr val="bg2"/>
              </a:contourClr>
            </a:sp3d>
          </a:bodyPr>
          <a:lstStyle/>
          <a:p>
            <a:pPr>
              <a:buNone/>
            </a:pPr>
            <a:r>
              <a:rPr lang="ru-RU" b="1" dirty="0" smtClean="0">
                <a:ln w="50800"/>
                <a:solidFill>
                  <a:schemeClr val="bg1">
                    <a:shade val="50000"/>
                  </a:schemeClr>
                </a:solidFill>
              </a:rPr>
              <a:t>Виды линз</a:t>
            </a:r>
            <a:endParaRPr lang="ru-RU" b="1" dirty="0">
              <a:ln w="50800"/>
              <a:solidFill>
                <a:schemeClr val="bg1">
                  <a:shade val="50000"/>
                </a:schemeClr>
              </a:solidFill>
            </a:endParaRPr>
          </a:p>
        </p:txBody>
      </p:sp>
      <p:sp>
        <p:nvSpPr>
          <p:cNvPr id="4" name="TextBox 3"/>
          <p:cNvSpPr txBox="1"/>
          <p:nvPr/>
        </p:nvSpPr>
        <p:spPr>
          <a:xfrm>
            <a:off x="642910" y="2071678"/>
            <a:ext cx="2714644" cy="138499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sz="2400" b="1" dirty="0" smtClean="0">
                <a:ln w="50800"/>
                <a:solidFill>
                  <a:schemeClr val="bg1">
                    <a:shade val="50000"/>
                  </a:schemeClr>
                </a:solidFill>
              </a:rPr>
              <a:t>выпуклые линзы</a:t>
            </a:r>
            <a:r>
              <a:rPr lang="ru-RU" sz="2000" b="1" dirty="0" smtClean="0">
                <a:ln w="50800"/>
                <a:solidFill>
                  <a:schemeClr val="bg1">
                    <a:shade val="50000"/>
                  </a:schemeClr>
                </a:solidFill>
              </a:rPr>
              <a:t>,</a:t>
            </a:r>
          </a:p>
          <a:p>
            <a:r>
              <a:rPr lang="ru-RU" sz="2000" b="1" dirty="0" smtClean="0">
                <a:ln w="50800"/>
                <a:solidFill>
                  <a:schemeClr val="bg1">
                    <a:shade val="50000"/>
                  </a:schemeClr>
                </a:solidFill>
              </a:rPr>
              <a:t> у которых середина толще, чем края</a:t>
            </a:r>
          </a:p>
          <a:p>
            <a:r>
              <a:rPr lang="ru-RU" sz="2000" b="1" dirty="0" smtClean="0">
                <a:ln w="50800"/>
                <a:solidFill>
                  <a:schemeClr val="bg1">
                    <a:shade val="50000"/>
                  </a:schemeClr>
                </a:solidFill>
              </a:rPr>
              <a:t>(Образцы- 1,2,3)</a:t>
            </a:r>
            <a:endParaRPr lang="ru-RU" sz="2000" b="1" dirty="0">
              <a:ln w="50800"/>
              <a:solidFill>
                <a:schemeClr val="bg1">
                  <a:shade val="50000"/>
                </a:schemeClr>
              </a:solidFill>
            </a:endParaRPr>
          </a:p>
        </p:txBody>
      </p:sp>
      <p:sp>
        <p:nvSpPr>
          <p:cNvPr id="5" name="Прямоугольник 4"/>
          <p:cNvSpPr/>
          <p:nvPr/>
        </p:nvSpPr>
        <p:spPr>
          <a:xfrm>
            <a:off x="5786446" y="1928802"/>
            <a:ext cx="2643206" cy="1384995"/>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r>
              <a:rPr lang="ru-RU" sz="2400" b="1" dirty="0" smtClean="0">
                <a:ln w="50800"/>
                <a:solidFill>
                  <a:schemeClr val="bg1">
                    <a:shade val="50000"/>
                  </a:schemeClr>
                </a:solidFill>
              </a:rPr>
              <a:t>вогнутые линзы</a:t>
            </a:r>
            <a:r>
              <a:rPr lang="ru-RU" b="1" dirty="0" smtClean="0">
                <a:ln w="50800"/>
                <a:solidFill>
                  <a:schemeClr val="bg1">
                    <a:shade val="50000"/>
                  </a:schemeClr>
                </a:solidFill>
              </a:rPr>
              <a:t>,</a:t>
            </a:r>
          </a:p>
          <a:p>
            <a:r>
              <a:rPr lang="ru-RU" sz="2000" b="1" dirty="0" smtClean="0">
                <a:ln w="50800"/>
                <a:solidFill>
                  <a:schemeClr val="bg1">
                    <a:shade val="50000"/>
                  </a:schemeClr>
                </a:solidFill>
              </a:rPr>
              <a:t> у которых середина тоньше, чем края</a:t>
            </a:r>
          </a:p>
          <a:p>
            <a:r>
              <a:rPr lang="ru-RU" sz="2000" b="1" dirty="0" smtClean="0">
                <a:ln w="50800"/>
                <a:solidFill>
                  <a:schemeClr val="bg1">
                    <a:shade val="50000"/>
                  </a:schemeClr>
                </a:solidFill>
              </a:rPr>
              <a:t>(Образцы- </a:t>
            </a:r>
            <a:r>
              <a:rPr lang="ru-RU" sz="2000" b="1" dirty="0" smtClean="0">
                <a:ln w="50800"/>
                <a:solidFill>
                  <a:schemeClr val="bg1">
                    <a:shade val="50000"/>
                  </a:schemeClr>
                </a:solidFill>
              </a:rPr>
              <a:t>4,5,6)</a:t>
            </a:r>
            <a:endParaRPr lang="ru-RU" sz="2000" b="1" dirty="0">
              <a:ln w="50800"/>
              <a:solidFill>
                <a:schemeClr val="bg1">
                  <a:shade val="50000"/>
                </a:schemeClr>
              </a:solidFill>
            </a:endParaRPr>
          </a:p>
        </p:txBody>
      </p:sp>
      <p:pic>
        <p:nvPicPr>
          <p:cNvPr id="7" name="Рисунок 6" descr="Lens_types.png"/>
          <p:cNvPicPr>
            <a:picLocks noChangeAspect="1"/>
          </p:cNvPicPr>
          <p:nvPr/>
        </p:nvPicPr>
        <p:blipFill>
          <a:blip r:embed="rId2" cstate="print"/>
          <a:stretch>
            <a:fillRect/>
          </a:stretch>
        </p:blipFill>
        <p:spPr>
          <a:xfrm>
            <a:off x="2285984" y="3786190"/>
            <a:ext cx="4369624" cy="1928826"/>
          </a:xfrm>
          <a:prstGeom prst="rect">
            <a:avLst/>
          </a:prstGeom>
        </p:spPr>
      </p:pic>
      <p:sp>
        <p:nvSpPr>
          <p:cNvPr id="8" name="Управляющая кнопка: далее 7">
            <a:hlinkClick r:id="" action="ppaction://hlinkshowjump?jump=nextslide" highlightClick="1"/>
          </p:cNvPr>
          <p:cNvSpPr/>
          <p:nvPr/>
        </p:nvSpPr>
        <p:spPr>
          <a:xfrm>
            <a:off x="7786710"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2000"/>
                                        <p:tgtEl>
                                          <p:spTgt spid="5"/>
                                        </p:tgtEl>
                                      </p:cBhvr>
                                    </p:animEffect>
                                  </p:childTnLst>
                                </p:cTn>
                              </p:par>
                            </p:childTnLst>
                          </p:cTn>
                        </p:par>
                        <p:par>
                          <p:cTn id="19" fill="hold">
                            <p:stCondLst>
                              <p:cond delay="60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solidFill>
                  <a:schemeClr val="bg1"/>
                </a:solidFill>
              </a:rPr>
              <a:t>Буквой </a:t>
            </a:r>
            <a:r>
              <a:rPr lang="ru-RU" sz="2400" b="1" dirty="0" smtClean="0">
                <a:solidFill>
                  <a:schemeClr val="bg1"/>
                </a:solidFill>
              </a:rPr>
              <a:t>F</a:t>
            </a:r>
            <a:r>
              <a:rPr lang="ru-RU" sz="2400" dirty="0" smtClean="0">
                <a:solidFill>
                  <a:schemeClr val="bg1"/>
                </a:solidFill>
              </a:rPr>
              <a:t> обозначены </a:t>
            </a:r>
            <a:r>
              <a:rPr lang="ru-RU" sz="2400" b="1" dirty="0" smtClean="0">
                <a:solidFill>
                  <a:schemeClr val="bg1"/>
                </a:solidFill>
              </a:rPr>
              <a:t>фокусы</a:t>
            </a:r>
            <a:r>
              <a:rPr lang="ru-RU" sz="2400" dirty="0" smtClean="0">
                <a:solidFill>
                  <a:schemeClr val="bg1"/>
                </a:solidFill>
              </a:rPr>
              <a:t> линзы - точки, в которых собираются параллельные оптической оси лучи, прошедшие через линзу (или их продолжения).</a:t>
            </a:r>
            <a:endParaRPr lang="ru-RU" sz="2400" dirty="0">
              <a:solidFill>
                <a:schemeClr val="bg1"/>
              </a:solidFill>
            </a:endParaRPr>
          </a:p>
        </p:txBody>
      </p:sp>
      <p:pic>
        <p:nvPicPr>
          <p:cNvPr id="4" name="Содержимое 3" descr="1.gif"/>
          <p:cNvPicPr>
            <a:picLocks noGrp="1" noChangeAspect="1"/>
          </p:cNvPicPr>
          <p:nvPr>
            <p:ph idx="1"/>
          </p:nvPr>
        </p:nvPicPr>
        <p:blipFill>
          <a:blip r:embed="rId2" cstate="print"/>
          <a:stretch>
            <a:fillRect/>
          </a:stretch>
        </p:blipFill>
        <p:spPr>
          <a:xfrm>
            <a:off x="1306539" y="1600200"/>
            <a:ext cx="6530922" cy="4525963"/>
          </a:xfrm>
        </p:spPr>
      </p:pic>
      <p:sp>
        <p:nvSpPr>
          <p:cNvPr id="5" name="Управляющая кнопка: далее 4">
            <a:hlinkClick r:id="" action="ppaction://hlinkshowjump?jump=nextslide" highlightClick="1"/>
          </p:cNvPr>
          <p:cNvSpPr/>
          <p:nvPr/>
        </p:nvSpPr>
        <p:spPr>
          <a:xfrm>
            <a:off x="7786710"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chemeClr val="bg1"/>
                </a:solidFill>
              </a:rPr>
              <a:t>Буквой </a:t>
            </a:r>
            <a:r>
              <a:rPr lang="ru-RU" sz="2400" b="1" dirty="0" smtClean="0">
                <a:solidFill>
                  <a:schemeClr val="bg1"/>
                </a:solidFill>
              </a:rPr>
              <a:t>F</a:t>
            </a:r>
            <a:r>
              <a:rPr lang="ru-RU" sz="2400" dirty="0" smtClean="0">
                <a:solidFill>
                  <a:schemeClr val="bg1"/>
                </a:solidFill>
              </a:rPr>
              <a:t> обозначают также и </a:t>
            </a:r>
            <a:r>
              <a:rPr lang="ru-RU" sz="2400" b="1" dirty="0" smtClean="0">
                <a:solidFill>
                  <a:schemeClr val="bg1"/>
                </a:solidFill>
              </a:rPr>
              <a:t>фокусное расстояние линзы </a:t>
            </a:r>
            <a:r>
              <a:rPr lang="ru-RU" sz="2400" dirty="0" smtClean="0">
                <a:solidFill>
                  <a:schemeClr val="bg1"/>
                </a:solidFill>
              </a:rPr>
              <a:t>- расстояние от фокуса до оптического центра линзы.</a:t>
            </a:r>
            <a:endParaRPr lang="ru-RU" sz="2400" dirty="0">
              <a:solidFill>
                <a:schemeClr val="bg1"/>
              </a:solidFill>
            </a:endParaRPr>
          </a:p>
        </p:txBody>
      </p:sp>
      <p:pic>
        <p:nvPicPr>
          <p:cNvPr id="4" name="Рисунок 3" descr="2.gif"/>
          <p:cNvPicPr>
            <a:picLocks noChangeAspect="1"/>
          </p:cNvPicPr>
          <p:nvPr/>
        </p:nvPicPr>
        <p:blipFill>
          <a:blip r:embed="rId2" cstate="print"/>
          <a:stretch>
            <a:fillRect/>
          </a:stretch>
        </p:blipFill>
        <p:spPr>
          <a:xfrm>
            <a:off x="1428728" y="1428736"/>
            <a:ext cx="5742582" cy="1714512"/>
          </a:xfrm>
          <a:prstGeom prst="rect">
            <a:avLst/>
          </a:prstGeom>
        </p:spPr>
      </p:pic>
      <p:sp>
        <p:nvSpPr>
          <p:cNvPr id="5" name="Прямоугольник 4"/>
          <p:cNvSpPr/>
          <p:nvPr/>
        </p:nvSpPr>
        <p:spPr>
          <a:xfrm>
            <a:off x="714348" y="3143248"/>
            <a:ext cx="6215090" cy="1015663"/>
          </a:xfrm>
          <a:prstGeom prst="rect">
            <a:avLst/>
          </a:prstGeom>
        </p:spPr>
        <p:txBody>
          <a:bodyPr wrap="square">
            <a:spAutoFit/>
          </a:bodyPr>
          <a:lstStyle/>
          <a:p>
            <a:r>
              <a:rPr lang="ru-RU" sz="2000" dirty="0" smtClean="0">
                <a:solidFill>
                  <a:schemeClr val="bg1"/>
                </a:solidFill>
              </a:rPr>
              <a:t>Физическая величина, обратная фокусному расстоянию линзы, обозначается буквой </a:t>
            </a:r>
            <a:r>
              <a:rPr lang="ru-RU" sz="2000" b="1" dirty="0" smtClean="0">
                <a:solidFill>
                  <a:schemeClr val="bg1"/>
                </a:solidFill>
              </a:rPr>
              <a:t>D</a:t>
            </a:r>
            <a:r>
              <a:rPr lang="ru-RU" sz="2000" dirty="0" smtClean="0">
                <a:solidFill>
                  <a:schemeClr val="bg1"/>
                </a:solidFill>
              </a:rPr>
              <a:t> и называется </a:t>
            </a:r>
            <a:r>
              <a:rPr lang="ru-RU" sz="2000" b="1" dirty="0" smtClean="0">
                <a:solidFill>
                  <a:schemeClr val="bg1"/>
                </a:solidFill>
              </a:rPr>
              <a:t>оптической силой линзы</a:t>
            </a:r>
            <a:r>
              <a:rPr lang="ru-RU" sz="2000" dirty="0" smtClean="0">
                <a:solidFill>
                  <a:schemeClr val="bg1"/>
                </a:solidFill>
              </a:rPr>
              <a:t>:</a:t>
            </a:r>
            <a:endParaRPr lang="ru-RU" sz="2000" dirty="0">
              <a:solidFill>
                <a:schemeClr val="bg1"/>
              </a:solidFill>
            </a:endParaRPr>
          </a:p>
        </p:txBody>
      </p:sp>
      <p:pic>
        <p:nvPicPr>
          <p:cNvPr id="6" name="Рисунок 5" descr="3.jpg"/>
          <p:cNvPicPr>
            <a:picLocks noChangeAspect="1"/>
          </p:cNvPicPr>
          <p:nvPr/>
        </p:nvPicPr>
        <p:blipFill>
          <a:blip r:embed="rId3" cstate="print"/>
          <a:stretch>
            <a:fillRect/>
          </a:stretch>
        </p:blipFill>
        <p:spPr>
          <a:xfrm>
            <a:off x="5072066" y="3857628"/>
            <a:ext cx="1785950" cy="862705"/>
          </a:xfrm>
          <a:prstGeom prst="rect">
            <a:avLst/>
          </a:prstGeom>
        </p:spPr>
      </p:pic>
      <p:sp>
        <p:nvSpPr>
          <p:cNvPr id="7" name="Прямоугольник 6"/>
          <p:cNvSpPr/>
          <p:nvPr/>
        </p:nvSpPr>
        <p:spPr>
          <a:xfrm>
            <a:off x="1214414" y="4786322"/>
            <a:ext cx="6215106" cy="646331"/>
          </a:xfrm>
          <a:prstGeom prst="rect">
            <a:avLst/>
          </a:prstGeom>
        </p:spPr>
        <p:txBody>
          <a:bodyPr wrap="square">
            <a:spAutoFit/>
          </a:bodyPr>
          <a:lstStyle/>
          <a:p>
            <a:r>
              <a:rPr lang="ru-RU" b="1" dirty="0" smtClean="0">
                <a:solidFill>
                  <a:schemeClr val="bg1"/>
                </a:solidFill>
              </a:rPr>
              <a:t>Чем меньше фокусное расстояние линзы, тем больше ее оптическая сила, т. е. тем сильнее она преломляет лучи.</a:t>
            </a:r>
            <a:endParaRPr lang="ru-RU" b="1" dirty="0">
              <a:solidFill>
                <a:schemeClr val="bg1"/>
              </a:solidFill>
            </a:endParaRPr>
          </a:p>
        </p:txBody>
      </p:sp>
      <p:sp>
        <p:nvSpPr>
          <p:cNvPr id="8" name="Управляющая кнопка: далее 7">
            <a:hlinkClick r:id="" action="ppaction://hlinkshowjump?jump=nextslide" highlightClick="1"/>
          </p:cNvPr>
          <p:cNvSpPr/>
          <p:nvPr/>
        </p:nvSpPr>
        <p:spPr>
          <a:xfrm>
            <a:off x="7786710"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12" name="TextBox 11"/>
          <p:cNvSpPr txBox="1"/>
          <p:nvPr/>
        </p:nvSpPr>
        <p:spPr>
          <a:xfrm>
            <a:off x="5857884" y="4000504"/>
            <a:ext cx="214314" cy="369332"/>
          </a:xfrm>
          <a:prstGeom prst="rect">
            <a:avLst/>
          </a:prstGeom>
          <a:noFill/>
        </p:spPr>
        <p:txBody>
          <a:bodyPr wrap="square" rtlCol="0">
            <a:spAutoFit/>
          </a:bodyPr>
          <a:lstStyle/>
          <a:p>
            <a:r>
              <a:rPr lang="ru-RU" dirty="0" smtClean="0">
                <a:solidFill>
                  <a:schemeClr val="bg1"/>
                </a:solidFill>
              </a:rPr>
              <a:t>+</a:t>
            </a:r>
            <a:endParaRPr lang="ru-RU" dirty="0">
              <a:solidFill>
                <a:schemeClr val="bg1"/>
              </a:solidFill>
            </a:endParaRPr>
          </a:p>
        </p:txBody>
      </p:sp>
      <p:sp>
        <p:nvSpPr>
          <p:cNvPr id="13" name="TextBox 12"/>
          <p:cNvSpPr txBox="1"/>
          <p:nvPr/>
        </p:nvSpPr>
        <p:spPr>
          <a:xfrm>
            <a:off x="5857884" y="4143380"/>
            <a:ext cx="357190" cy="369332"/>
          </a:xfrm>
          <a:prstGeom prst="rect">
            <a:avLst/>
          </a:prstGeom>
          <a:noFill/>
        </p:spPr>
        <p:txBody>
          <a:bodyPr wrap="square" rtlCol="0">
            <a:spAutoFit/>
          </a:bodyPr>
          <a:lstStyle/>
          <a:p>
            <a:r>
              <a:rPr lang="ru-RU" b="1" dirty="0" smtClean="0">
                <a:solidFill>
                  <a:schemeClr val="bg1"/>
                </a:solidFill>
              </a:rPr>
              <a:t>-</a:t>
            </a:r>
            <a:endParaRPr lang="ru-RU" b="1" dirty="0">
              <a:solidFill>
                <a:schemeClr val="bg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142976" y="500042"/>
            <a:ext cx="7072362" cy="1938992"/>
          </a:xfrm>
          <a:prstGeom prst="rect">
            <a:avLst/>
          </a:prstGeom>
        </p:spPr>
        <p:txBody>
          <a:bodyPr wrap="square">
            <a:spAutoFit/>
          </a:bodyPr>
          <a:lstStyle/>
          <a:p>
            <a:r>
              <a:rPr lang="ru-RU" dirty="0" smtClean="0"/>
              <a:t> </a:t>
            </a:r>
            <a:r>
              <a:rPr lang="ru-RU" sz="2000" dirty="0" smtClean="0">
                <a:solidFill>
                  <a:schemeClr val="bg1"/>
                </a:solidFill>
              </a:rPr>
              <a:t>Ход лучей света в выпуклых и вогнутых линзах различен. Выпуклые стеклянные линзы, находящиеся в воздухе, преобразуют параллельный пучок световых лучей в сходящийся; поэтому иначе их называют собирающими . Вогнутые стеклянные линзы при этом создают расходящийся пучок света, поэтому их называют рассеивающими .</a:t>
            </a:r>
            <a:endParaRPr lang="ru-RU" sz="2000" dirty="0">
              <a:solidFill>
                <a:schemeClr val="bg1"/>
              </a:solidFill>
            </a:endParaRPr>
          </a:p>
        </p:txBody>
      </p:sp>
      <p:pic>
        <p:nvPicPr>
          <p:cNvPr id="8" name="Рисунок 7" descr="рас.gif"/>
          <p:cNvPicPr>
            <a:picLocks noChangeAspect="1"/>
          </p:cNvPicPr>
          <p:nvPr/>
        </p:nvPicPr>
        <p:blipFill>
          <a:blip r:embed="rId2" cstate="print"/>
          <a:stretch>
            <a:fillRect/>
          </a:stretch>
        </p:blipFill>
        <p:spPr>
          <a:xfrm>
            <a:off x="5143504" y="2571744"/>
            <a:ext cx="3429024" cy="2810546"/>
          </a:xfrm>
          <a:prstGeom prst="rect">
            <a:avLst/>
          </a:prstGeom>
        </p:spPr>
      </p:pic>
      <p:pic>
        <p:nvPicPr>
          <p:cNvPr id="10" name="Рисунок 9" descr="r17.3.1-1.gif"/>
          <p:cNvPicPr>
            <a:picLocks noChangeAspect="1"/>
          </p:cNvPicPr>
          <p:nvPr/>
        </p:nvPicPr>
        <p:blipFill>
          <a:blip r:embed="rId3" cstate="print"/>
          <a:stretch>
            <a:fillRect/>
          </a:stretch>
        </p:blipFill>
        <p:spPr>
          <a:xfrm>
            <a:off x="857224" y="3071810"/>
            <a:ext cx="4162425" cy="1943100"/>
          </a:xfrm>
          <a:prstGeom prst="rect">
            <a:avLst/>
          </a:prstGeom>
        </p:spPr>
      </p:pic>
      <p:sp>
        <p:nvSpPr>
          <p:cNvPr id="11" name="TextBox 10"/>
          <p:cNvSpPr txBox="1"/>
          <p:nvPr/>
        </p:nvSpPr>
        <p:spPr>
          <a:xfrm>
            <a:off x="1071538" y="5286388"/>
            <a:ext cx="2928958"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Собирающая линза</a:t>
            </a:r>
            <a:endParaRPr lang="ru-RU" b="1" dirty="0">
              <a:ln w="50800"/>
              <a:solidFill>
                <a:schemeClr val="bg1">
                  <a:shade val="50000"/>
                </a:schemeClr>
              </a:solidFill>
            </a:endParaRPr>
          </a:p>
        </p:txBody>
      </p:sp>
      <p:sp>
        <p:nvSpPr>
          <p:cNvPr id="12" name="TextBox 11"/>
          <p:cNvSpPr txBox="1"/>
          <p:nvPr/>
        </p:nvSpPr>
        <p:spPr>
          <a:xfrm>
            <a:off x="6000760" y="5429264"/>
            <a:ext cx="2643206"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Рассеивающая линза</a:t>
            </a:r>
            <a:endParaRPr lang="ru-RU" b="1" dirty="0">
              <a:ln w="50800"/>
              <a:solidFill>
                <a:schemeClr val="bg1">
                  <a:shade val="50000"/>
                </a:schemeClr>
              </a:solidFill>
            </a:endParaRPr>
          </a:p>
        </p:txBody>
      </p:sp>
      <p:sp>
        <p:nvSpPr>
          <p:cNvPr id="13" name="Управляющая кнопка: далее 12">
            <a:hlinkClick r:id="" action="ppaction://hlinkshowjump?jump=nextslide" highlightClick="1"/>
          </p:cNvPr>
          <p:cNvSpPr/>
          <p:nvPr/>
        </p:nvSpPr>
        <p:spPr>
          <a:xfrm>
            <a:off x="7786710"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9" name="Прямоугольник 8"/>
          <p:cNvSpPr/>
          <p:nvPr/>
        </p:nvSpPr>
        <p:spPr>
          <a:xfrm>
            <a:off x="2071670" y="5657671"/>
            <a:ext cx="4572000" cy="1200329"/>
          </a:xfrm>
          <a:prstGeom prst="rect">
            <a:avLst/>
          </a:prstGeom>
        </p:spPr>
        <p:txBody>
          <a:bodyPr>
            <a:spAutoFit/>
          </a:bodyPr>
          <a:lstStyle/>
          <a:p>
            <a:r>
              <a:rPr lang="ru-RU" b="1" dirty="0" smtClean="0">
                <a:solidFill>
                  <a:schemeClr val="bg1"/>
                </a:solidFill>
              </a:rPr>
              <a:t>Близорукость глаза </a:t>
            </a:r>
            <a:r>
              <a:rPr lang="ru-RU" b="1" dirty="0" smtClean="0">
                <a:solidFill>
                  <a:schemeClr val="bg1"/>
                </a:solidFill>
              </a:rPr>
              <a:t> </a:t>
            </a:r>
            <a:r>
              <a:rPr lang="ru-RU" b="1" dirty="0" smtClean="0">
                <a:solidFill>
                  <a:schemeClr val="bg1"/>
                </a:solidFill>
              </a:rPr>
              <a:t>исправляется с помощью рассеивающей линзы </a:t>
            </a:r>
            <a:r>
              <a:rPr lang="ru-RU" b="1" dirty="0" smtClean="0">
                <a:solidFill>
                  <a:schemeClr val="bg1"/>
                </a:solidFill>
              </a:rPr>
              <a:t>; дальнозоркость— </a:t>
            </a:r>
            <a:r>
              <a:rPr lang="ru-RU" b="1" dirty="0" smtClean="0">
                <a:solidFill>
                  <a:schemeClr val="bg1"/>
                </a:solidFill>
              </a:rPr>
              <a:t>с помощью собирающей линзы </a:t>
            </a:r>
            <a:endParaRPr lang="ru-RU" b="1" dirty="0">
              <a:solidFill>
                <a:schemeClr val="bg1"/>
              </a:solidFill>
            </a:endParaRPr>
          </a:p>
        </p:txBody>
      </p:sp>
      <p:sp>
        <p:nvSpPr>
          <p:cNvPr id="15" name="Управляющая кнопка: настраиваемая 14">
            <a:hlinkClick r:id="" action="ppaction://noaction" highlightClick="1"/>
          </p:cNvPr>
          <p:cNvSpPr/>
          <p:nvPr/>
        </p:nvSpPr>
        <p:spPr>
          <a:xfrm>
            <a:off x="0" y="5857892"/>
            <a:ext cx="2000264" cy="500066"/>
          </a:xfrm>
          <a:prstGeom prst="actionButtonBlank">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dirty="0" smtClean="0"/>
              <a:t>К </a:t>
            </a:r>
            <a:r>
              <a:rPr lang="ru-RU" dirty="0" smtClean="0">
                <a:hlinkClick r:id="rId4" action="ppaction://hlinksldjump"/>
              </a:rPr>
              <a:t>содержанию</a:t>
            </a: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000"/>
                                        <p:tgtEl>
                                          <p:spTgt spid="11"/>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60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Кроссворд</a:t>
            </a:r>
            <a:endParaRPr lang="ru-RU" b="1" dirty="0">
              <a:ln w="50800"/>
              <a:solidFill>
                <a:schemeClr val="bg1">
                  <a:shade val="50000"/>
                </a:schemeClr>
              </a:solidFill>
            </a:endParaRPr>
          </a:p>
        </p:txBody>
      </p:sp>
      <p:sp>
        <p:nvSpPr>
          <p:cNvPr id="7" name="Прямоугольник 6"/>
          <p:cNvSpPr/>
          <p:nvPr/>
        </p:nvSpPr>
        <p:spPr>
          <a:xfrm>
            <a:off x="928662" y="2285992"/>
            <a:ext cx="2857520" cy="369332"/>
          </a:xfrm>
          <a:prstGeom prst="rect">
            <a:avLst/>
          </a:prstGeom>
        </p:spPr>
        <p:txBody>
          <a:bodyPr wrap="square">
            <a:spAutoFit/>
          </a:bodyPr>
          <a:lstStyle/>
          <a:p>
            <a:r>
              <a:rPr lang="ru-RU" b="1" dirty="0" smtClean="0">
                <a:ln w="50800"/>
                <a:solidFill>
                  <a:schemeClr val="bg1"/>
                </a:solidFill>
              </a:rPr>
              <a:t>3.Определите вид линзы:</a:t>
            </a:r>
            <a:endParaRPr lang="ru-RU" b="1" dirty="0" smtClean="0">
              <a:ln w="50800"/>
              <a:solidFill>
                <a:schemeClr val="bg1">
                  <a:shade val="50000"/>
                </a:schemeClr>
              </a:solidFill>
            </a:endParaRPr>
          </a:p>
        </p:txBody>
      </p:sp>
      <p:pic>
        <p:nvPicPr>
          <p:cNvPr id="8" name="Рисунок 7" descr="выпукл.jpg"/>
          <p:cNvPicPr>
            <a:picLocks noChangeAspect="1"/>
          </p:cNvPicPr>
          <p:nvPr/>
        </p:nvPicPr>
        <p:blipFill>
          <a:blip r:embed="rId2" cstate="print"/>
          <a:stretch>
            <a:fillRect/>
          </a:stretch>
        </p:blipFill>
        <p:spPr>
          <a:xfrm>
            <a:off x="3857620" y="2285992"/>
            <a:ext cx="1000132" cy="500066"/>
          </a:xfrm>
          <a:prstGeom prst="rect">
            <a:avLst/>
          </a:prstGeom>
        </p:spPr>
      </p:pic>
      <p:sp>
        <p:nvSpPr>
          <p:cNvPr id="9" name="TextBox 8"/>
          <p:cNvSpPr txBox="1"/>
          <p:nvPr/>
        </p:nvSpPr>
        <p:spPr>
          <a:xfrm>
            <a:off x="928662" y="1785926"/>
            <a:ext cx="3000396" cy="369332"/>
          </a:xfrm>
          <a:prstGeom prst="rect">
            <a:avLst/>
          </a:prstGeom>
          <a:noFill/>
        </p:spPr>
        <p:txBody>
          <a:bodyPr wrap="square" rtlCol="0">
            <a:spAutoFit/>
          </a:bodyPr>
          <a:lstStyle/>
          <a:p>
            <a:r>
              <a:rPr lang="ru-RU" b="1" dirty="0" smtClean="0">
                <a:solidFill>
                  <a:schemeClr val="bg1"/>
                </a:solidFill>
              </a:rPr>
              <a:t>2. Определите тип линзы:</a:t>
            </a:r>
            <a:endParaRPr lang="ru-RU" b="1" dirty="0">
              <a:solidFill>
                <a:schemeClr val="bg1"/>
              </a:solidFill>
            </a:endParaRPr>
          </a:p>
        </p:txBody>
      </p:sp>
      <p:pic>
        <p:nvPicPr>
          <p:cNvPr id="10" name="Рисунок 9" descr="вогн.jpg"/>
          <p:cNvPicPr>
            <a:picLocks noChangeAspect="1"/>
          </p:cNvPicPr>
          <p:nvPr/>
        </p:nvPicPr>
        <p:blipFill>
          <a:blip r:embed="rId3" cstate="print"/>
          <a:stretch>
            <a:fillRect/>
          </a:stretch>
        </p:blipFill>
        <p:spPr>
          <a:xfrm>
            <a:off x="3786182" y="1714488"/>
            <a:ext cx="1000132" cy="493490"/>
          </a:xfrm>
          <a:prstGeom prst="rect">
            <a:avLst/>
          </a:prstGeom>
        </p:spPr>
      </p:pic>
      <p:sp>
        <p:nvSpPr>
          <p:cNvPr id="11" name="TextBox 10"/>
          <p:cNvSpPr txBox="1"/>
          <p:nvPr/>
        </p:nvSpPr>
        <p:spPr>
          <a:xfrm>
            <a:off x="928662" y="2714620"/>
            <a:ext cx="7500990" cy="369332"/>
          </a:xfrm>
          <a:prstGeom prst="rect">
            <a:avLst/>
          </a:prstGeom>
          <a:noFill/>
        </p:spPr>
        <p:txBody>
          <a:bodyPr wrap="square" rtlCol="0">
            <a:spAutoFit/>
          </a:bodyPr>
          <a:lstStyle/>
          <a:p>
            <a:r>
              <a:rPr lang="ru-RU" b="1" dirty="0" smtClean="0">
                <a:solidFill>
                  <a:schemeClr val="bg1"/>
                </a:solidFill>
              </a:rPr>
              <a:t>4. Прозрачное тело, ограниченное двумя сферическими поверхностями.</a:t>
            </a:r>
            <a:endParaRPr lang="ru-RU" b="1" dirty="0">
              <a:solidFill>
                <a:schemeClr val="bg1"/>
              </a:solidFill>
            </a:endParaRPr>
          </a:p>
        </p:txBody>
      </p:sp>
      <p:sp>
        <p:nvSpPr>
          <p:cNvPr id="12" name="Прямоугольник 11"/>
          <p:cNvSpPr/>
          <p:nvPr/>
        </p:nvSpPr>
        <p:spPr>
          <a:xfrm>
            <a:off x="928662" y="3071810"/>
            <a:ext cx="6858048" cy="369332"/>
          </a:xfrm>
          <a:prstGeom prst="rect">
            <a:avLst/>
          </a:prstGeom>
        </p:spPr>
        <p:txBody>
          <a:bodyPr wrap="square">
            <a:spAutoFit/>
          </a:bodyPr>
          <a:lstStyle/>
          <a:p>
            <a:pPr marL="342900" indent="-342900"/>
            <a:r>
              <a:rPr lang="ru-RU" b="1" dirty="0" smtClean="0">
                <a:solidFill>
                  <a:schemeClr val="bg1"/>
                </a:solidFill>
              </a:rPr>
              <a:t>5. Область, в которую попадает свет от части источника света.</a:t>
            </a:r>
          </a:p>
        </p:txBody>
      </p:sp>
      <p:sp>
        <p:nvSpPr>
          <p:cNvPr id="13" name="Прямоугольник 12"/>
          <p:cNvSpPr/>
          <p:nvPr/>
        </p:nvSpPr>
        <p:spPr>
          <a:xfrm>
            <a:off x="928662" y="4143380"/>
            <a:ext cx="7572428" cy="646331"/>
          </a:xfrm>
          <a:prstGeom prst="rect">
            <a:avLst/>
          </a:prstGeom>
        </p:spPr>
        <p:txBody>
          <a:bodyPr wrap="square">
            <a:spAutoFit/>
          </a:bodyPr>
          <a:lstStyle/>
          <a:p>
            <a:pPr marL="342900" indent="-342900"/>
            <a:r>
              <a:rPr lang="ru-RU" b="1" dirty="0" smtClean="0">
                <a:ln w="50800"/>
                <a:solidFill>
                  <a:schemeClr val="bg1"/>
                </a:solidFill>
              </a:rPr>
              <a:t>7. Каким источником называют светящееся тело, которое намного меньше расстояния, на котором мы оцениваем его действие? </a:t>
            </a:r>
            <a:endParaRPr lang="ru-RU" b="1" dirty="0" smtClean="0">
              <a:ln w="50800"/>
              <a:solidFill>
                <a:schemeClr val="bg1">
                  <a:shade val="50000"/>
                </a:schemeClr>
              </a:solidFill>
            </a:endParaRPr>
          </a:p>
        </p:txBody>
      </p:sp>
      <p:sp>
        <p:nvSpPr>
          <p:cNvPr id="14" name="Прямоугольник 13"/>
          <p:cNvSpPr/>
          <p:nvPr/>
        </p:nvSpPr>
        <p:spPr>
          <a:xfrm>
            <a:off x="928662" y="1357298"/>
            <a:ext cx="6715172" cy="369332"/>
          </a:xfrm>
          <a:prstGeom prst="rect">
            <a:avLst/>
          </a:prstGeom>
        </p:spPr>
        <p:txBody>
          <a:bodyPr wrap="square">
            <a:spAutoFit/>
          </a:bodyPr>
          <a:lstStyle/>
          <a:p>
            <a:r>
              <a:rPr lang="ru-RU" b="1" dirty="0" smtClean="0">
                <a:ln w="50800"/>
                <a:solidFill>
                  <a:schemeClr val="bg1">
                    <a:shade val="50000"/>
                  </a:schemeClr>
                </a:solidFill>
              </a:rPr>
              <a:t>1. Как по- другому называется видимое излучение?</a:t>
            </a:r>
          </a:p>
        </p:txBody>
      </p:sp>
      <p:sp>
        <p:nvSpPr>
          <p:cNvPr id="15" name="Прямоугольник 14"/>
          <p:cNvSpPr/>
          <p:nvPr/>
        </p:nvSpPr>
        <p:spPr>
          <a:xfrm>
            <a:off x="928662" y="3429000"/>
            <a:ext cx="7643866" cy="646331"/>
          </a:xfrm>
          <a:prstGeom prst="rect">
            <a:avLst/>
          </a:prstGeom>
        </p:spPr>
        <p:txBody>
          <a:bodyPr wrap="square">
            <a:spAutoFit/>
          </a:bodyPr>
          <a:lstStyle/>
          <a:p>
            <a:r>
              <a:rPr lang="ru-RU" b="1" dirty="0" smtClean="0">
                <a:ln w="50800"/>
                <a:solidFill>
                  <a:schemeClr val="bg1">
                    <a:shade val="50000"/>
                  </a:schemeClr>
                </a:solidFill>
              </a:rPr>
              <a:t>6. </a:t>
            </a:r>
            <a:r>
              <a:rPr lang="ru-RU" b="1" dirty="0" smtClean="0">
                <a:solidFill>
                  <a:schemeClr val="bg1"/>
                </a:solidFill>
              </a:rPr>
              <a:t>Явление, при котором луч света, переходя из одной среды в другую, изменяет направление на границе этих сред.</a:t>
            </a:r>
          </a:p>
        </p:txBody>
      </p:sp>
      <p:sp>
        <p:nvSpPr>
          <p:cNvPr id="16" name="Прямоугольник 15"/>
          <p:cNvSpPr/>
          <p:nvPr/>
        </p:nvSpPr>
        <p:spPr>
          <a:xfrm>
            <a:off x="1000100" y="4786322"/>
            <a:ext cx="7000924" cy="369332"/>
          </a:xfrm>
          <a:prstGeom prst="rect">
            <a:avLst/>
          </a:prstGeom>
        </p:spPr>
        <p:txBody>
          <a:bodyPr wrap="square">
            <a:spAutoFit/>
          </a:bodyPr>
          <a:lstStyle/>
          <a:p>
            <a:r>
              <a:rPr lang="ru-RU" b="1" dirty="0" smtClean="0">
                <a:ln w="50800"/>
                <a:solidFill>
                  <a:schemeClr val="bg1"/>
                </a:solidFill>
              </a:rPr>
              <a:t>8.</a:t>
            </a:r>
            <a:r>
              <a:rPr lang="ru-RU" dirty="0" smtClean="0">
                <a:solidFill>
                  <a:schemeClr val="bg1"/>
                </a:solidFill>
              </a:rPr>
              <a:t> </a:t>
            </a:r>
            <a:r>
              <a:rPr lang="ru-RU" b="1" dirty="0" smtClean="0">
                <a:solidFill>
                  <a:schemeClr val="bg1"/>
                </a:solidFill>
              </a:rPr>
              <a:t>Область пространства, в которую не попадает свет от источника. </a:t>
            </a:r>
          </a:p>
        </p:txBody>
      </p:sp>
      <p:sp>
        <p:nvSpPr>
          <p:cNvPr id="19" name="Управляющая кнопка: настраиваемая 18">
            <a:hlinkClick r:id="" action="ppaction://hlinkshowjump?jump=nextslide" highlightClick="1"/>
          </p:cNvPr>
          <p:cNvSpPr/>
          <p:nvPr/>
        </p:nvSpPr>
        <p:spPr>
          <a:xfrm>
            <a:off x="6929454" y="5929330"/>
            <a:ext cx="1857388" cy="500066"/>
          </a:xfrm>
          <a:prstGeom prst="actionButtonBlank">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dirty="0" smtClean="0"/>
              <a:t>Перейти к бланку</a:t>
            </a:r>
            <a:endParaRPr lang="ru-RU" dirty="0"/>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Содержание:</a:t>
            </a:r>
            <a:endParaRPr lang="ru-RU" b="1" dirty="0">
              <a:ln w="50800"/>
              <a:solidFill>
                <a:schemeClr val="bg1">
                  <a:shade val="50000"/>
                </a:schemeClr>
              </a:solidFill>
            </a:endParaRPr>
          </a:p>
        </p:txBody>
      </p:sp>
      <p:sp>
        <p:nvSpPr>
          <p:cNvPr id="3" name="Содержимое 2"/>
          <p:cNvSpPr>
            <a:spLocks noGrp="1"/>
          </p:cNvSpPr>
          <p:nvPr>
            <p:ph idx="1"/>
          </p:nvPr>
        </p:nvSpPr>
        <p:spPr>
          <a:xfrm>
            <a:off x="457200" y="1600200"/>
            <a:ext cx="8686800" cy="4757758"/>
          </a:xfrm>
        </p:spPr>
        <p:txBody>
          <a:bodyPr>
            <a:scene3d>
              <a:camera prst="orthographicFront"/>
              <a:lightRig rig="balanced" dir="t">
                <a:rot lat="0" lon="0" rev="2100000"/>
              </a:lightRig>
            </a:scene3d>
            <a:sp3d extrusionH="57150" prstMaterial="metal">
              <a:bevelT w="38100" h="25400"/>
              <a:contourClr>
                <a:schemeClr val="bg2"/>
              </a:contourClr>
            </a:sp3d>
          </a:bodyPr>
          <a:lstStyle/>
          <a:p>
            <a:pPr marL="514350" indent="-514350">
              <a:buFont typeface="+mj-lt"/>
              <a:buAutoNum type="arabicPeriod"/>
            </a:pPr>
            <a:r>
              <a:rPr lang="ru-RU" b="1" dirty="0" smtClean="0">
                <a:ln w="50800"/>
                <a:solidFill>
                  <a:schemeClr val="bg1">
                    <a:shade val="50000"/>
                  </a:schemeClr>
                </a:solidFill>
              </a:rPr>
              <a:t>Свет. Источники </a:t>
            </a:r>
            <a:r>
              <a:rPr lang="ru-RU" b="1" dirty="0" smtClean="0">
                <a:ln w="50800"/>
                <a:solidFill>
                  <a:schemeClr val="bg1">
                    <a:shade val="50000"/>
                  </a:schemeClr>
                </a:solidFill>
              </a:rPr>
              <a:t>света</a:t>
            </a:r>
          </a:p>
          <a:p>
            <a:pPr marL="514350" indent="-514350">
              <a:buFont typeface="+mj-lt"/>
              <a:buAutoNum type="arabicPeriod"/>
            </a:pPr>
            <a:r>
              <a:rPr lang="ru-RU" b="1" dirty="0" smtClean="0">
                <a:ln w="50800"/>
                <a:solidFill>
                  <a:schemeClr val="bg1">
                    <a:shade val="50000"/>
                  </a:schemeClr>
                </a:solidFill>
              </a:rPr>
              <a:t>Отражение света. Законы отражения </a:t>
            </a:r>
            <a:r>
              <a:rPr lang="ru-RU" b="1" dirty="0" smtClean="0">
                <a:ln w="50800"/>
                <a:solidFill>
                  <a:schemeClr val="bg1">
                    <a:shade val="50000"/>
                  </a:schemeClr>
                </a:solidFill>
              </a:rPr>
              <a:t>света. Преломление </a:t>
            </a:r>
            <a:r>
              <a:rPr lang="ru-RU" b="1" dirty="0" smtClean="0">
                <a:ln w="50800"/>
                <a:solidFill>
                  <a:schemeClr val="bg1">
                    <a:shade val="50000"/>
                  </a:schemeClr>
                </a:solidFill>
              </a:rPr>
              <a:t>света. Законы преломления света</a:t>
            </a:r>
          </a:p>
          <a:p>
            <a:pPr marL="514350" indent="-514350">
              <a:buFont typeface="+mj-lt"/>
              <a:buAutoNum type="arabicPeriod"/>
            </a:pPr>
            <a:r>
              <a:rPr lang="ru-RU" b="1" dirty="0" smtClean="0">
                <a:ln w="50800"/>
                <a:solidFill>
                  <a:schemeClr val="bg1">
                    <a:shade val="50000"/>
                  </a:schemeClr>
                </a:solidFill>
              </a:rPr>
              <a:t>Линзы</a:t>
            </a:r>
          </a:p>
          <a:p>
            <a:pPr marL="514350" indent="-514350">
              <a:buFont typeface="+mj-lt"/>
              <a:buAutoNum type="arabicPeriod"/>
            </a:pPr>
            <a:r>
              <a:rPr lang="ru-RU" b="1" dirty="0" smtClean="0">
                <a:ln w="50800"/>
                <a:solidFill>
                  <a:schemeClr val="bg1">
                    <a:shade val="50000"/>
                  </a:schemeClr>
                </a:solidFill>
              </a:rPr>
              <a:t>Тренажёры</a:t>
            </a:r>
          </a:p>
          <a:p>
            <a:pPr marL="514350" indent="-514350">
              <a:buNone/>
            </a:pPr>
            <a:endParaRPr lang="ru-RU" b="1" dirty="0" smtClean="0">
              <a:ln w="50800"/>
              <a:solidFill>
                <a:schemeClr val="bg1">
                  <a:shade val="50000"/>
                </a:schemeClr>
              </a:solidFill>
            </a:endParaRPr>
          </a:p>
          <a:p>
            <a:pPr marL="514350" indent="-514350">
              <a:buNone/>
            </a:pPr>
            <a:endParaRPr lang="ru-RU" b="1" dirty="0" smtClean="0">
              <a:ln w="50800"/>
              <a:solidFill>
                <a:schemeClr val="bg1">
                  <a:shade val="50000"/>
                </a:schemeClr>
              </a:solidFill>
            </a:endParaRPr>
          </a:p>
        </p:txBody>
      </p:sp>
      <p:sp>
        <p:nvSpPr>
          <p:cNvPr id="4" name="Управляющая кнопка: в конец 3">
            <a:hlinkClick r:id="" action="ppaction://hlinkshowjump?jump=nextslide" highlightClick="1"/>
          </p:cNvPr>
          <p:cNvSpPr/>
          <p:nvPr/>
        </p:nvSpPr>
        <p:spPr>
          <a:xfrm>
            <a:off x="5072066" y="1714488"/>
            <a:ext cx="714380" cy="357190"/>
          </a:xfrm>
          <a:prstGeom prst="actionButtonEn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b="1">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Управляющая кнопка: в конец 5">
            <a:hlinkClick r:id="rId2" action="ppaction://hlinksldjump" highlightClick="1"/>
          </p:cNvPr>
          <p:cNvSpPr/>
          <p:nvPr/>
        </p:nvSpPr>
        <p:spPr>
          <a:xfrm>
            <a:off x="2285984" y="3286124"/>
            <a:ext cx="642942" cy="357190"/>
          </a:xfrm>
          <a:prstGeom prst="actionButtonEn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8" name="Управляющая кнопка: в конец 7">
            <a:hlinkClick r:id="rId3" action="ppaction://hlinksldjump" highlightClick="1"/>
          </p:cNvPr>
          <p:cNvSpPr/>
          <p:nvPr/>
        </p:nvSpPr>
        <p:spPr>
          <a:xfrm>
            <a:off x="2643174" y="3857628"/>
            <a:ext cx="571504" cy="357190"/>
          </a:xfrm>
          <a:prstGeom prst="actionButtonEn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9" name="Управляющая кнопка: в конец 8">
            <a:hlinkClick r:id="rId4" action="ppaction://hlinksldjump" highlightClick="1"/>
          </p:cNvPr>
          <p:cNvSpPr/>
          <p:nvPr/>
        </p:nvSpPr>
        <p:spPr>
          <a:xfrm>
            <a:off x="3286116" y="4572008"/>
            <a:ext cx="785818" cy="357190"/>
          </a:xfrm>
          <a:prstGeom prst="actionButtonEn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10" name="Управляющая кнопка: далее 9">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857224" y="428604"/>
          <a:ext cx="7286664" cy="5929350"/>
        </p:xfrm>
        <a:graphic>
          <a:graphicData uri="http://schemas.openxmlformats.org/drawingml/2006/table">
            <a:tbl>
              <a:tblPr/>
              <a:tblGrid>
                <a:gridCol w="520476"/>
                <a:gridCol w="520476"/>
                <a:gridCol w="520476"/>
                <a:gridCol w="520476"/>
                <a:gridCol w="520476"/>
                <a:gridCol w="520476"/>
                <a:gridCol w="520476"/>
                <a:gridCol w="520476"/>
                <a:gridCol w="520476"/>
                <a:gridCol w="520476"/>
                <a:gridCol w="520476"/>
                <a:gridCol w="520476"/>
                <a:gridCol w="520476"/>
                <a:gridCol w="520476"/>
              </a:tblGrid>
              <a:tr h="423525">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spcAft>
                          <a:spcPts val="600"/>
                        </a:spcAft>
                      </a:pPr>
                      <a:r>
                        <a:rPr lang="en-US" sz="1200" baseline="30000">
                          <a:latin typeface="Cambria"/>
                          <a:ea typeface="Cambria"/>
                          <a:cs typeface="Times New Roman"/>
                        </a:rPr>
                        <a:t>6</a:t>
                      </a:r>
                      <a:endParaRPr lang="ru-RU"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spcAft>
                          <a:spcPts val="600"/>
                        </a:spcAft>
                      </a:pPr>
                      <a:r>
                        <a:rPr lang="en-US" sz="1200" baseline="30000">
                          <a:latin typeface="Cambria"/>
                          <a:ea typeface="Cambria"/>
                          <a:cs typeface="Times New Roman"/>
                        </a:rPr>
                        <a:t>1</a:t>
                      </a:r>
                      <a:endParaRPr lang="ru-RU"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spcAft>
                          <a:spcPts val="600"/>
                        </a:spcAft>
                      </a:pPr>
                      <a:r>
                        <a:rPr lang="en-US" sz="1200" baseline="30000" dirty="0">
                          <a:latin typeface="Cambria"/>
                          <a:ea typeface="Cambria"/>
                          <a:cs typeface="Times New Roman"/>
                        </a:rPr>
                        <a:t>2</a:t>
                      </a:r>
                      <a:endParaRPr lang="ru-RU"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spcAft>
                          <a:spcPts val="600"/>
                        </a:spcAft>
                      </a:pPr>
                      <a:r>
                        <a:rPr lang="en-US" sz="1200" baseline="30000" dirty="0">
                          <a:latin typeface="Cambria"/>
                          <a:ea typeface="Cambria"/>
                          <a:cs typeface="Times New Roman"/>
                        </a:rPr>
                        <a:t>5</a:t>
                      </a:r>
                      <a:endParaRPr lang="ru-RU"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spcAft>
                          <a:spcPts val="600"/>
                        </a:spcAft>
                      </a:pPr>
                      <a:r>
                        <a:rPr lang="en-US" sz="1200" baseline="30000" dirty="0">
                          <a:latin typeface="Cambria"/>
                          <a:ea typeface="Cambria"/>
                          <a:cs typeface="Times New Roman"/>
                        </a:rPr>
                        <a:t>3</a:t>
                      </a:r>
                      <a:endParaRPr lang="ru-RU"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spcAft>
                          <a:spcPts val="600"/>
                        </a:spcAft>
                      </a:pPr>
                      <a:r>
                        <a:rPr lang="en-US" sz="1200" baseline="30000">
                          <a:latin typeface="Cambria"/>
                          <a:ea typeface="Cambria"/>
                          <a:cs typeface="Times New Roman"/>
                        </a:rPr>
                        <a:t>4</a:t>
                      </a:r>
                      <a:endParaRPr lang="ru-RU"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spcAft>
                          <a:spcPts val="600"/>
                        </a:spcAft>
                      </a:pPr>
                      <a:r>
                        <a:rPr lang="en-US" sz="1200" baseline="30000" dirty="0">
                          <a:latin typeface="Cambria"/>
                          <a:ea typeface="Cambria"/>
                          <a:cs typeface="Times New Roman"/>
                        </a:rPr>
                        <a:t>7</a:t>
                      </a:r>
                      <a:endParaRPr lang="ru-RU"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spcAft>
                          <a:spcPts val="600"/>
                        </a:spcAft>
                      </a:pPr>
                      <a:r>
                        <a:rPr lang="en-US" sz="1200" baseline="30000">
                          <a:latin typeface="Cambria"/>
                          <a:ea typeface="Cambria"/>
                          <a:cs typeface="Times New Roman"/>
                        </a:rPr>
                        <a:t>8</a:t>
                      </a:r>
                      <a:endParaRPr lang="ru-RU"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r h="423525">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c>
                  <a:txBody>
                    <a:bodyPr/>
                    <a:lstStyle/>
                    <a:p>
                      <a:pPr algn="ctr">
                        <a:spcAft>
                          <a:spcPts val="600"/>
                        </a:spcAft>
                      </a:pPr>
                      <a:endParaRPr lang="en-US" sz="1200" dirty="0">
                        <a:latin typeface="Cambria"/>
                        <a:ea typeface="Cambria"/>
                        <a:cs typeface="Times New Roman"/>
                      </a:endParaRPr>
                    </a:p>
                  </a:txBody>
                  <a:tcPr marL="0" marR="0" marT="0" marB="0" anchor="ctr">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BBBBBB"/>
                    </a:solidFill>
                  </a:tcPr>
                </a:tc>
              </a:tr>
            </a:tbl>
          </a:graphicData>
        </a:graphic>
      </p:graphicFrame>
      <p:sp>
        <p:nvSpPr>
          <p:cNvPr id="5" name="TextBox 4"/>
          <p:cNvSpPr txBox="1"/>
          <p:nvPr/>
        </p:nvSpPr>
        <p:spPr>
          <a:xfrm>
            <a:off x="3000364" y="114298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TextBox 5"/>
          <p:cNvSpPr txBox="1"/>
          <p:nvPr/>
        </p:nvSpPr>
        <p:spPr>
          <a:xfrm>
            <a:off x="4572000"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TextBox 6"/>
          <p:cNvSpPr txBox="1"/>
          <p:nvPr/>
        </p:nvSpPr>
        <p:spPr>
          <a:xfrm>
            <a:off x="5072066"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Ч</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TextBox 7"/>
          <p:cNvSpPr txBox="1"/>
          <p:nvPr/>
        </p:nvSpPr>
        <p:spPr>
          <a:xfrm>
            <a:off x="5643570"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 name="TextBox 8"/>
          <p:cNvSpPr txBox="1"/>
          <p:nvPr/>
        </p:nvSpPr>
        <p:spPr>
          <a:xfrm>
            <a:off x="6143636"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Ч</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 name="TextBox 9"/>
          <p:cNvSpPr txBox="1"/>
          <p:nvPr/>
        </p:nvSpPr>
        <p:spPr>
          <a:xfrm>
            <a:off x="7715272"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Й</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1" name="TextBox 10"/>
          <p:cNvSpPr txBox="1"/>
          <p:nvPr/>
        </p:nvSpPr>
        <p:spPr>
          <a:xfrm>
            <a:off x="7215206"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Ы</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 name="TextBox 12"/>
          <p:cNvSpPr txBox="1"/>
          <p:nvPr/>
        </p:nvSpPr>
        <p:spPr>
          <a:xfrm>
            <a:off x="6715140" y="4572008"/>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4" name="TextBox 13"/>
          <p:cNvSpPr txBox="1"/>
          <p:nvPr/>
        </p:nvSpPr>
        <p:spPr>
          <a:xfrm>
            <a:off x="6643702" y="4143380"/>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5" name="TextBox 14"/>
          <p:cNvSpPr txBox="1"/>
          <p:nvPr/>
        </p:nvSpPr>
        <p:spPr>
          <a:xfrm>
            <a:off x="6715140"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6" name="TextBox 15"/>
          <p:cNvSpPr txBox="1"/>
          <p:nvPr/>
        </p:nvSpPr>
        <p:spPr>
          <a:xfrm>
            <a:off x="6715140" y="328612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7" name="TextBox 16"/>
          <p:cNvSpPr txBox="1"/>
          <p:nvPr/>
        </p:nvSpPr>
        <p:spPr>
          <a:xfrm>
            <a:off x="6643702"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Л</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8" name="TextBox 17"/>
          <p:cNvSpPr txBox="1"/>
          <p:nvPr/>
        </p:nvSpPr>
        <p:spPr>
          <a:xfrm>
            <a:off x="6572264" y="2428868"/>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9" name="TextBox 18"/>
          <p:cNvSpPr txBox="1"/>
          <p:nvPr/>
        </p:nvSpPr>
        <p:spPr>
          <a:xfrm>
            <a:off x="6643702" y="2000240"/>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0" name="TextBox 19"/>
          <p:cNvSpPr txBox="1"/>
          <p:nvPr/>
        </p:nvSpPr>
        <p:spPr>
          <a:xfrm>
            <a:off x="6643702" y="157161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Л</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Box 20"/>
          <p:cNvSpPr txBox="1"/>
          <p:nvPr/>
        </p:nvSpPr>
        <p:spPr>
          <a:xfrm>
            <a:off x="6715140" y="114298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2" name="TextBox 21"/>
          <p:cNvSpPr txBox="1"/>
          <p:nvPr/>
        </p:nvSpPr>
        <p:spPr>
          <a:xfrm>
            <a:off x="6715140" y="78579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Р</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3" name="TextBox 22"/>
          <p:cNvSpPr txBox="1"/>
          <p:nvPr/>
        </p:nvSpPr>
        <p:spPr>
          <a:xfrm>
            <a:off x="6715140" y="35716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4" name="TextBox 23"/>
          <p:cNvSpPr txBox="1"/>
          <p:nvPr/>
        </p:nvSpPr>
        <p:spPr>
          <a:xfrm>
            <a:off x="3571868"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5" name="TextBox 24"/>
          <p:cNvSpPr txBox="1"/>
          <p:nvPr/>
        </p:nvSpPr>
        <p:spPr>
          <a:xfrm>
            <a:off x="5143504"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Я</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6" name="TextBox 25"/>
          <p:cNvSpPr txBox="1"/>
          <p:nvPr/>
        </p:nvSpPr>
        <p:spPr>
          <a:xfrm>
            <a:off x="4071934" y="2428868"/>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7" name="TextBox 26"/>
          <p:cNvSpPr txBox="1"/>
          <p:nvPr/>
        </p:nvSpPr>
        <p:spPr>
          <a:xfrm>
            <a:off x="4071934"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Л</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8" name="TextBox 27"/>
          <p:cNvSpPr txBox="1"/>
          <p:nvPr/>
        </p:nvSpPr>
        <p:spPr>
          <a:xfrm>
            <a:off x="4143372" y="3214686"/>
            <a:ext cx="428628"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у</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9" name="TextBox 28"/>
          <p:cNvSpPr txBox="1"/>
          <p:nvPr/>
        </p:nvSpPr>
        <p:spPr>
          <a:xfrm>
            <a:off x="4071934" y="3714752"/>
            <a:ext cx="428628"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0" name="TextBox 29"/>
          <p:cNvSpPr txBox="1"/>
          <p:nvPr/>
        </p:nvSpPr>
        <p:spPr>
          <a:xfrm>
            <a:off x="4071934" y="4143380"/>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1" name="TextBox 30"/>
          <p:cNvSpPr txBox="1"/>
          <p:nvPr/>
        </p:nvSpPr>
        <p:spPr>
          <a:xfrm>
            <a:off x="4071934" y="4500570"/>
            <a:ext cx="500066" cy="651085"/>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2" name="TextBox 31"/>
          <p:cNvSpPr txBox="1"/>
          <p:nvPr/>
        </p:nvSpPr>
        <p:spPr>
          <a:xfrm>
            <a:off x="2571736" y="500063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3" name="TextBox 32"/>
          <p:cNvSpPr txBox="1"/>
          <p:nvPr/>
        </p:nvSpPr>
        <p:spPr>
          <a:xfrm>
            <a:off x="3071802" y="500063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4" name="TextBox 33"/>
          <p:cNvSpPr txBox="1"/>
          <p:nvPr/>
        </p:nvSpPr>
        <p:spPr>
          <a:xfrm>
            <a:off x="3571868" y="500063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5" name="TextBox 34"/>
          <p:cNvSpPr txBox="1"/>
          <p:nvPr/>
        </p:nvSpPr>
        <p:spPr>
          <a:xfrm>
            <a:off x="4071934" y="500063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Ь</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6" name="TextBox 35"/>
          <p:cNvSpPr txBox="1"/>
          <p:nvPr/>
        </p:nvSpPr>
        <p:spPr>
          <a:xfrm>
            <a:off x="928662"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Л</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7" name="TextBox 36"/>
          <p:cNvSpPr txBox="1"/>
          <p:nvPr/>
        </p:nvSpPr>
        <p:spPr>
          <a:xfrm>
            <a:off x="2000232"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8" name="TextBox 37"/>
          <p:cNvSpPr txBox="1"/>
          <p:nvPr/>
        </p:nvSpPr>
        <p:spPr>
          <a:xfrm>
            <a:off x="1500166"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9" name="TextBox 38"/>
          <p:cNvSpPr txBox="1"/>
          <p:nvPr/>
        </p:nvSpPr>
        <p:spPr>
          <a:xfrm>
            <a:off x="3071802"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0" name="TextBox 39"/>
          <p:cNvSpPr txBox="1"/>
          <p:nvPr/>
        </p:nvSpPr>
        <p:spPr>
          <a:xfrm>
            <a:off x="2500298" y="371475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З</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1" name="TextBox 40"/>
          <p:cNvSpPr txBox="1"/>
          <p:nvPr/>
        </p:nvSpPr>
        <p:spPr>
          <a:xfrm>
            <a:off x="3071802" y="4143380"/>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Я</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2" name="TextBox 41"/>
          <p:cNvSpPr txBox="1"/>
          <p:nvPr/>
        </p:nvSpPr>
        <p:spPr>
          <a:xfrm>
            <a:off x="4071934" y="2000240"/>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3" name="TextBox 42"/>
          <p:cNvSpPr txBox="1"/>
          <p:nvPr/>
        </p:nvSpPr>
        <p:spPr>
          <a:xfrm>
            <a:off x="3071802"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У</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4" name="TextBox 43"/>
          <p:cNvSpPr txBox="1"/>
          <p:nvPr/>
        </p:nvSpPr>
        <p:spPr>
          <a:xfrm>
            <a:off x="2500298"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5" name="TextBox 44"/>
          <p:cNvSpPr txBox="1"/>
          <p:nvPr/>
        </p:nvSpPr>
        <p:spPr>
          <a:xfrm>
            <a:off x="1928794"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Ы</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6" name="TextBox 45"/>
          <p:cNvSpPr txBox="1"/>
          <p:nvPr/>
        </p:nvSpPr>
        <p:spPr>
          <a:xfrm>
            <a:off x="1428728"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7" name="TextBox 46"/>
          <p:cNvSpPr txBox="1"/>
          <p:nvPr/>
        </p:nvSpPr>
        <p:spPr>
          <a:xfrm>
            <a:off x="3071802" y="328612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8" name="TextBox 47"/>
          <p:cNvSpPr txBox="1"/>
          <p:nvPr/>
        </p:nvSpPr>
        <p:spPr>
          <a:xfrm>
            <a:off x="4071934" y="114298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9" name="TextBox 48"/>
          <p:cNvSpPr txBox="1"/>
          <p:nvPr/>
        </p:nvSpPr>
        <p:spPr>
          <a:xfrm>
            <a:off x="3000364" y="1571612"/>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0" name="TextBox 49"/>
          <p:cNvSpPr txBox="1"/>
          <p:nvPr/>
        </p:nvSpPr>
        <p:spPr>
          <a:xfrm>
            <a:off x="3071802" y="2000240"/>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Г</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1" name="TextBox 50"/>
          <p:cNvSpPr txBox="1"/>
          <p:nvPr/>
        </p:nvSpPr>
        <p:spPr>
          <a:xfrm>
            <a:off x="4572000" y="2857496"/>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2" name="TextBox 51"/>
          <p:cNvSpPr txBox="1"/>
          <p:nvPr/>
        </p:nvSpPr>
        <p:spPr>
          <a:xfrm>
            <a:off x="3000364" y="2428868"/>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3" name="TextBox 52"/>
          <p:cNvSpPr txBox="1"/>
          <p:nvPr/>
        </p:nvSpPr>
        <p:spPr>
          <a:xfrm>
            <a:off x="2571736" y="114298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4" name="TextBox 53"/>
          <p:cNvSpPr txBox="1"/>
          <p:nvPr/>
        </p:nvSpPr>
        <p:spPr>
          <a:xfrm>
            <a:off x="3571868" y="1142984"/>
            <a:ext cx="500066" cy="646331"/>
          </a:xfrm>
          <a:prstGeom prst="rect">
            <a:avLst/>
          </a:prstGeom>
          <a:noFill/>
        </p:spPr>
        <p:txBody>
          <a:bodyPr wrap="square" rtlCol="0">
            <a:sp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5" name="TextBox 54"/>
          <p:cNvSpPr txBox="1"/>
          <p:nvPr/>
        </p:nvSpPr>
        <p:spPr>
          <a:xfrm>
            <a:off x="2428860" y="1285860"/>
            <a:ext cx="71438"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1</a:t>
            </a:r>
            <a:endParaRPr lang="ru-RU" b="1" dirty="0">
              <a:ln w="50800"/>
              <a:solidFill>
                <a:schemeClr val="bg1">
                  <a:shade val="50000"/>
                </a:schemeClr>
              </a:solidFill>
            </a:endParaRPr>
          </a:p>
        </p:txBody>
      </p:sp>
      <p:sp>
        <p:nvSpPr>
          <p:cNvPr id="58" name="TextBox 57"/>
          <p:cNvSpPr txBox="1"/>
          <p:nvPr/>
        </p:nvSpPr>
        <p:spPr>
          <a:xfrm>
            <a:off x="2857488" y="1214422"/>
            <a:ext cx="428628"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2</a:t>
            </a:r>
            <a:endParaRPr lang="ru-RU" b="1" dirty="0">
              <a:ln w="50800"/>
              <a:solidFill>
                <a:schemeClr val="bg1">
                  <a:shade val="50000"/>
                </a:schemeClr>
              </a:solidFill>
            </a:endParaRPr>
          </a:p>
        </p:txBody>
      </p:sp>
      <p:sp>
        <p:nvSpPr>
          <p:cNvPr id="60" name="TextBox 59"/>
          <p:cNvSpPr txBox="1"/>
          <p:nvPr/>
        </p:nvSpPr>
        <p:spPr>
          <a:xfrm>
            <a:off x="857224" y="3786190"/>
            <a:ext cx="276228"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4</a:t>
            </a:r>
            <a:endParaRPr lang="ru-RU" b="1" dirty="0">
              <a:ln w="50800"/>
              <a:solidFill>
                <a:schemeClr val="bg1">
                  <a:shade val="50000"/>
                </a:schemeClr>
              </a:solidFill>
            </a:endParaRPr>
          </a:p>
        </p:txBody>
      </p:sp>
      <p:sp>
        <p:nvSpPr>
          <p:cNvPr id="61" name="TextBox 60"/>
          <p:cNvSpPr txBox="1"/>
          <p:nvPr/>
        </p:nvSpPr>
        <p:spPr>
          <a:xfrm flipH="1">
            <a:off x="3929058" y="2071678"/>
            <a:ext cx="552456"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5</a:t>
            </a:r>
            <a:endParaRPr lang="ru-RU" b="1" dirty="0">
              <a:ln w="50800"/>
              <a:solidFill>
                <a:schemeClr val="bg1">
                  <a:shade val="50000"/>
                </a:schemeClr>
              </a:solidFill>
            </a:endParaRPr>
          </a:p>
        </p:txBody>
      </p:sp>
      <p:sp>
        <p:nvSpPr>
          <p:cNvPr id="62" name="TextBox 61"/>
          <p:cNvSpPr txBox="1"/>
          <p:nvPr/>
        </p:nvSpPr>
        <p:spPr>
          <a:xfrm>
            <a:off x="1357290" y="2928934"/>
            <a:ext cx="142876"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3</a:t>
            </a:r>
            <a:endParaRPr lang="ru-RU" b="1" dirty="0">
              <a:ln w="50800"/>
              <a:solidFill>
                <a:schemeClr val="bg1">
                  <a:shade val="50000"/>
                </a:schemeClr>
              </a:solidFill>
            </a:endParaRPr>
          </a:p>
        </p:txBody>
      </p:sp>
      <p:sp>
        <p:nvSpPr>
          <p:cNvPr id="63" name="TextBox 62"/>
          <p:cNvSpPr txBox="1"/>
          <p:nvPr/>
        </p:nvSpPr>
        <p:spPr>
          <a:xfrm>
            <a:off x="3929058" y="3786190"/>
            <a:ext cx="285752"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7</a:t>
            </a:r>
            <a:endParaRPr lang="ru-RU" b="1" dirty="0">
              <a:ln w="50800"/>
              <a:solidFill>
                <a:schemeClr val="bg1">
                  <a:shade val="50000"/>
                </a:schemeClr>
              </a:solidFill>
            </a:endParaRPr>
          </a:p>
        </p:txBody>
      </p:sp>
      <p:sp>
        <p:nvSpPr>
          <p:cNvPr id="64" name="TextBox 63"/>
          <p:cNvSpPr txBox="1"/>
          <p:nvPr/>
        </p:nvSpPr>
        <p:spPr>
          <a:xfrm flipH="1">
            <a:off x="6572264" y="428604"/>
            <a:ext cx="452446"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6</a:t>
            </a:r>
            <a:endParaRPr lang="ru-RU" b="1" dirty="0">
              <a:ln w="50800"/>
              <a:solidFill>
                <a:schemeClr val="bg1">
                  <a:shade val="50000"/>
                </a:schemeClr>
              </a:solidFill>
            </a:endParaRPr>
          </a:p>
        </p:txBody>
      </p:sp>
      <p:sp>
        <p:nvSpPr>
          <p:cNvPr id="65" name="TextBox 64"/>
          <p:cNvSpPr txBox="1"/>
          <p:nvPr/>
        </p:nvSpPr>
        <p:spPr>
          <a:xfrm flipH="1">
            <a:off x="2428860" y="5072074"/>
            <a:ext cx="285752"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8</a:t>
            </a:r>
            <a:endParaRPr lang="ru-RU" b="1" dirty="0">
              <a:ln w="50800"/>
              <a:solidFill>
                <a:schemeClr val="bg1">
                  <a:shade val="50000"/>
                </a:schemeClr>
              </a:solidFill>
            </a:endParaRPr>
          </a:p>
        </p:txBody>
      </p:sp>
      <p:sp>
        <p:nvSpPr>
          <p:cNvPr id="66" name="Управляющая кнопка: настраиваемая 65">
            <a:hlinkClick r:id="" action="ppaction://hlinkshowjump?jump=previousslide" highlightClick="1"/>
          </p:cNvPr>
          <p:cNvSpPr/>
          <p:nvPr/>
        </p:nvSpPr>
        <p:spPr>
          <a:xfrm>
            <a:off x="285720" y="6215082"/>
            <a:ext cx="1928826" cy="428604"/>
          </a:xfrm>
          <a:prstGeom prst="actionButtonBlank">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dirty="0" smtClean="0"/>
              <a:t>К вопросам</a:t>
            </a:r>
            <a:endParaRPr lang="ru-RU" dirty="0"/>
          </a:p>
        </p:txBody>
      </p:sp>
      <p:sp>
        <p:nvSpPr>
          <p:cNvPr id="67" name="Управляющая кнопка: далее 66">
            <a:hlinkClick r:id="" action="ppaction://hlinkshowjump?jump=nextslide" highlightClick="1"/>
          </p:cNvPr>
          <p:cNvSpPr/>
          <p:nvPr/>
        </p:nvSpPr>
        <p:spPr>
          <a:xfrm>
            <a:off x="7858148" y="614364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box(in)">
                                      <p:cBhvr>
                                        <p:cTn id="7" dur="500"/>
                                        <p:tgtEl>
                                          <p:spTgt spid="5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in)">
                                      <p:cBhvr>
                                        <p:cTn id="10" dur="500"/>
                                        <p:tgtEl>
                                          <p:spTgt spid="5"/>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box(in)">
                                      <p:cBhvr>
                                        <p:cTn id="13" dur="500"/>
                                        <p:tgtEl>
                                          <p:spTgt spid="54"/>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box(in)">
                                      <p:cBhvr>
                                        <p:cTn id="16" dur="500"/>
                                        <p:tgtEl>
                                          <p:spTgt spid="48"/>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box(in)">
                                      <p:cBhvr>
                                        <p:cTn id="21" dur="500"/>
                                        <p:tgtEl>
                                          <p:spTgt spid="49"/>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box(in)">
                                      <p:cBhvr>
                                        <p:cTn id="24" dur="500"/>
                                        <p:tgtEl>
                                          <p:spTgt spid="50"/>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box(in)">
                                      <p:cBhvr>
                                        <p:cTn id="27" dur="500"/>
                                        <p:tgtEl>
                                          <p:spTgt spid="52"/>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box(in)">
                                      <p:cBhvr>
                                        <p:cTn id="30" dur="500"/>
                                        <p:tgtEl>
                                          <p:spTgt spid="43"/>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box(in)">
                                      <p:cBhvr>
                                        <p:cTn id="33" dur="500"/>
                                        <p:tgtEl>
                                          <p:spTgt spid="47"/>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box(in)">
                                      <p:cBhvr>
                                        <p:cTn id="36" dur="500"/>
                                        <p:tgtEl>
                                          <p:spTgt spid="39"/>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box(in)">
                                      <p:cBhvr>
                                        <p:cTn id="39" dur="500"/>
                                        <p:tgtEl>
                                          <p:spTgt spid="41"/>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box(in)">
                                      <p:cBhvr>
                                        <p:cTn id="44" dur="500"/>
                                        <p:tgtEl>
                                          <p:spTgt spid="46"/>
                                        </p:tgtEl>
                                      </p:cBhvr>
                                    </p:animEffect>
                                  </p:childTnLst>
                                </p:cTn>
                              </p:par>
                              <p:par>
                                <p:cTn id="45" presetID="4" presetClass="entr" presetSubtype="16"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ox(in)">
                                      <p:cBhvr>
                                        <p:cTn id="47" dur="500"/>
                                        <p:tgtEl>
                                          <p:spTgt spid="45"/>
                                        </p:tgtEl>
                                      </p:cBhvr>
                                    </p:animEffect>
                                  </p:childTnLst>
                                </p:cTn>
                              </p:par>
                              <p:par>
                                <p:cTn id="48" presetID="4" presetClass="entr" presetSubtype="16"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box(in)">
                                      <p:cBhvr>
                                        <p:cTn id="50" dur="500"/>
                                        <p:tgtEl>
                                          <p:spTgt spid="44"/>
                                        </p:tgtEl>
                                      </p:cBhvr>
                                    </p:animEffect>
                                  </p:childTnLst>
                                </p:cTn>
                              </p:par>
                              <p:par>
                                <p:cTn id="51" presetID="4" presetClass="entr" presetSubtype="16"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box(in)">
                                      <p:cBhvr>
                                        <p:cTn id="53" dur="500"/>
                                        <p:tgtEl>
                                          <p:spTgt spid="24"/>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box(in)">
                                      <p:cBhvr>
                                        <p:cTn id="56" dur="500"/>
                                        <p:tgtEl>
                                          <p:spTgt spid="27"/>
                                        </p:tgtEl>
                                      </p:cBhvr>
                                    </p:animEffect>
                                  </p:childTnLst>
                                </p:cTn>
                              </p:par>
                              <p:par>
                                <p:cTn id="57" presetID="4"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box(in)">
                                      <p:cBhvr>
                                        <p:cTn id="59" dur="500"/>
                                        <p:tgtEl>
                                          <p:spTgt spid="51"/>
                                        </p:tgtEl>
                                      </p:cBhvr>
                                    </p:animEffect>
                                  </p:childTnLst>
                                </p:cTn>
                              </p:par>
                              <p:par>
                                <p:cTn id="60" presetID="4" presetClass="entr" presetSubtype="16"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box(in)">
                                      <p:cBhvr>
                                        <p:cTn id="62" dur="5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box(in)">
                                      <p:cBhvr>
                                        <p:cTn id="67" dur="500"/>
                                        <p:tgtEl>
                                          <p:spTgt spid="36"/>
                                        </p:tgtEl>
                                      </p:cBhvr>
                                    </p:animEffect>
                                  </p:childTnLst>
                                </p:cTn>
                              </p:par>
                              <p:par>
                                <p:cTn id="68" presetID="4" presetClass="entr" presetSubtype="16"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box(in)">
                                      <p:cBhvr>
                                        <p:cTn id="70" dur="500"/>
                                        <p:tgtEl>
                                          <p:spTgt spid="38"/>
                                        </p:tgtEl>
                                      </p:cBhvr>
                                    </p:animEffect>
                                  </p:childTnLst>
                                </p:cTn>
                              </p:par>
                              <p:par>
                                <p:cTn id="71" presetID="4" presetClass="entr" presetSubtype="16"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box(in)">
                                      <p:cBhvr>
                                        <p:cTn id="73" dur="500"/>
                                        <p:tgtEl>
                                          <p:spTgt spid="37"/>
                                        </p:tgtEl>
                                      </p:cBhvr>
                                    </p:animEffect>
                                  </p:childTnLst>
                                </p:cTn>
                              </p:par>
                              <p:par>
                                <p:cTn id="74" presetID="4" presetClass="entr" presetSubtype="16"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box(in)">
                                      <p:cBhvr>
                                        <p:cTn id="76" dur="500"/>
                                        <p:tgtEl>
                                          <p:spTgt spid="40"/>
                                        </p:tgtEl>
                                      </p:cBhvr>
                                    </p:animEffect>
                                  </p:childTnLst>
                                </p:cTn>
                              </p:par>
                            </p:childTnLst>
                          </p:cTn>
                        </p:par>
                      </p:childTnLst>
                    </p:cTn>
                  </p:par>
                  <p:par>
                    <p:cTn id="77" fill="hold">
                      <p:stCondLst>
                        <p:cond delay="indefinite"/>
                      </p:stCondLst>
                      <p:childTnLst>
                        <p:par>
                          <p:cTn id="78" fill="hold">
                            <p:stCondLst>
                              <p:cond delay="0"/>
                            </p:stCondLst>
                            <p:childTnLst>
                              <p:par>
                                <p:cTn id="79" presetID="4" presetClass="entr" presetSubtype="16" fill="hold" grpId="0" nodeType="click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box(in)">
                                      <p:cBhvr>
                                        <p:cTn id="81" dur="500"/>
                                        <p:tgtEl>
                                          <p:spTgt spid="42"/>
                                        </p:tgtEl>
                                      </p:cBhvr>
                                    </p:animEffect>
                                  </p:childTnLst>
                                </p:cTn>
                              </p:par>
                              <p:par>
                                <p:cTn id="82" presetID="4"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box(in)">
                                      <p:cBhvr>
                                        <p:cTn id="84" dur="500"/>
                                        <p:tgtEl>
                                          <p:spTgt spid="26"/>
                                        </p:tgtEl>
                                      </p:cBhvr>
                                    </p:animEffect>
                                  </p:childTnLst>
                                </p:cTn>
                              </p:par>
                              <p:par>
                                <p:cTn id="85" presetID="4" presetClass="entr" presetSubtype="16"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box(in)">
                                      <p:cBhvr>
                                        <p:cTn id="87" dur="500"/>
                                        <p:tgtEl>
                                          <p:spTgt spid="28"/>
                                        </p:tgtEl>
                                      </p:cBhvr>
                                    </p:animEffect>
                                  </p:childTnLst>
                                </p:cTn>
                              </p:par>
                              <p:par>
                                <p:cTn id="88" presetID="4"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box(in)">
                                      <p:cBhvr>
                                        <p:cTn id="90" dur="500"/>
                                        <p:tgtEl>
                                          <p:spTgt spid="29"/>
                                        </p:tgtEl>
                                      </p:cBhvr>
                                    </p:animEffect>
                                  </p:childTnLst>
                                </p:cTn>
                              </p:par>
                              <p:par>
                                <p:cTn id="91" presetID="4" presetClass="entr" presetSubtype="16" fill="hold" grpId="0" nodeType="with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box(in)">
                                      <p:cBhvr>
                                        <p:cTn id="93" dur="500"/>
                                        <p:tgtEl>
                                          <p:spTgt spid="30"/>
                                        </p:tgtEl>
                                      </p:cBhvr>
                                    </p:animEffect>
                                  </p:childTnLst>
                                </p:cTn>
                              </p:par>
                              <p:par>
                                <p:cTn id="94" presetID="4" presetClass="entr" presetSubtype="16"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box(in)">
                                      <p:cBhvr>
                                        <p:cTn id="96" dur="500"/>
                                        <p:tgtEl>
                                          <p:spTgt spid="31"/>
                                        </p:tgtEl>
                                      </p:cBhvr>
                                    </p:animEffect>
                                  </p:childTnLst>
                                </p:cTn>
                              </p:par>
                              <p:par>
                                <p:cTn id="97" presetID="4" presetClass="entr" presetSubtype="16"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box(in)">
                                      <p:cBhvr>
                                        <p:cTn id="99" dur="500"/>
                                        <p:tgtEl>
                                          <p:spTgt spid="35"/>
                                        </p:tgtEl>
                                      </p:cBhvr>
                                    </p:animEffect>
                                  </p:childTnLst>
                                </p:cTn>
                              </p:par>
                            </p:childTnLst>
                          </p:cTn>
                        </p:par>
                      </p:childTnLst>
                    </p:cTn>
                  </p:par>
                  <p:par>
                    <p:cTn id="100" fill="hold">
                      <p:stCondLst>
                        <p:cond delay="indefinite"/>
                      </p:stCondLst>
                      <p:childTnLst>
                        <p:par>
                          <p:cTn id="101" fill="hold">
                            <p:stCondLst>
                              <p:cond delay="0"/>
                            </p:stCondLst>
                            <p:childTnLst>
                              <p:par>
                                <p:cTn id="102" presetID="4" presetClass="entr" presetSubtype="16" fill="hold" grpId="0" nodeType="click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box(in)">
                                      <p:cBhvr>
                                        <p:cTn id="104" dur="500"/>
                                        <p:tgtEl>
                                          <p:spTgt spid="23"/>
                                        </p:tgtEl>
                                      </p:cBhvr>
                                    </p:animEffect>
                                  </p:childTnLst>
                                </p:cTn>
                              </p:par>
                              <p:par>
                                <p:cTn id="105" presetID="4" presetClass="entr" presetSubtype="16"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box(in)">
                                      <p:cBhvr>
                                        <p:cTn id="107" dur="500"/>
                                        <p:tgtEl>
                                          <p:spTgt spid="22"/>
                                        </p:tgtEl>
                                      </p:cBhvr>
                                    </p:animEffect>
                                  </p:childTnLst>
                                </p:cTn>
                              </p:par>
                              <p:par>
                                <p:cTn id="108" presetID="4" presetClass="entr" presetSubtype="16" fill="hold" grpId="0" nodeType="withEffect">
                                  <p:stCondLst>
                                    <p:cond delay="0"/>
                                  </p:stCondLst>
                                  <p:childTnLst>
                                    <p:set>
                                      <p:cBhvr>
                                        <p:cTn id="109" dur="1" fill="hold">
                                          <p:stCondLst>
                                            <p:cond delay="0"/>
                                          </p:stCondLst>
                                        </p:cTn>
                                        <p:tgtEl>
                                          <p:spTgt spid="21"/>
                                        </p:tgtEl>
                                        <p:attrNameLst>
                                          <p:attrName>style.visibility</p:attrName>
                                        </p:attrNameLst>
                                      </p:cBhvr>
                                      <p:to>
                                        <p:strVal val="visible"/>
                                      </p:to>
                                    </p:set>
                                    <p:animEffect transition="in" filter="box(in)">
                                      <p:cBhvr>
                                        <p:cTn id="110" dur="500"/>
                                        <p:tgtEl>
                                          <p:spTgt spid="21"/>
                                        </p:tgtEl>
                                      </p:cBhvr>
                                    </p:animEffect>
                                  </p:childTnLst>
                                </p:cTn>
                              </p:par>
                              <p:par>
                                <p:cTn id="111" presetID="4" presetClass="entr" presetSubtype="16" fill="hold" grpId="0" nodeType="withEffect">
                                  <p:stCondLst>
                                    <p:cond delay="0"/>
                                  </p:stCondLst>
                                  <p:childTnLst>
                                    <p:set>
                                      <p:cBhvr>
                                        <p:cTn id="112" dur="1" fill="hold">
                                          <p:stCondLst>
                                            <p:cond delay="0"/>
                                          </p:stCondLst>
                                        </p:cTn>
                                        <p:tgtEl>
                                          <p:spTgt spid="20"/>
                                        </p:tgtEl>
                                        <p:attrNameLst>
                                          <p:attrName>style.visibility</p:attrName>
                                        </p:attrNameLst>
                                      </p:cBhvr>
                                      <p:to>
                                        <p:strVal val="visible"/>
                                      </p:to>
                                    </p:set>
                                    <p:animEffect transition="in" filter="box(in)">
                                      <p:cBhvr>
                                        <p:cTn id="113" dur="500"/>
                                        <p:tgtEl>
                                          <p:spTgt spid="20"/>
                                        </p:tgtEl>
                                      </p:cBhvr>
                                    </p:animEffect>
                                  </p:childTnLst>
                                </p:cTn>
                              </p:par>
                              <p:par>
                                <p:cTn id="114" presetID="4" presetClass="entr" presetSubtype="16" fill="hold" grpId="0" nodeType="with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box(in)">
                                      <p:cBhvr>
                                        <p:cTn id="116" dur="500"/>
                                        <p:tgtEl>
                                          <p:spTgt spid="19"/>
                                        </p:tgtEl>
                                      </p:cBhvr>
                                    </p:animEffect>
                                  </p:childTnLst>
                                </p:cTn>
                              </p:par>
                              <p:par>
                                <p:cTn id="117" presetID="4" presetClass="entr" presetSubtype="16" fill="hold" grpId="0" nodeType="with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box(in)">
                                      <p:cBhvr>
                                        <p:cTn id="119" dur="500"/>
                                        <p:tgtEl>
                                          <p:spTgt spid="18"/>
                                        </p:tgtEl>
                                      </p:cBhvr>
                                    </p:animEffect>
                                  </p:childTnLst>
                                </p:cTn>
                              </p:par>
                              <p:par>
                                <p:cTn id="120" presetID="4" presetClass="entr" presetSubtype="16" fill="hold" grpId="0" nodeType="withEffect">
                                  <p:stCondLst>
                                    <p:cond delay="0"/>
                                  </p:stCondLst>
                                  <p:childTnLst>
                                    <p:set>
                                      <p:cBhvr>
                                        <p:cTn id="121" dur="1" fill="hold">
                                          <p:stCondLst>
                                            <p:cond delay="0"/>
                                          </p:stCondLst>
                                        </p:cTn>
                                        <p:tgtEl>
                                          <p:spTgt spid="17"/>
                                        </p:tgtEl>
                                        <p:attrNameLst>
                                          <p:attrName>style.visibility</p:attrName>
                                        </p:attrNameLst>
                                      </p:cBhvr>
                                      <p:to>
                                        <p:strVal val="visible"/>
                                      </p:to>
                                    </p:set>
                                    <p:animEffect transition="in" filter="box(in)">
                                      <p:cBhvr>
                                        <p:cTn id="122" dur="500"/>
                                        <p:tgtEl>
                                          <p:spTgt spid="17"/>
                                        </p:tgtEl>
                                      </p:cBhvr>
                                    </p:animEffect>
                                  </p:childTnLst>
                                </p:cTn>
                              </p:par>
                              <p:par>
                                <p:cTn id="123" presetID="4" presetClass="entr" presetSubtype="16" fill="hold" grpId="0" nodeType="with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box(in)">
                                      <p:cBhvr>
                                        <p:cTn id="125" dur="500"/>
                                        <p:tgtEl>
                                          <p:spTgt spid="16"/>
                                        </p:tgtEl>
                                      </p:cBhvr>
                                    </p:animEffect>
                                  </p:childTnLst>
                                </p:cTn>
                              </p:par>
                              <p:par>
                                <p:cTn id="126" presetID="4" presetClass="entr" presetSubtype="16" fill="hold" grpId="0" nodeType="withEffect">
                                  <p:stCondLst>
                                    <p:cond delay="0"/>
                                  </p:stCondLst>
                                  <p:childTnLst>
                                    <p:set>
                                      <p:cBhvr>
                                        <p:cTn id="127" dur="1" fill="hold">
                                          <p:stCondLst>
                                            <p:cond delay="0"/>
                                          </p:stCondLst>
                                        </p:cTn>
                                        <p:tgtEl>
                                          <p:spTgt spid="15"/>
                                        </p:tgtEl>
                                        <p:attrNameLst>
                                          <p:attrName>style.visibility</p:attrName>
                                        </p:attrNameLst>
                                      </p:cBhvr>
                                      <p:to>
                                        <p:strVal val="visible"/>
                                      </p:to>
                                    </p:set>
                                    <p:animEffect transition="in" filter="box(in)">
                                      <p:cBhvr>
                                        <p:cTn id="128" dur="500"/>
                                        <p:tgtEl>
                                          <p:spTgt spid="15"/>
                                        </p:tgtEl>
                                      </p:cBhvr>
                                    </p:animEffect>
                                  </p:childTnLst>
                                </p:cTn>
                              </p:par>
                              <p:par>
                                <p:cTn id="129" presetID="4" presetClass="entr" presetSubtype="16" fill="hold" grpId="0" nodeType="withEffect">
                                  <p:stCondLst>
                                    <p:cond delay="0"/>
                                  </p:stCondLst>
                                  <p:childTnLst>
                                    <p:set>
                                      <p:cBhvr>
                                        <p:cTn id="130" dur="1" fill="hold">
                                          <p:stCondLst>
                                            <p:cond delay="0"/>
                                          </p:stCondLst>
                                        </p:cTn>
                                        <p:tgtEl>
                                          <p:spTgt spid="14"/>
                                        </p:tgtEl>
                                        <p:attrNameLst>
                                          <p:attrName>style.visibility</p:attrName>
                                        </p:attrNameLst>
                                      </p:cBhvr>
                                      <p:to>
                                        <p:strVal val="visible"/>
                                      </p:to>
                                    </p:set>
                                    <p:animEffect transition="in" filter="box(in)">
                                      <p:cBhvr>
                                        <p:cTn id="131" dur="500"/>
                                        <p:tgtEl>
                                          <p:spTgt spid="14"/>
                                        </p:tgtEl>
                                      </p:cBhvr>
                                    </p:animEffect>
                                  </p:childTnLst>
                                </p:cTn>
                              </p:par>
                              <p:par>
                                <p:cTn id="132" presetID="4" presetClass="entr" presetSubtype="16" fill="hold" grpId="0" nodeType="withEffect">
                                  <p:stCondLst>
                                    <p:cond delay="0"/>
                                  </p:stCondLst>
                                  <p:childTnLst>
                                    <p:set>
                                      <p:cBhvr>
                                        <p:cTn id="133" dur="1" fill="hold">
                                          <p:stCondLst>
                                            <p:cond delay="0"/>
                                          </p:stCondLst>
                                        </p:cTn>
                                        <p:tgtEl>
                                          <p:spTgt spid="13"/>
                                        </p:tgtEl>
                                        <p:attrNameLst>
                                          <p:attrName>style.visibility</p:attrName>
                                        </p:attrNameLst>
                                      </p:cBhvr>
                                      <p:to>
                                        <p:strVal val="visible"/>
                                      </p:to>
                                    </p:set>
                                    <p:animEffect transition="in" filter="box(in)">
                                      <p:cBhvr>
                                        <p:cTn id="134" dur="500"/>
                                        <p:tgtEl>
                                          <p:spTgt spid="13"/>
                                        </p:tgtEl>
                                      </p:cBhvr>
                                    </p:animEffect>
                                  </p:childTnLst>
                                </p:cTn>
                              </p:par>
                            </p:childTnLst>
                          </p:cTn>
                        </p:par>
                      </p:childTnLst>
                    </p:cTn>
                  </p:par>
                  <p:par>
                    <p:cTn id="135" fill="hold">
                      <p:stCondLst>
                        <p:cond delay="indefinite"/>
                      </p:stCondLst>
                      <p:childTnLst>
                        <p:par>
                          <p:cTn id="136" fill="hold">
                            <p:stCondLst>
                              <p:cond delay="0"/>
                            </p:stCondLst>
                            <p:childTnLst>
                              <p:par>
                                <p:cTn id="137" presetID="4" presetClass="entr" presetSubtype="16" fill="hold" grpId="0" nodeType="clickEffect">
                                  <p:stCondLst>
                                    <p:cond delay="0"/>
                                  </p:stCondLst>
                                  <p:childTnLst>
                                    <p:set>
                                      <p:cBhvr>
                                        <p:cTn id="138" dur="1" fill="hold">
                                          <p:stCondLst>
                                            <p:cond delay="0"/>
                                          </p:stCondLst>
                                        </p:cTn>
                                        <p:tgtEl>
                                          <p:spTgt spid="6"/>
                                        </p:tgtEl>
                                        <p:attrNameLst>
                                          <p:attrName>style.visibility</p:attrName>
                                        </p:attrNameLst>
                                      </p:cBhvr>
                                      <p:to>
                                        <p:strVal val="visible"/>
                                      </p:to>
                                    </p:set>
                                    <p:animEffect transition="in" filter="box(in)">
                                      <p:cBhvr>
                                        <p:cTn id="139" dur="500"/>
                                        <p:tgtEl>
                                          <p:spTgt spid="6"/>
                                        </p:tgtEl>
                                      </p:cBhvr>
                                    </p:animEffect>
                                  </p:childTnLst>
                                </p:cTn>
                              </p:par>
                              <p:par>
                                <p:cTn id="140" presetID="4" presetClass="entr" presetSubtype="16" fill="hold" grpId="0" nodeType="withEffect">
                                  <p:stCondLst>
                                    <p:cond delay="0"/>
                                  </p:stCondLst>
                                  <p:childTnLst>
                                    <p:set>
                                      <p:cBhvr>
                                        <p:cTn id="141" dur="1" fill="hold">
                                          <p:stCondLst>
                                            <p:cond delay="0"/>
                                          </p:stCondLst>
                                        </p:cTn>
                                        <p:tgtEl>
                                          <p:spTgt spid="7"/>
                                        </p:tgtEl>
                                        <p:attrNameLst>
                                          <p:attrName>style.visibility</p:attrName>
                                        </p:attrNameLst>
                                      </p:cBhvr>
                                      <p:to>
                                        <p:strVal val="visible"/>
                                      </p:to>
                                    </p:set>
                                    <p:animEffect transition="in" filter="box(in)">
                                      <p:cBhvr>
                                        <p:cTn id="142" dur="500"/>
                                        <p:tgtEl>
                                          <p:spTgt spid="7"/>
                                        </p:tgtEl>
                                      </p:cBhvr>
                                    </p:animEffect>
                                  </p:childTnLst>
                                </p:cTn>
                              </p:par>
                              <p:par>
                                <p:cTn id="143" presetID="4" presetClass="entr" presetSubtype="16" fill="hold" grpId="0" nodeType="withEffect">
                                  <p:stCondLst>
                                    <p:cond delay="0"/>
                                  </p:stCondLst>
                                  <p:childTnLst>
                                    <p:set>
                                      <p:cBhvr>
                                        <p:cTn id="144" dur="1" fill="hold">
                                          <p:stCondLst>
                                            <p:cond delay="0"/>
                                          </p:stCondLst>
                                        </p:cTn>
                                        <p:tgtEl>
                                          <p:spTgt spid="8"/>
                                        </p:tgtEl>
                                        <p:attrNameLst>
                                          <p:attrName>style.visibility</p:attrName>
                                        </p:attrNameLst>
                                      </p:cBhvr>
                                      <p:to>
                                        <p:strVal val="visible"/>
                                      </p:to>
                                    </p:set>
                                    <p:animEffect transition="in" filter="box(in)">
                                      <p:cBhvr>
                                        <p:cTn id="145" dur="500"/>
                                        <p:tgtEl>
                                          <p:spTgt spid="8"/>
                                        </p:tgtEl>
                                      </p:cBhvr>
                                    </p:animEffect>
                                  </p:childTnLst>
                                </p:cTn>
                              </p:par>
                              <p:par>
                                <p:cTn id="146" presetID="4" presetClass="entr" presetSubtype="16" fill="hold" grpId="0" nodeType="withEffect">
                                  <p:stCondLst>
                                    <p:cond delay="0"/>
                                  </p:stCondLst>
                                  <p:childTnLst>
                                    <p:set>
                                      <p:cBhvr>
                                        <p:cTn id="147" dur="1" fill="hold">
                                          <p:stCondLst>
                                            <p:cond delay="0"/>
                                          </p:stCondLst>
                                        </p:cTn>
                                        <p:tgtEl>
                                          <p:spTgt spid="9"/>
                                        </p:tgtEl>
                                        <p:attrNameLst>
                                          <p:attrName>style.visibility</p:attrName>
                                        </p:attrNameLst>
                                      </p:cBhvr>
                                      <p:to>
                                        <p:strVal val="visible"/>
                                      </p:to>
                                    </p:set>
                                    <p:animEffect transition="in" filter="box(in)">
                                      <p:cBhvr>
                                        <p:cTn id="148" dur="500"/>
                                        <p:tgtEl>
                                          <p:spTgt spid="9"/>
                                        </p:tgtEl>
                                      </p:cBhvr>
                                    </p:animEffect>
                                  </p:childTnLst>
                                </p:cTn>
                              </p:par>
                              <p:par>
                                <p:cTn id="149" presetID="4" presetClass="entr" presetSubtype="16" fill="hold" grpId="0" nodeType="withEffect">
                                  <p:stCondLst>
                                    <p:cond delay="0"/>
                                  </p:stCondLst>
                                  <p:childTnLst>
                                    <p:set>
                                      <p:cBhvr>
                                        <p:cTn id="150" dur="1" fill="hold">
                                          <p:stCondLst>
                                            <p:cond delay="0"/>
                                          </p:stCondLst>
                                        </p:cTn>
                                        <p:tgtEl>
                                          <p:spTgt spid="11"/>
                                        </p:tgtEl>
                                        <p:attrNameLst>
                                          <p:attrName>style.visibility</p:attrName>
                                        </p:attrNameLst>
                                      </p:cBhvr>
                                      <p:to>
                                        <p:strVal val="visible"/>
                                      </p:to>
                                    </p:set>
                                    <p:animEffect transition="in" filter="box(in)">
                                      <p:cBhvr>
                                        <p:cTn id="151" dur="500"/>
                                        <p:tgtEl>
                                          <p:spTgt spid="11"/>
                                        </p:tgtEl>
                                      </p:cBhvr>
                                    </p:animEffect>
                                  </p:childTnLst>
                                </p:cTn>
                              </p:par>
                              <p:par>
                                <p:cTn id="152" presetID="4" presetClass="entr" presetSubtype="16" fill="hold" grpId="0" nodeType="withEffect">
                                  <p:stCondLst>
                                    <p:cond delay="0"/>
                                  </p:stCondLst>
                                  <p:childTnLst>
                                    <p:set>
                                      <p:cBhvr>
                                        <p:cTn id="153" dur="1" fill="hold">
                                          <p:stCondLst>
                                            <p:cond delay="0"/>
                                          </p:stCondLst>
                                        </p:cTn>
                                        <p:tgtEl>
                                          <p:spTgt spid="10"/>
                                        </p:tgtEl>
                                        <p:attrNameLst>
                                          <p:attrName>style.visibility</p:attrName>
                                        </p:attrNameLst>
                                      </p:cBhvr>
                                      <p:to>
                                        <p:strVal val="visible"/>
                                      </p:to>
                                    </p:set>
                                    <p:animEffect transition="in" filter="box(in)">
                                      <p:cBhvr>
                                        <p:cTn id="154" dur="500"/>
                                        <p:tgtEl>
                                          <p:spTgt spid="10"/>
                                        </p:tgtEl>
                                      </p:cBhvr>
                                    </p:animEffect>
                                  </p:childTnLst>
                                </p:cTn>
                              </p:par>
                            </p:childTnLst>
                          </p:cTn>
                        </p:par>
                      </p:childTnLst>
                    </p:cTn>
                  </p:par>
                  <p:par>
                    <p:cTn id="155" fill="hold">
                      <p:stCondLst>
                        <p:cond delay="indefinite"/>
                      </p:stCondLst>
                      <p:childTnLst>
                        <p:par>
                          <p:cTn id="156" fill="hold">
                            <p:stCondLst>
                              <p:cond delay="0"/>
                            </p:stCondLst>
                            <p:childTnLst>
                              <p:par>
                                <p:cTn id="157" presetID="4" presetClass="entr" presetSubtype="16" fill="hold" grpId="0" nodeType="click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box(in)">
                                      <p:cBhvr>
                                        <p:cTn id="159" dur="500"/>
                                        <p:tgtEl>
                                          <p:spTgt spid="32"/>
                                        </p:tgtEl>
                                      </p:cBhvr>
                                    </p:animEffect>
                                  </p:childTnLst>
                                </p:cTn>
                              </p:par>
                              <p:par>
                                <p:cTn id="160" presetID="4" presetClass="entr" presetSubtype="16" fill="hold" grpId="0" nodeType="withEffect">
                                  <p:stCondLst>
                                    <p:cond delay="0"/>
                                  </p:stCondLst>
                                  <p:childTnLst>
                                    <p:set>
                                      <p:cBhvr>
                                        <p:cTn id="161" dur="1" fill="hold">
                                          <p:stCondLst>
                                            <p:cond delay="0"/>
                                          </p:stCondLst>
                                        </p:cTn>
                                        <p:tgtEl>
                                          <p:spTgt spid="33"/>
                                        </p:tgtEl>
                                        <p:attrNameLst>
                                          <p:attrName>style.visibility</p:attrName>
                                        </p:attrNameLst>
                                      </p:cBhvr>
                                      <p:to>
                                        <p:strVal val="visible"/>
                                      </p:to>
                                    </p:set>
                                    <p:animEffect transition="in" filter="box(in)">
                                      <p:cBhvr>
                                        <p:cTn id="162" dur="500"/>
                                        <p:tgtEl>
                                          <p:spTgt spid="33"/>
                                        </p:tgtEl>
                                      </p:cBhvr>
                                    </p:animEffect>
                                  </p:childTnLst>
                                </p:cTn>
                              </p:par>
                              <p:par>
                                <p:cTn id="163" presetID="4" presetClass="entr" presetSubtype="16" fill="hold" grpId="0" nodeType="withEffect">
                                  <p:stCondLst>
                                    <p:cond delay="0"/>
                                  </p:stCondLst>
                                  <p:childTnLst>
                                    <p:set>
                                      <p:cBhvr>
                                        <p:cTn id="164" dur="1" fill="hold">
                                          <p:stCondLst>
                                            <p:cond delay="0"/>
                                          </p:stCondLst>
                                        </p:cTn>
                                        <p:tgtEl>
                                          <p:spTgt spid="34"/>
                                        </p:tgtEl>
                                        <p:attrNameLst>
                                          <p:attrName>style.visibility</p:attrName>
                                        </p:attrNameLst>
                                      </p:cBhvr>
                                      <p:to>
                                        <p:strVal val="visible"/>
                                      </p:to>
                                    </p:set>
                                    <p:animEffect transition="in" filter="box(in)">
                                      <p:cBhvr>
                                        <p:cTn id="16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bg1"/>
                </a:solidFill>
              </a:rPr>
              <a:t>Тест:</a:t>
            </a:r>
            <a:endParaRPr lang="ru-RU" b="1" dirty="0">
              <a:solidFill>
                <a:schemeClr val="bg1"/>
              </a:solidFill>
            </a:endParaRPr>
          </a:p>
        </p:txBody>
      </p:sp>
      <p:sp>
        <p:nvSpPr>
          <p:cNvPr id="4" name="Управляющая кнопка: далее 3">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7" name="TextBox 6"/>
          <p:cNvSpPr txBox="1"/>
          <p:nvPr/>
        </p:nvSpPr>
        <p:spPr>
          <a:xfrm>
            <a:off x="357158" y="2857496"/>
            <a:ext cx="7286676" cy="1477328"/>
          </a:xfrm>
          <a:prstGeom prst="rect">
            <a:avLst/>
          </a:prstGeom>
          <a:noFill/>
        </p:spPr>
        <p:txBody>
          <a:bodyPr wrap="square" rtlCol="0">
            <a:spAutoFit/>
          </a:bodyPr>
          <a:lstStyle/>
          <a:p>
            <a:r>
              <a:rPr lang="ru-RU" b="1" dirty="0" smtClean="0">
                <a:solidFill>
                  <a:schemeClr val="bg1"/>
                </a:solidFill>
              </a:rPr>
              <a:t>2. Оптическая сила линзы- это:</a:t>
            </a:r>
          </a:p>
          <a:p>
            <a:r>
              <a:rPr lang="ru-RU" dirty="0" smtClean="0">
                <a:solidFill>
                  <a:schemeClr val="bg1"/>
                </a:solidFill>
              </a:rPr>
              <a:t>А) величина, обратная её фокусному расстоянию</a:t>
            </a:r>
          </a:p>
          <a:p>
            <a:r>
              <a:rPr lang="ru-RU" dirty="0" smtClean="0">
                <a:solidFill>
                  <a:schemeClr val="bg1"/>
                </a:solidFill>
              </a:rPr>
              <a:t>Б)линия, вдоль которой распространяется энергия от источника света</a:t>
            </a:r>
          </a:p>
          <a:p>
            <a:r>
              <a:rPr lang="ru-RU" dirty="0" smtClean="0">
                <a:solidFill>
                  <a:schemeClr val="bg1"/>
                </a:solidFill>
              </a:rPr>
              <a:t>В) Расстояние от линзы до её фокуса</a:t>
            </a:r>
          </a:p>
          <a:p>
            <a:r>
              <a:rPr lang="ru-RU" dirty="0" smtClean="0">
                <a:solidFill>
                  <a:schemeClr val="bg1"/>
                </a:solidFill>
              </a:rPr>
              <a:t>Г) Величина, характеризующая скорость распространения света</a:t>
            </a:r>
            <a:endParaRPr lang="ru-RU" dirty="0">
              <a:solidFill>
                <a:schemeClr val="bg1"/>
              </a:solidFill>
            </a:endParaRPr>
          </a:p>
        </p:txBody>
      </p:sp>
      <p:sp>
        <p:nvSpPr>
          <p:cNvPr id="10" name="TextBox 9"/>
          <p:cNvSpPr txBox="1"/>
          <p:nvPr/>
        </p:nvSpPr>
        <p:spPr>
          <a:xfrm>
            <a:off x="428596" y="4643446"/>
            <a:ext cx="6215106" cy="1477328"/>
          </a:xfrm>
          <a:prstGeom prst="rect">
            <a:avLst/>
          </a:prstGeom>
          <a:noFill/>
        </p:spPr>
        <p:txBody>
          <a:bodyPr wrap="square" rtlCol="0">
            <a:spAutoFit/>
          </a:bodyPr>
          <a:lstStyle/>
          <a:p>
            <a:r>
              <a:rPr lang="ru-RU" b="1" dirty="0" smtClean="0">
                <a:solidFill>
                  <a:schemeClr val="bg1"/>
                </a:solidFill>
              </a:rPr>
              <a:t>3.Какое из перечисленных явлений относится к световым:</a:t>
            </a:r>
          </a:p>
          <a:p>
            <a:r>
              <a:rPr lang="ru-RU" dirty="0" smtClean="0">
                <a:solidFill>
                  <a:schemeClr val="bg1"/>
                </a:solidFill>
              </a:rPr>
              <a:t>А) плавление металла</a:t>
            </a:r>
          </a:p>
          <a:p>
            <a:r>
              <a:rPr lang="ru-RU" dirty="0" smtClean="0">
                <a:solidFill>
                  <a:schemeClr val="bg1"/>
                </a:solidFill>
              </a:rPr>
              <a:t>Б) ржавление металла</a:t>
            </a:r>
          </a:p>
          <a:p>
            <a:r>
              <a:rPr lang="ru-RU" dirty="0" smtClean="0">
                <a:solidFill>
                  <a:schemeClr val="bg1"/>
                </a:solidFill>
              </a:rPr>
              <a:t>В)солнечное затмение</a:t>
            </a:r>
          </a:p>
          <a:p>
            <a:r>
              <a:rPr lang="ru-RU" dirty="0" smtClean="0">
                <a:solidFill>
                  <a:schemeClr val="bg1"/>
                </a:solidFill>
              </a:rPr>
              <a:t>Г) взаимодействие с молекулами</a:t>
            </a:r>
            <a:endParaRPr lang="ru-RU" dirty="0">
              <a:solidFill>
                <a:schemeClr val="bg1"/>
              </a:solidFill>
            </a:endParaRPr>
          </a:p>
        </p:txBody>
      </p:sp>
      <p:sp>
        <p:nvSpPr>
          <p:cNvPr id="11" name="TextBox 10"/>
          <p:cNvSpPr txBox="1"/>
          <p:nvPr/>
        </p:nvSpPr>
        <p:spPr>
          <a:xfrm>
            <a:off x="5357818" y="2285992"/>
            <a:ext cx="2214578" cy="400110"/>
          </a:xfrm>
          <a:prstGeom prst="rect">
            <a:avLst/>
          </a:prstGeom>
          <a:noFill/>
        </p:spPr>
        <p:txBody>
          <a:bodyPr wrap="square" rtlCol="0">
            <a:spAutoFit/>
          </a:bodyPr>
          <a:lstStyle/>
          <a:p>
            <a:r>
              <a:rPr lang="ru-RU" sz="2000" b="1" dirty="0" smtClean="0">
                <a:solidFill>
                  <a:srgbClr val="FF0000"/>
                </a:solidFill>
              </a:rPr>
              <a:t>Ответ: А</a:t>
            </a:r>
            <a:endParaRPr lang="ru-RU" sz="2000" b="1" dirty="0">
              <a:solidFill>
                <a:srgbClr val="FF0000"/>
              </a:solidFill>
            </a:endParaRPr>
          </a:p>
        </p:txBody>
      </p:sp>
      <p:sp>
        <p:nvSpPr>
          <p:cNvPr id="12" name="TextBox 11"/>
          <p:cNvSpPr txBox="1"/>
          <p:nvPr/>
        </p:nvSpPr>
        <p:spPr>
          <a:xfrm>
            <a:off x="6643702" y="4071942"/>
            <a:ext cx="2214578" cy="400110"/>
          </a:xfrm>
          <a:prstGeom prst="rect">
            <a:avLst/>
          </a:prstGeom>
          <a:noFill/>
        </p:spPr>
        <p:txBody>
          <a:bodyPr wrap="square" rtlCol="0">
            <a:spAutoFit/>
          </a:bodyPr>
          <a:lstStyle/>
          <a:p>
            <a:r>
              <a:rPr lang="ru-RU" sz="2000" b="1" dirty="0" smtClean="0">
                <a:solidFill>
                  <a:srgbClr val="FF0000"/>
                </a:solidFill>
              </a:rPr>
              <a:t>Ответ: А</a:t>
            </a:r>
            <a:endParaRPr lang="ru-RU" sz="2000" b="1" dirty="0">
              <a:solidFill>
                <a:srgbClr val="FF0000"/>
              </a:solidFill>
            </a:endParaRPr>
          </a:p>
        </p:txBody>
      </p:sp>
      <p:sp>
        <p:nvSpPr>
          <p:cNvPr id="13" name="TextBox 12"/>
          <p:cNvSpPr txBox="1"/>
          <p:nvPr/>
        </p:nvSpPr>
        <p:spPr>
          <a:xfrm>
            <a:off x="5357818" y="5286388"/>
            <a:ext cx="2214578" cy="400110"/>
          </a:xfrm>
          <a:prstGeom prst="rect">
            <a:avLst/>
          </a:prstGeom>
          <a:noFill/>
        </p:spPr>
        <p:txBody>
          <a:bodyPr wrap="square" rtlCol="0">
            <a:spAutoFit/>
          </a:bodyPr>
          <a:lstStyle/>
          <a:p>
            <a:r>
              <a:rPr lang="ru-RU" sz="2000" b="1" dirty="0" smtClean="0">
                <a:solidFill>
                  <a:srgbClr val="FF0000"/>
                </a:solidFill>
              </a:rPr>
              <a:t>Ответ: В</a:t>
            </a:r>
            <a:endParaRPr lang="ru-RU" sz="2000" b="1" dirty="0">
              <a:solidFill>
                <a:srgbClr val="FF0000"/>
              </a:solidFill>
            </a:endParaRPr>
          </a:p>
        </p:txBody>
      </p:sp>
      <p:sp>
        <p:nvSpPr>
          <p:cNvPr id="14" name="TextBox 13"/>
          <p:cNvSpPr txBox="1"/>
          <p:nvPr/>
        </p:nvSpPr>
        <p:spPr>
          <a:xfrm>
            <a:off x="357158" y="1214422"/>
            <a:ext cx="7072362" cy="1754326"/>
          </a:xfrm>
          <a:prstGeom prst="rect">
            <a:avLst/>
          </a:prstGeom>
          <a:noFill/>
        </p:spPr>
        <p:txBody>
          <a:bodyPr wrap="square" rtlCol="0">
            <a:spAutoFit/>
          </a:bodyPr>
          <a:lstStyle/>
          <a:p>
            <a:pPr marL="514350" indent="-514350">
              <a:buNone/>
            </a:pPr>
            <a:r>
              <a:rPr lang="ru-RU" b="1" dirty="0" smtClean="0">
                <a:solidFill>
                  <a:schemeClr val="bg1"/>
                </a:solidFill>
              </a:rPr>
              <a:t>1</a:t>
            </a:r>
            <a:r>
              <a:rPr lang="ru-RU" b="1" dirty="0" smtClean="0">
                <a:solidFill>
                  <a:schemeClr val="bg1"/>
                </a:solidFill>
              </a:rPr>
              <a:t>. Прямолинейное распространение света подтверждают:</a:t>
            </a:r>
          </a:p>
          <a:p>
            <a:pPr marL="514350" indent="-514350">
              <a:buNone/>
            </a:pPr>
            <a:r>
              <a:rPr lang="ru-RU" dirty="0" smtClean="0">
                <a:solidFill>
                  <a:schemeClr val="bg1"/>
                </a:solidFill>
              </a:rPr>
              <a:t>А) солнечные и лунные затмения</a:t>
            </a:r>
          </a:p>
          <a:p>
            <a:pPr marL="514350" indent="-514350">
              <a:buNone/>
            </a:pPr>
            <a:r>
              <a:rPr lang="ru-RU" dirty="0" smtClean="0">
                <a:solidFill>
                  <a:schemeClr val="bg1"/>
                </a:solidFill>
              </a:rPr>
              <a:t>Б)возникновение радуги</a:t>
            </a:r>
          </a:p>
          <a:p>
            <a:pPr marL="514350" indent="-514350">
              <a:buNone/>
            </a:pPr>
            <a:r>
              <a:rPr lang="ru-RU" dirty="0" smtClean="0">
                <a:solidFill>
                  <a:schemeClr val="bg1"/>
                </a:solidFill>
              </a:rPr>
              <a:t>В)миражи в пустыне</a:t>
            </a:r>
          </a:p>
          <a:p>
            <a:pPr marL="514350" indent="-514350">
              <a:buNone/>
            </a:pPr>
            <a:r>
              <a:rPr lang="ru-RU" dirty="0" smtClean="0">
                <a:solidFill>
                  <a:schemeClr val="bg1"/>
                </a:solidFill>
              </a:rPr>
              <a:t>Г)вспышки молнии</a:t>
            </a:r>
          </a:p>
          <a:p>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2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P spid="12" grpId="0"/>
      <p:bldP spid="13"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8" name="TextBox 7"/>
          <p:cNvSpPr txBox="1"/>
          <p:nvPr/>
        </p:nvSpPr>
        <p:spPr>
          <a:xfrm>
            <a:off x="428596" y="2571744"/>
            <a:ext cx="6072230" cy="1200329"/>
          </a:xfrm>
          <a:prstGeom prst="rect">
            <a:avLst/>
          </a:prstGeom>
          <a:noFill/>
        </p:spPr>
        <p:txBody>
          <a:bodyPr wrap="square" rtlCol="0">
            <a:spAutoFit/>
          </a:bodyPr>
          <a:lstStyle/>
          <a:p>
            <a:r>
              <a:rPr lang="ru-RU" b="1" dirty="0" smtClean="0">
                <a:solidFill>
                  <a:schemeClr val="bg1"/>
                </a:solidFill>
              </a:rPr>
              <a:t>5. Какую линзу можно применять при дальнозоркости:</a:t>
            </a:r>
          </a:p>
          <a:p>
            <a:r>
              <a:rPr lang="ru-RU" dirty="0" smtClean="0">
                <a:solidFill>
                  <a:schemeClr val="bg1"/>
                </a:solidFill>
              </a:rPr>
              <a:t>А) собирающую</a:t>
            </a:r>
          </a:p>
          <a:p>
            <a:r>
              <a:rPr lang="ru-RU" dirty="0" smtClean="0">
                <a:solidFill>
                  <a:schemeClr val="bg1"/>
                </a:solidFill>
              </a:rPr>
              <a:t>Б)рассеивающую</a:t>
            </a:r>
          </a:p>
          <a:p>
            <a:r>
              <a:rPr lang="ru-RU" dirty="0" smtClean="0">
                <a:solidFill>
                  <a:schemeClr val="bg1"/>
                </a:solidFill>
              </a:rPr>
              <a:t>В)любую</a:t>
            </a:r>
            <a:endParaRPr lang="ru-RU" dirty="0">
              <a:solidFill>
                <a:schemeClr val="bg1"/>
              </a:solidFill>
            </a:endParaRPr>
          </a:p>
        </p:txBody>
      </p:sp>
      <p:sp>
        <p:nvSpPr>
          <p:cNvPr id="9" name="TextBox 8"/>
          <p:cNvSpPr txBox="1"/>
          <p:nvPr/>
        </p:nvSpPr>
        <p:spPr>
          <a:xfrm>
            <a:off x="500034" y="4143380"/>
            <a:ext cx="6715172" cy="2031325"/>
          </a:xfrm>
          <a:prstGeom prst="rect">
            <a:avLst/>
          </a:prstGeom>
          <a:noFill/>
        </p:spPr>
        <p:txBody>
          <a:bodyPr wrap="square" rtlCol="0">
            <a:spAutoFit/>
          </a:bodyPr>
          <a:lstStyle/>
          <a:p>
            <a:r>
              <a:rPr lang="ru-RU" b="1" dirty="0" smtClean="0">
                <a:solidFill>
                  <a:schemeClr val="bg1"/>
                </a:solidFill>
              </a:rPr>
              <a:t>6.Как изменится угол между падающим и отражённым лучом при увеличении угла падения на 10 градусов:</a:t>
            </a:r>
          </a:p>
          <a:p>
            <a:r>
              <a:rPr lang="ru-RU" dirty="0" smtClean="0">
                <a:solidFill>
                  <a:schemeClr val="bg1"/>
                </a:solidFill>
              </a:rPr>
              <a:t>А) не изменится</a:t>
            </a:r>
          </a:p>
          <a:p>
            <a:r>
              <a:rPr lang="ru-RU" dirty="0" smtClean="0">
                <a:solidFill>
                  <a:schemeClr val="bg1"/>
                </a:solidFill>
              </a:rPr>
              <a:t>Б)увеличится на 5 градусов</a:t>
            </a:r>
          </a:p>
          <a:p>
            <a:r>
              <a:rPr lang="ru-RU" dirty="0" smtClean="0">
                <a:solidFill>
                  <a:schemeClr val="bg1"/>
                </a:solidFill>
              </a:rPr>
              <a:t>В) увеличится на 10 градусов</a:t>
            </a:r>
          </a:p>
          <a:p>
            <a:r>
              <a:rPr lang="ru-RU" dirty="0" smtClean="0">
                <a:solidFill>
                  <a:schemeClr val="bg1"/>
                </a:solidFill>
              </a:rPr>
              <a:t>Г)увеличится на 20 градусов</a:t>
            </a:r>
          </a:p>
          <a:p>
            <a:endParaRPr lang="ru-RU" dirty="0">
              <a:solidFill>
                <a:schemeClr val="bg1"/>
              </a:solidFill>
            </a:endParaRPr>
          </a:p>
        </p:txBody>
      </p:sp>
      <p:sp>
        <p:nvSpPr>
          <p:cNvPr id="10" name="TextBox 9"/>
          <p:cNvSpPr txBox="1"/>
          <p:nvPr/>
        </p:nvSpPr>
        <p:spPr>
          <a:xfrm>
            <a:off x="5786446" y="2143116"/>
            <a:ext cx="2214578" cy="400110"/>
          </a:xfrm>
          <a:prstGeom prst="rect">
            <a:avLst/>
          </a:prstGeom>
          <a:noFill/>
        </p:spPr>
        <p:txBody>
          <a:bodyPr wrap="square" rtlCol="0">
            <a:spAutoFit/>
          </a:bodyPr>
          <a:lstStyle/>
          <a:p>
            <a:r>
              <a:rPr lang="ru-RU" sz="2000" b="1" dirty="0" smtClean="0">
                <a:solidFill>
                  <a:srgbClr val="FF0000"/>
                </a:solidFill>
              </a:rPr>
              <a:t>Ответ: А</a:t>
            </a:r>
            <a:endParaRPr lang="ru-RU" sz="2000" b="1" dirty="0">
              <a:solidFill>
                <a:srgbClr val="FF0000"/>
              </a:solidFill>
            </a:endParaRPr>
          </a:p>
        </p:txBody>
      </p:sp>
      <p:sp>
        <p:nvSpPr>
          <p:cNvPr id="11" name="TextBox 10"/>
          <p:cNvSpPr txBox="1"/>
          <p:nvPr/>
        </p:nvSpPr>
        <p:spPr>
          <a:xfrm>
            <a:off x="5286380" y="3429000"/>
            <a:ext cx="2214578" cy="400110"/>
          </a:xfrm>
          <a:prstGeom prst="rect">
            <a:avLst/>
          </a:prstGeom>
          <a:noFill/>
        </p:spPr>
        <p:txBody>
          <a:bodyPr wrap="square" rtlCol="0">
            <a:spAutoFit/>
          </a:bodyPr>
          <a:lstStyle/>
          <a:p>
            <a:r>
              <a:rPr lang="ru-RU" sz="2000" b="1" dirty="0" smtClean="0">
                <a:solidFill>
                  <a:srgbClr val="FF0000"/>
                </a:solidFill>
              </a:rPr>
              <a:t>Ответ: А</a:t>
            </a:r>
            <a:endParaRPr lang="ru-RU" sz="2000" b="1" dirty="0">
              <a:solidFill>
                <a:srgbClr val="FF0000"/>
              </a:solidFill>
            </a:endParaRPr>
          </a:p>
        </p:txBody>
      </p:sp>
      <p:sp>
        <p:nvSpPr>
          <p:cNvPr id="12" name="TextBox 11"/>
          <p:cNvSpPr txBox="1"/>
          <p:nvPr/>
        </p:nvSpPr>
        <p:spPr>
          <a:xfrm>
            <a:off x="4786314" y="5357826"/>
            <a:ext cx="2214578" cy="400110"/>
          </a:xfrm>
          <a:prstGeom prst="rect">
            <a:avLst/>
          </a:prstGeom>
          <a:noFill/>
        </p:spPr>
        <p:txBody>
          <a:bodyPr wrap="square" rtlCol="0">
            <a:spAutoFit/>
          </a:bodyPr>
          <a:lstStyle/>
          <a:p>
            <a:r>
              <a:rPr lang="ru-RU" sz="2000" b="1" dirty="0" smtClean="0">
                <a:solidFill>
                  <a:srgbClr val="FF0000"/>
                </a:solidFill>
              </a:rPr>
              <a:t>Ответ: Г</a:t>
            </a:r>
            <a:endParaRPr lang="ru-RU" sz="2000" b="1" dirty="0">
              <a:solidFill>
                <a:srgbClr val="FF0000"/>
              </a:solidFill>
            </a:endParaRPr>
          </a:p>
        </p:txBody>
      </p:sp>
      <p:sp>
        <p:nvSpPr>
          <p:cNvPr id="13" name="TextBox 12"/>
          <p:cNvSpPr txBox="1"/>
          <p:nvPr/>
        </p:nvSpPr>
        <p:spPr>
          <a:xfrm>
            <a:off x="428596" y="285728"/>
            <a:ext cx="5715040" cy="2031325"/>
          </a:xfrm>
          <a:prstGeom prst="rect">
            <a:avLst/>
          </a:prstGeom>
          <a:noFill/>
        </p:spPr>
        <p:txBody>
          <a:bodyPr wrap="square" rtlCol="0">
            <a:spAutoFit/>
          </a:bodyPr>
          <a:lstStyle/>
          <a:p>
            <a:pPr>
              <a:buNone/>
            </a:pPr>
            <a:r>
              <a:rPr lang="ru-RU" dirty="0" smtClean="0"/>
              <a:t>п</a:t>
            </a:r>
            <a:r>
              <a:rPr lang="ru-RU" b="1" dirty="0" smtClean="0">
                <a:solidFill>
                  <a:schemeClr val="bg1"/>
                </a:solidFill>
              </a:rPr>
              <a:t>4. Какое из утверждений относится к законам отражения света:</a:t>
            </a:r>
          </a:p>
          <a:p>
            <a:pPr>
              <a:buNone/>
            </a:pPr>
            <a:r>
              <a:rPr lang="ru-RU" dirty="0" smtClean="0">
                <a:solidFill>
                  <a:schemeClr val="bg1"/>
                </a:solidFill>
              </a:rPr>
              <a:t>А) угол отражения равен углу падения</a:t>
            </a:r>
          </a:p>
          <a:p>
            <a:pPr>
              <a:buNone/>
            </a:pPr>
            <a:r>
              <a:rPr lang="ru-RU" dirty="0" smtClean="0">
                <a:solidFill>
                  <a:schemeClr val="bg1"/>
                </a:solidFill>
              </a:rPr>
              <a:t>Б) угол отражения больше угла падения</a:t>
            </a:r>
          </a:p>
          <a:p>
            <a:pPr>
              <a:buNone/>
            </a:pPr>
            <a:r>
              <a:rPr lang="ru-RU" dirty="0" smtClean="0">
                <a:solidFill>
                  <a:schemeClr val="bg1"/>
                </a:solidFill>
              </a:rPr>
              <a:t>В) угол отражения меньше угла падения</a:t>
            </a:r>
          </a:p>
          <a:p>
            <a:pPr>
              <a:buNone/>
            </a:pPr>
            <a:r>
              <a:rPr lang="ru-RU" dirty="0" smtClean="0">
                <a:solidFill>
                  <a:schemeClr val="bg1"/>
                </a:solidFill>
              </a:rPr>
              <a:t>Г)лучи падающий и отражённый </a:t>
            </a:r>
            <a:r>
              <a:rPr lang="ru-RU" dirty="0" err="1" smtClean="0">
                <a:solidFill>
                  <a:schemeClr val="bg1"/>
                </a:solidFill>
              </a:rPr>
              <a:t>взаимообратимы</a:t>
            </a:r>
            <a:endParaRPr lang="ru-RU" dirty="0" smtClean="0">
              <a:solidFill>
                <a:schemeClr val="bg1"/>
              </a:solidFill>
            </a:endParaRPr>
          </a:p>
          <a:p>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bg1"/>
                </a:solidFill>
              </a:rPr>
              <a:t>Качественные задания</a:t>
            </a:r>
            <a:endParaRPr lang="ru-RU" b="1" dirty="0">
              <a:solidFill>
                <a:schemeClr val="bg1"/>
              </a:solidFill>
            </a:endParaRPr>
          </a:p>
        </p:txBody>
      </p:sp>
      <p:sp>
        <p:nvSpPr>
          <p:cNvPr id="3" name="Содержимое 2"/>
          <p:cNvSpPr>
            <a:spLocks noGrp="1"/>
          </p:cNvSpPr>
          <p:nvPr>
            <p:ph idx="1"/>
          </p:nvPr>
        </p:nvSpPr>
        <p:spPr>
          <a:xfrm>
            <a:off x="571472" y="1571612"/>
            <a:ext cx="8229600" cy="1685923"/>
          </a:xfrm>
        </p:spPr>
        <p:txBody>
          <a:bodyPr>
            <a:normAutofit/>
          </a:bodyPr>
          <a:lstStyle/>
          <a:p>
            <a:pPr>
              <a:buNone/>
            </a:pPr>
            <a:r>
              <a:rPr lang="ru-RU" sz="2000" b="1" dirty="0" smtClean="0">
                <a:solidFill>
                  <a:schemeClr val="bg1"/>
                </a:solidFill>
              </a:rPr>
              <a:t>1. Почему маринованные и солёные огурцы и помидоры, которые находятся в закатанной банке, выглядят крупнее?</a:t>
            </a:r>
            <a:endParaRPr lang="ru-RU" sz="2000" b="1" dirty="0">
              <a:solidFill>
                <a:schemeClr val="bg1"/>
              </a:solidFill>
            </a:endParaRPr>
          </a:p>
        </p:txBody>
      </p:sp>
      <p:sp>
        <p:nvSpPr>
          <p:cNvPr id="4" name="TextBox 3"/>
          <p:cNvSpPr txBox="1"/>
          <p:nvPr/>
        </p:nvSpPr>
        <p:spPr>
          <a:xfrm>
            <a:off x="642910" y="2285992"/>
            <a:ext cx="8286808" cy="707886"/>
          </a:xfrm>
          <a:prstGeom prst="rect">
            <a:avLst/>
          </a:prstGeom>
          <a:noFill/>
        </p:spPr>
        <p:txBody>
          <a:bodyPr wrap="square" rtlCol="0">
            <a:spAutoFit/>
          </a:bodyPr>
          <a:lstStyle/>
          <a:p>
            <a:r>
              <a:rPr lang="ru-RU" sz="2000" dirty="0" smtClean="0">
                <a:solidFill>
                  <a:srgbClr val="FF0000"/>
                </a:solidFill>
              </a:rPr>
              <a:t>Ответ: Мы видим предметы в банке, как через собирающую линзу, которая даёт увеличенное изображение</a:t>
            </a:r>
            <a:endParaRPr lang="ru-RU" sz="2000" dirty="0">
              <a:solidFill>
                <a:srgbClr val="FF0000"/>
              </a:solidFill>
            </a:endParaRPr>
          </a:p>
        </p:txBody>
      </p:sp>
      <p:sp>
        <p:nvSpPr>
          <p:cNvPr id="5" name="TextBox 4"/>
          <p:cNvSpPr txBox="1"/>
          <p:nvPr/>
        </p:nvSpPr>
        <p:spPr>
          <a:xfrm>
            <a:off x="642878" y="3071810"/>
            <a:ext cx="8501122" cy="707886"/>
          </a:xfrm>
          <a:prstGeom prst="rect">
            <a:avLst/>
          </a:prstGeom>
          <a:noFill/>
        </p:spPr>
        <p:txBody>
          <a:bodyPr wrap="square" rtlCol="0">
            <a:spAutoFit/>
          </a:bodyPr>
          <a:lstStyle/>
          <a:p>
            <a:r>
              <a:rPr lang="ru-RU" sz="2000" b="1" dirty="0" smtClean="0">
                <a:solidFill>
                  <a:schemeClr val="bg1"/>
                </a:solidFill>
              </a:rPr>
              <a:t>2. Почему по очкам, которые висят на носу у человека можно рассказать о дефектах зрения?</a:t>
            </a:r>
            <a:endParaRPr lang="ru-RU" sz="2000" b="1" dirty="0">
              <a:solidFill>
                <a:schemeClr val="bg1"/>
              </a:solidFill>
            </a:endParaRPr>
          </a:p>
        </p:txBody>
      </p:sp>
      <p:sp>
        <p:nvSpPr>
          <p:cNvPr id="6" name="TextBox 5"/>
          <p:cNvSpPr txBox="1"/>
          <p:nvPr/>
        </p:nvSpPr>
        <p:spPr>
          <a:xfrm>
            <a:off x="642910" y="3857628"/>
            <a:ext cx="8215370" cy="707886"/>
          </a:xfrm>
          <a:prstGeom prst="rect">
            <a:avLst/>
          </a:prstGeom>
          <a:noFill/>
        </p:spPr>
        <p:txBody>
          <a:bodyPr wrap="square" rtlCol="0">
            <a:spAutoFit/>
          </a:bodyPr>
          <a:lstStyle/>
          <a:p>
            <a:r>
              <a:rPr lang="ru-RU" sz="2000" dirty="0" smtClean="0">
                <a:solidFill>
                  <a:srgbClr val="FF0000"/>
                </a:solidFill>
              </a:rPr>
              <a:t>Ответ: Глаза у человека в очках кажутся либо увеличенными, либо уменьшенными.</a:t>
            </a:r>
            <a:endParaRPr lang="ru-RU" sz="2000" dirty="0">
              <a:solidFill>
                <a:srgbClr val="FF0000"/>
              </a:solidFill>
            </a:endParaRPr>
          </a:p>
        </p:txBody>
      </p:sp>
      <p:sp>
        <p:nvSpPr>
          <p:cNvPr id="7" name="TextBox 6"/>
          <p:cNvSpPr txBox="1"/>
          <p:nvPr/>
        </p:nvSpPr>
        <p:spPr>
          <a:xfrm>
            <a:off x="714348" y="4572008"/>
            <a:ext cx="7358114" cy="400110"/>
          </a:xfrm>
          <a:prstGeom prst="rect">
            <a:avLst/>
          </a:prstGeom>
          <a:noFill/>
        </p:spPr>
        <p:txBody>
          <a:bodyPr wrap="square" rtlCol="0">
            <a:spAutoFit/>
          </a:bodyPr>
          <a:lstStyle/>
          <a:p>
            <a:r>
              <a:rPr lang="ru-RU" sz="2000" b="1" dirty="0" smtClean="0">
                <a:solidFill>
                  <a:schemeClr val="bg1"/>
                </a:solidFill>
              </a:rPr>
              <a:t>3. Почему днём не видно звёзд?</a:t>
            </a:r>
          </a:p>
        </p:txBody>
      </p:sp>
      <p:sp>
        <p:nvSpPr>
          <p:cNvPr id="8" name="TextBox 7"/>
          <p:cNvSpPr txBox="1"/>
          <p:nvPr/>
        </p:nvSpPr>
        <p:spPr>
          <a:xfrm>
            <a:off x="714348" y="5072074"/>
            <a:ext cx="7858180" cy="707886"/>
          </a:xfrm>
          <a:prstGeom prst="rect">
            <a:avLst/>
          </a:prstGeom>
          <a:noFill/>
        </p:spPr>
        <p:txBody>
          <a:bodyPr wrap="square" rtlCol="0">
            <a:spAutoFit/>
          </a:bodyPr>
          <a:lstStyle/>
          <a:p>
            <a:r>
              <a:rPr lang="ru-RU" sz="2000" dirty="0" smtClean="0">
                <a:solidFill>
                  <a:srgbClr val="FF0000"/>
                </a:solidFill>
              </a:rPr>
              <a:t>Ответ: Солнечный свет днём сильнее и та его видимая часть, которая рассеивается атмосферой, ярче света звёзд.</a:t>
            </a:r>
            <a:endParaRPr lang="ru-RU" sz="2000" dirty="0">
              <a:solidFill>
                <a:srgbClr val="FF0000"/>
              </a:solidFill>
            </a:endParaRPr>
          </a:p>
        </p:txBody>
      </p:sp>
      <p:sp>
        <p:nvSpPr>
          <p:cNvPr id="10" name="Управляющая кнопка: далее 9">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2910" y="2357430"/>
            <a:ext cx="8072494" cy="1015663"/>
          </a:xfrm>
          <a:prstGeom prst="rect">
            <a:avLst/>
          </a:prstGeom>
          <a:noFill/>
        </p:spPr>
        <p:txBody>
          <a:bodyPr wrap="square" rtlCol="0">
            <a:spAutoFit/>
          </a:bodyPr>
          <a:lstStyle/>
          <a:p>
            <a:r>
              <a:rPr lang="ru-RU" sz="2000" b="1" dirty="0" smtClean="0">
                <a:solidFill>
                  <a:srgbClr val="FF0000"/>
                </a:solidFill>
              </a:rPr>
              <a:t>Ответ: Графин с водой действовал, как обирающая линза и сфокусировал солнечные лучи на легко воспламеняющемся предмете.</a:t>
            </a:r>
            <a:endParaRPr lang="ru-RU" sz="2000" b="1" dirty="0">
              <a:solidFill>
                <a:srgbClr val="FF0000"/>
              </a:solidFill>
            </a:endParaRPr>
          </a:p>
        </p:txBody>
      </p:sp>
      <p:sp>
        <p:nvSpPr>
          <p:cNvPr id="6" name="TextBox 5"/>
          <p:cNvSpPr txBox="1"/>
          <p:nvPr/>
        </p:nvSpPr>
        <p:spPr>
          <a:xfrm>
            <a:off x="714348" y="3571876"/>
            <a:ext cx="8286776" cy="707886"/>
          </a:xfrm>
          <a:prstGeom prst="rect">
            <a:avLst/>
          </a:prstGeom>
          <a:noFill/>
        </p:spPr>
        <p:txBody>
          <a:bodyPr wrap="square" rtlCol="0">
            <a:spAutoFit/>
          </a:bodyPr>
          <a:lstStyle/>
          <a:p>
            <a:r>
              <a:rPr lang="ru-RU" sz="2000" b="1" dirty="0" smtClean="0">
                <a:solidFill>
                  <a:schemeClr val="bg1"/>
                </a:solidFill>
              </a:rPr>
              <a:t>5. Почему от света фар лужи на асфальте ночью кажутся нам «водителям» тёмным пятном?</a:t>
            </a:r>
            <a:endParaRPr lang="ru-RU" sz="2000" b="1" dirty="0">
              <a:solidFill>
                <a:schemeClr val="bg1"/>
              </a:solidFill>
            </a:endParaRPr>
          </a:p>
        </p:txBody>
      </p:sp>
      <p:sp>
        <p:nvSpPr>
          <p:cNvPr id="7" name="TextBox 6"/>
          <p:cNvSpPr txBox="1"/>
          <p:nvPr/>
        </p:nvSpPr>
        <p:spPr>
          <a:xfrm>
            <a:off x="714348" y="4643446"/>
            <a:ext cx="7715304" cy="707886"/>
          </a:xfrm>
          <a:prstGeom prst="rect">
            <a:avLst/>
          </a:prstGeom>
          <a:noFill/>
        </p:spPr>
        <p:txBody>
          <a:bodyPr wrap="square" rtlCol="0">
            <a:spAutoFit/>
          </a:bodyPr>
          <a:lstStyle/>
          <a:p>
            <a:r>
              <a:rPr lang="ru-RU" sz="2000" b="1" dirty="0" smtClean="0">
                <a:solidFill>
                  <a:srgbClr val="FF0000"/>
                </a:solidFill>
              </a:rPr>
              <a:t>Ответ: Потому что свет от фар не попадает в глаза при отражении от гладкой поверхности луж.</a:t>
            </a:r>
            <a:endParaRPr lang="ru-RU" sz="2000" b="1" dirty="0">
              <a:solidFill>
                <a:srgbClr val="FF0000"/>
              </a:solidFill>
            </a:endParaRPr>
          </a:p>
        </p:txBody>
      </p:sp>
      <p:sp>
        <p:nvSpPr>
          <p:cNvPr id="8" name="Управляющая кнопка: настраиваемая 7">
            <a:hlinkClick r:id="" action="ppaction://noaction" highlightClick="1"/>
          </p:cNvPr>
          <p:cNvSpPr/>
          <p:nvPr/>
        </p:nvSpPr>
        <p:spPr>
          <a:xfrm>
            <a:off x="571472" y="6143644"/>
            <a:ext cx="2000264" cy="500066"/>
          </a:xfrm>
          <a:prstGeom prst="actionButtonBlank">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dirty="0" smtClean="0"/>
              <a:t>К </a:t>
            </a:r>
            <a:r>
              <a:rPr lang="ru-RU" dirty="0" smtClean="0">
                <a:hlinkClick r:id="rId2" action="ppaction://hlinksldjump"/>
              </a:rPr>
              <a:t>содержанию</a:t>
            </a:r>
            <a:endParaRPr lang="ru-RU" dirty="0"/>
          </a:p>
        </p:txBody>
      </p:sp>
      <p:sp>
        <p:nvSpPr>
          <p:cNvPr id="9" name="Управляющая кнопка: далее 8">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10" name="TextBox 9"/>
          <p:cNvSpPr txBox="1"/>
          <p:nvPr/>
        </p:nvSpPr>
        <p:spPr>
          <a:xfrm>
            <a:off x="571472" y="571480"/>
            <a:ext cx="7429552" cy="1477328"/>
          </a:xfrm>
          <a:prstGeom prst="rect">
            <a:avLst/>
          </a:prstGeom>
          <a:noFill/>
        </p:spPr>
        <p:txBody>
          <a:bodyPr wrap="square" rtlCol="0">
            <a:spAutoFit/>
          </a:bodyPr>
          <a:lstStyle/>
          <a:p>
            <a:pPr>
              <a:buNone/>
            </a:pPr>
            <a:r>
              <a:rPr lang="ru-RU" b="1" dirty="0" smtClean="0">
                <a:solidFill>
                  <a:schemeClr val="bg1"/>
                </a:solidFill>
              </a:rPr>
              <a:t>4.Расследуйте преступление.</a:t>
            </a:r>
          </a:p>
          <a:p>
            <a:pPr>
              <a:buNone/>
            </a:pPr>
            <a:r>
              <a:rPr lang="ru-RU" b="1" dirty="0" smtClean="0">
                <a:solidFill>
                  <a:schemeClr val="bg1"/>
                </a:solidFill>
              </a:rPr>
              <a:t>Место преступления: </a:t>
            </a:r>
            <a:r>
              <a:rPr lang="ru-RU" dirty="0" smtClean="0">
                <a:solidFill>
                  <a:schemeClr val="bg1"/>
                </a:solidFill>
              </a:rPr>
              <a:t>сгоревшая веранда.</a:t>
            </a:r>
          </a:p>
          <a:p>
            <a:pPr>
              <a:buNone/>
            </a:pPr>
            <a:r>
              <a:rPr lang="ru-RU" b="1" dirty="0" smtClean="0">
                <a:solidFill>
                  <a:schemeClr val="bg1"/>
                </a:solidFill>
              </a:rPr>
              <a:t>Момент преступления: </a:t>
            </a:r>
            <a:r>
              <a:rPr lang="ru-RU" dirty="0" smtClean="0">
                <a:solidFill>
                  <a:schemeClr val="bg1"/>
                </a:solidFill>
              </a:rPr>
              <a:t>жаркий солнечный день.</a:t>
            </a:r>
          </a:p>
          <a:p>
            <a:pPr>
              <a:buNone/>
            </a:pPr>
            <a:r>
              <a:rPr lang="ru-RU" b="1" dirty="0" smtClean="0">
                <a:solidFill>
                  <a:schemeClr val="bg1"/>
                </a:solidFill>
              </a:rPr>
              <a:t>Почему виновником признали стоящий на подоконнике стеклянный графин с водой.</a:t>
            </a:r>
            <a:endParaRPr lang="ru-RU" b="1" dirty="0" smtClean="0">
              <a:solidFill>
                <a:schemeClr val="bg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071678"/>
            <a:ext cx="8229600" cy="971544"/>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p>
            <a:pPr>
              <a:buNone/>
            </a:pPr>
            <a:r>
              <a:rPr lang="ru-RU" sz="5400" b="1" dirty="0" smtClean="0">
                <a:ln w="50800"/>
                <a:solidFill>
                  <a:schemeClr val="bg1">
                    <a:shade val="50000"/>
                  </a:schemeClr>
                </a:solidFill>
              </a:rPr>
              <a:t>     Спасибо за внимание!</a:t>
            </a:r>
            <a:endParaRPr lang="ru-RU" sz="5400" b="1" dirty="0">
              <a:ln w="50800"/>
              <a:solidFill>
                <a:schemeClr val="bg1">
                  <a:shade val="50000"/>
                </a:schemeClr>
              </a:solidFill>
            </a:endParaRPr>
          </a:p>
        </p:txBody>
      </p:sp>
      <p:sp>
        <p:nvSpPr>
          <p:cNvPr id="4" name="Управляющая кнопка: назад 3">
            <a:hlinkClick r:id="" action="ppaction://hlinkshowjump?jump=previousslide" highlightClick="1"/>
          </p:cNvPr>
          <p:cNvSpPr/>
          <p:nvPr/>
        </p:nvSpPr>
        <p:spPr>
          <a:xfrm>
            <a:off x="714348" y="5786454"/>
            <a:ext cx="1000132" cy="642942"/>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5" name="Управляющая кнопка: далее 4">
            <a:hlinkClick r:id="" action="ppaction://hlinkshowjump?jump=nextslide" highlightClick="1"/>
          </p:cNvPr>
          <p:cNvSpPr/>
          <p:nvPr/>
        </p:nvSpPr>
        <p:spPr>
          <a:xfrm>
            <a:off x="7786710"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642918"/>
            <a:ext cx="8229600" cy="1971676"/>
          </a:xfrm>
        </p:spPr>
        <p:txBody>
          <a:bodyPr/>
          <a:lstStyle/>
          <a:p>
            <a:pPr>
              <a:buNone/>
            </a:pPr>
            <a:r>
              <a:rPr lang="ru-RU" dirty="0" smtClean="0"/>
              <a:t>      </a:t>
            </a:r>
            <a:r>
              <a:rPr lang="ru-RU" b="1" dirty="0" smtClean="0">
                <a:solidFill>
                  <a:schemeClr val="bg1"/>
                </a:solidFill>
              </a:rPr>
              <a:t>Свет-</a:t>
            </a:r>
            <a:r>
              <a:rPr lang="ru-RU" dirty="0" smtClean="0">
                <a:solidFill>
                  <a:schemeClr val="bg1"/>
                </a:solidFill>
              </a:rPr>
              <a:t>это излучение, но лишь та его часть, которая воспринимается глазом. В этой связи свет называют видимым излучением.</a:t>
            </a:r>
            <a:endParaRPr lang="ru-RU" dirty="0">
              <a:solidFill>
                <a:schemeClr val="bg1"/>
              </a:solidFill>
            </a:endParaRPr>
          </a:p>
        </p:txBody>
      </p:sp>
      <p:pic>
        <p:nvPicPr>
          <p:cNvPr id="6" name="Рисунок 5" descr="81339663231012010.jpg"/>
          <p:cNvPicPr>
            <a:picLocks noChangeAspect="1"/>
          </p:cNvPicPr>
          <p:nvPr/>
        </p:nvPicPr>
        <p:blipFill>
          <a:blip r:embed="rId2" cstate="print"/>
          <a:stretch>
            <a:fillRect/>
          </a:stretch>
        </p:blipFill>
        <p:spPr>
          <a:xfrm>
            <a:off x="1714480" y="2071678"/>
            <a:ext cx="5929354" cy="4447017"/>
          </a:xfrm>
          <a:prstGeom prst="rect">
            <a:avLst/>
          </a:prstGeom>
          <a:ln>
            <a:noFill/>
          </a:ln>
          <a:effectLst>
            <a:softEdge rad="635000"/>
          </a:effectLst>
        </p:spPr>
      </p:pic>
      <p:sp>
        <p:nvSpPr>
          <p:cNvPr id="7" name="Управляющая кнопка: далее 6">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Световой луч</a:t>
            </a:r>
            <a:endParaRPr lang="ru-RU" b="1" dirty="0">
              <a:ln w="50800"/>
              <a:solidFill>
                <a:schemeClr val="bg1">
                  <a:shade val="50000"/>
                </a:schemeClr>
              </a:solidFill>
            </a:endParaRPr>
          </a:p>
        </p:txBody>
      </p:sp>
      <p:sp>
        <p:nvSpPr>
          <p:cNvPr id="3" name="Содержимое 2"/>
          <p:cNvSpPr>
            <a:spLocks noGrp="1"/>
          </p:cNvSpPr>
          <p:nvPr>
            <p:ph idx="1"/>
          </p:nvPr>
        </p:nvSpPr>
        <p:spPr>
          <a:xfrm>
            <a:off x="714348" y="1142984"/>
            <a:ext cx="8229600" cy="1971676"/>
          </a:xfrm>
        </p:spPr>
        <p:txBody>
          <a:bodyPr>
            <a:scene3d>
              <a:camera prst="orthographicFront"/>
              <a:lightRig rig="balanced" dir="t">
                <a:rot lat="0" lon="0" rev="2100000"/>
              </a:lightRig>
            </a:scene3d>
            <a:sp3d extrusionH="57150" prstMaterial="metal">
              <a:bevelT w="38100" h="25400"/>
              <a:contourClr>
                <a:schemeClr val="bg2"/>
              </a:contourClr>
            </a:sp3d>
          </a:bodyPr>
          <a:lstStyle/>
          <a:p>
            <a:pPr>
              <a:buNone/>
            </a:pPr>
            <a:r>
              <a:rPr lang="ru-RU" b="1" dirty="0" smtClean="0">
                <a:ln w="50800"/>
                <a:solidFill>
                  <a:schemeClr val="bg1">
                    <a:shade val="50000"/>
                  </a:schemeClr>
                </a:solidFill>
              </a:rPr>
              <a:t>     Это линия, вдоль которой распространяется энергия от источника света.</a:t>
            </a:r>
            <a:endParaRPr lang="ru-RU" b="1" dirty="0">
              <a:ln w="50800"/>
              <a:solidFill>
                <a:schemeClr val="bg1">
                  <a:shade val="50000"/>
                </a:schemeClr>
              </a:solidFill>
            </a:endParaRPr>
          </a:p>
        </p:txBody>
      </p:sp>
      <p:sp>
        <p:nvSpPr>
          <p:cNvPr id="4" name="Управляющая кнопка: далее 3">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pic>
        <p:nvPicPr>
          <p:cNvPr id="5" name="Рисунок 4" descr="6.jpg"/>
          <p:cNvPicPr>
            <a:picLocks noChangeAspect="1"/>
          </p:cNvPicPr>
          <p:nvPr/>
        </p:nvPicPr>
        <p:blipFill>
          <a:blip r:embed="rId2" cstate="print"/>
          <a:stretch>
            <a:fillRect/>
          </a:stretch>
        </p:blipFill>
        <p:spPr>
          <a:xfrm>
            <a:off x="500034" y="2786058"/>
            <a:ext cx="3214710" cy="2571768"/>
          </a:xfrm>
          <a:prstGeom prst="rect">
            <a:avLst/>
          </a:prstGeom>
        </p:spPr>
      </p:pic>
      <p:pic>
        <p:nvPicPr>
          <p:cNvPr id="6" name="Рисунок 5" descr="0002-003-1.CHto-takoe-svetovoj-luch.png"/>
          <p:cNvPicPr>
            <a:picLocks noChangeAspect="1"/>
          </p:cNvPicPr>
          <p:nvPr/>
        </p:nvPicPr>
        <p:blipFill>
          <a:blip r:embed="rId3" cstate="print"/>
          <a:stretch>
            <a:fillRect/>
          </a:stretch>
        </p:blipFill>
        <p:spPr>
          <a:xfrm>
            <a:off x="4500562" y="2786058"/>
            <a:ext cx="3643338" cy="273250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2000240"/>
            <a:ext cx="6286544" cy="1000124"/>
          </a:xfrm>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Источники света</a:t>
            </a:r>
            <a:endParaRPr lang="ru-RU" b="1" dirty="0">
              <a:ln w="50800"/>
              <a:solidFill>
                <a:schemeClr val="bg1">
                  <a:shade val="50000"/>
                </a:schemeClr>
              </a:solidFill>
            </a:endParaRPr>
          </a:p>
        </p:txBody>
      </p:sp>
      <p:sp>
        <p:nvSpPr>
          <p:cNvPr id="3" name="Содержимое 2"/>
          <p:cNvSpPr>
            <a:spLocks noGrp="1"/>
          </p:cNvSpPr>
          <p:nvPr>
            <p:ph idx="1"/>
          </p:nvPr>
        </p:nvSpPr>
        <p:spPr>
          <a:xfrm>
            <a:off x="714348" y="571480"/>
            <a:ext cx="8229600" cy="1257296"/>
          </a:xfrm>
          <a:ln/>
        </p:spPr>
        <p:style>
          <a:lnRef idx="2">
            <a:schemeClr val="dk1"/>
          </a:lnRef>
          <a:fillRef idx="1">
            <a:schemeClr val="lt1"/>
          </a:fillRef>
          <a:effectRef idx="0">
            <a:schemeClr val="dk1"/>
          </a:effectRef>
          <a:fontRef idx="minor">
            <a:schemeClr val="dk1"/>
          </a:fontRef>
        </p:style>
        <p:txBody>
          <a:bodyPr/>
          <a:lstStyle/>
          <a:p>
            <a:pPr>
              <a:buNone/>
            </a:pPr>
            <a:r>
              <a:rPr lang="ru-RU" dirty="0" smtClean="0"/>
              <a:t>       Тела, от которых свет исходит, называются источниками света.</a:t>
            </a:r>
            <a:endParaRPr lang="ru-RU" dirty="0"/>
          </a:p>
        </p:txBody>
      </p:sp>
      <p:cxnSp>
        <p:nvCxnSpPr>
          <p:cNvPr id="5" name="Прямая со стрелкой 4"/>
          <p:cNvCxnSpPr/>
          <p:nvPr/>
        </p:nvCxnSpPr>
        <p:spPr>
          <a:xfrm rot="16200000" flipH="1">
            <a:off x="5679289" y="3250405"/>
            <a:ext cx="1285884" cy="50006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Прямая со стрелкой 6"/>
          <p:cNvCxnSpPr/>
          <p:nvPr/>
        </p:nvCxnSpPr>
        <p:spPr>
          <a:xfrm rot="5400000">
            <a:off x="2250265" y="3250405"/>
            <a:ext cx="1357322" cy="57150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1214414" y="4643446"/>
            <a:ext cx="2000264" cy="369332"/>
          </a:xfrm>
          <a:prstGeom prst="rect">
            <a:avLst/>
          </a:prstGeom>
          <a:noFill/>
        </p:spPr>
        <p:txBody>
          <a:bodyPr wrap="square" rtlCol="0">
            <a:spAutoFit/>
          </a:bodyPr>
          <a:lstStyle/>
          <a:p>
            <a:endParaRPr lang="ru-RU" dirty="0"/>
          </a:p>
        </p:txBody>
      </p:sp>
      <p:sp>
        <p:nvSpPr>
          <p:cNvPr id="8" name="TextBox 7"/>
          <p:cNvSpPr txBox="1"/>
          <p:nvPr/>
        </p:nvSpPr>
        <p:spPr>
          <a:xfrm>
            <a:off x="1285852" y="4572008"/>
            <a:ext cx="2571768"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ru-RU" sz="3200" dirty="0" smtClean="0"/>
              <a:t>Естественные</a:t>
            </a:r>
            <a:endParaRPr lang="ru-RU" sz="3200" dirty="0"/>
          </a:p>
        </p:txBody>
      </p:sp>
      <p:sp>
        <p:nvSpPr>
          <p:cNvPr id="10" name="TextBox 9"/>
          <p:cNvSpPr txBox="1"/>
          <p:nvPr/>
        </p:nvSpPr>
        <p:spPr>
          <a:xfrm>
            <a:off x="5357818" y="4572008"/>
            <a:ext cx="2857520"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ru-RU" sz="3200" dirty="0" smtClean="0"/>
              <a:t>Искусственные</a:t>
            </a:r>
            <a:endParaRPr lang="ru-RU" sz="3200" dirty="0"/>
          </a:p>
        </p:txBody>
      </p:sp>
      <p:sp>
        <p:nvSpPr>
          <p:cNvPr id="12" name="Управляющая кнопка: далее 11">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P spid="8"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Естественные источники света</a:t>
            </a:r>
            <a:endParaRPr lang="ru-RU" dirty="0">
              <a:solidFill>
                <a:schemeClr val="bg1"/>
              </a:solidFill>
            </a:endParaRPr>
          </a:p>
        </p:txBody>
      </p:sp>
      <p:pic>
        <p:nvPicPr>
          <p:cNvPr id="4" name="Рисунок 3" descr="0c2be1f37107589cd4bebf63feb113ad.jpeg"/>
          <p:cNvPicPr>
            <a:picLocks noChangeAspect="1"/>
          </p:cNvPicPr>
          <p:nvPr/>
        </p:nvPicPr>
        <p:blipFill>
          <a:blip r:embed="rId2" cstate="print"/>
          <a:stretch>
            <a:fillRect/>
          </a:stretch>
        </p:blipFill>
        <p:spPr>
          <a:xfrm>
            <a:off x="357159" y="1285860"/>
            <a:ext cx="2643206" cy="1982405"/>
          </a:xfrm>
          <a:prstGeom prst="rect">
            <a:avLst/>
          </a:prstGeom>
          <a:ln>
            <a:noFill/>
          </a:ln>
          <a:effectLst>
            <a:softEdge rad="112500"/>
          </a:effectLst>
        </p:spPr>
      </p:pic>
      <p:pic>
        <p:nvPicPr>
          <p:cNvPr id="5" name="Рисунок 4" descr="1237789477_firefly_13.jpg"/>
          <p:cNvPicPr>
            <a:picLocks noChangeAspect="1"/>
          </p:cNvPicPr>
          <p:nvPr/>
        </p:nvPicPr>
        <p:blipFill>
          <a:blip r:embed="rId3" cstate="print"/>
          <a:stretch>
            <a:fillRect/>
          </a:stretch>
        </p:blipFill>
        <p:spPr>
          <a:xfrm>
            <a:off x="2786050" y="2357430"/>
            <a:ext cx="3286125" cy="2181225"/>
          </a:xfrm>
          <a:prstGeom prst="rect">
            <a:avLst/>
          </a:prstGeom>
          <a:ln>
            <a:noFill/>
          </a:ln>
          <a:effectLst>
            <a:softEdge rad="112500"/>
          </a:effectLst>
        </p:spPr>
      </p:pic>
      <p:pic>
        <p:nvPicPr>
          <p:cNvPr id="6" name="Рисунок 5" descr="glowing1.jpg"/>
          <p:cNvPicPr>
            <a:picLocks noChangeAspect="1"/>
          </p:cNvPicPr>
          <p:nvPr/>
        </p:nvPicPr>
        <p:blipFill>
          <a:blip r:embed="rId4" cstate="print"/>
          <a:stretch>
            <a:fillRect/>
          </a:stretch>
        </p:blipFill>
        <p:spPr>
          <a:xfrm>
            <a:off x="857224" y="3714752"/>
            <a:ext cx="1990725" cy="2009775"/>
          </a:xfrm>
          <a:prstGeom prst="rect">
            <a:avLst/>
          </a:prstGeom>
          <a:ln>
            <a:noFill/>
          </a:ln>
          <a:effectLst>
            <a:softEdge rad="112500"/>
          </a:effectLst>
        </p:spPr>
      </p:pic>
      <p:pic>
        <p:nvPicPr>
          <p:cNvPr id="7" name="Рисунок 6" descr="d482af32bed5.jpg"/>
          <p:cNvPicPr>
            <a:picLocks noChangeAspect="1"/>
          </p:cNvPicPr>
          <p:nvPr/>
        </p:nvPicPr>
        <p:blipFill>
          <a:blip r:embed="rId5" cstate="print"/>
          <a:stretch>
            <a:fillRect/>
          </a:stretch>
        </p:blipFill>
        <p:spPr>
          <a:xfrm>
            <a:off x="5953135" y="1142984"/>
            <a:ext cx="2762269" cy="2071702"/>
          </a:xfrm>
          <a:prstGeom prst="rect">
            <a:avLst/>
          </a:prstGeom>
          <a:ln>
            <a:noFill/>
          </a:ln>
          <a:effectLst>
            <a:softEdge rad="112500"/>
          </a:effectLst>
        </p:spPr>
      </p:pic>
      <p:pic>
        <p:nvPicPr>
          <p:cNvPr id="8" name="Рисунок 7" descr="d7f5e22ac6af.jpg"/>
          <p:cNvPicPr>
            <a:picLocks noChangeAspect="1"/>
          </p:cNvPicPr>
          <p:nvPr/>
        </p:nvPicPr>
        <p:blipFill>
          <a:blip r:embed="rId6" cstate="print"/>
          <a:stretch>
            <a:fillRect/>
          </a:stretch>
        </p:blipFill>
        <p:spPr>
          <a:xfrm>
            <a:off x="5929322" y="4071942"/>
            <a:ext cx="2371354" cy="1785926"/>
          </a:xfrm>
          <a:prstGeom prst="rect">
            <a:avLst/>
          </a:prstGeom>
          <a:ln>
            <a:noFill/>
          </a:ln>
          <a:effectLst>
            <a:softEdge rad="112500"/>
          </a:effectLst>
        </p:spPr>
      </p:pic>
      <p:sp>
        <p:nvSpPr>
          <p:cNvPr id="10" name="TextBox 9"/>
          <p:cNvSpPr txBox="1"/>
          <p:nvPr/>
        </p:nvSpPr>
        <p:spPr>
          <a:xfrm>
            <a:off x="857224" y="3357562"/>
            <a:ext cx="1500198"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Звёзды</a:t>
            </a:r>
            <a:endParaRPr lang="ru-RU" b="1" dirty="0">
              <a:ln w="50800"/>
              <a:solidFill>
                <a:schemeClr val="bg1">
                  <a:shade val="50000"/>
                </a:schemeClr>
              </a:solidFill>
            </a:endParaRPr>
          </a:p>
        </p:txBody>
      </p:sp>
      <p:sp>
        <p:nvSpPr>
          <p:cNvPr id="11" name="TextBox 10"/>
          <p:cNvSpPr txBox="1"/>
          <p:nvPr/>
        </p:nvSpPr>
        <p:spPr>
          <a:xfrm>
            <a:off x="3500430" y="4572008"/>
            <a:ext cx="2000264"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Светлячки</a:t>
            </a:r>
            <a:endParaRPr lang="ru-RU" b="1" dirty="0">
              <a:ln w="50800"/>
              <a:solidFill>
                <a:schemeClr val="bg1">
                  <a:shade val="50000"/>
                </a:schemeClr>
              </a:solidFill>
            </a:endParaRPr>
          </a:p>
        </p:txBody>
      </p:sp>
      <p:sp>
        <p:nvSpPr>
          <p:cNvPr id="12" name="TextBox 11"/>
          <p:cNvSpPr txBox="1"/>
          <p:nvPr/>
        </p:nvSpPr>
        <p:spPr>
          <a:xfrm>
            <a:off x="6858016" y="3429000"/>
            <a:ext cx="1285884"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Солнце</a:t>
            </a:r>
            <a:endParaRPr lang="ru-RU" b="1" dirty="0">
              <a:ln w="50800"/>
              <a:solidFill>
                <a:schemeClr val="bg1">
                  <a:shade val="50000"/>
                </a:schemeClr>
              </a:solidFill>
            </a:endParaRPr>
          </a:p>
        </p:txBody>
      </p:sp>
      <p:sp>
        <p:nvSpPr>
          <p:cNvPr id="13" name="TextBox 12"/>
          <p:cNvSpPr txBox="1"/>
          <p:nvPr/>
        </p:nvSpPr>
        <p:spPr>
          <a:xfrm>
            <a:off x="1428728" y="5857892"/>
            <a:ext cx="2286016"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Гнилушки</a:t>
            </a:r>
            <a:endParaRPr lang="ru-RU" b="1" dirty="0">
              <a:ln w="50800"/>
              <a:solidFill>
                <a:schemeClr val="bg1">
                  <a:shade val="50000"/>
                </a:schemeClr>
              </a:solidFill>
            </a:endParaRPr>
          </a:p>
        </p:txBody>
      </p:sp>
      <p:sp>
        <p:nvSpPr>
          <p:cNvPr id="14" name="TextBox 13"/>
          <p:cNvSpPr txBox="1"/>
          <p:nvPr/>
        </p:nvSpPr>
        <p:spPr>
          <a:xfrm>
            <a:off x="5357818" y="5857892"/>
            <a:ext cx="2643206"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Атмосферные разряды</a:t>
            </a:r>
            <a:endParaRPr lang="ru-RU" b="1" dirty="0">
              <a:ln w="50800"/>
              <a:solidFill>
                <a:schemeClr val="bg1">
                  <a:shade val="50000"/>
                </a:schemeClr>
              </a:solidFill>
            </a:endParaRPr>
          </a:p>
        </p:txBody>
      </p:sp>
      <p:sp>
        <p:nvSpPr>
          <p:cNvPr id="15" name="Управляющая кнопка: далее 14">
            <a:hlinkClick r:id="" action="ppaction://hlinkshowjump?jump=nextslide" highlightClick="1"/>
          </p:cNvPr>
          <p:cNvSpPr/>
          <p:nvPr/>
        </p:nvSpPr>
        <p:spPr>
          <a:xfrm>
            <a:off x="7858148" y="5929330"/>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000"/>
                                        <p:tgtEl>
                                          <p:spTgt spid="6"/>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par>
                          <p:cTn id="36" fill="hold">
                            <p:stCondLst>
                              <p:cond delay="16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000"/>
                                        <p:tgtEl>
                                          <p:spTgt spid="8"/>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285720" y="0"/>
            <a:ext cx="8429684" cy="1714504"/>
          </a:xfrm>
        </p:spPr>
        <p:txBody>
          <a:bodyPr>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Искусственные источники света.</a:t>
            </a:r>
            <a:endParaRPr lang="ru-RU" b="1" dirty="0">
              <a:ln w="50800"/>
              <a:solidFill>
                <a:schemeClr val="bg1">
                  <a:shade val="50000"/>
                </a:schemeClr>
              </a:solidFill>
            </a:endParaRPr>
          </a:p>
        </p:txBody>
      </p:sp>
      <p:sp>
        <p:nvSpPr>
          <p:cNvPr id="5" name="Управляющая кнопка: далее 4">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7" name="TextBox 6"/>
          <p:cNvSpPr txBox="1"/>
          <p:nvPr/>
        </p:nvSpPr>
        <p:spPr>
          <a:xfrm>
            <a:off x="714348" y="2143116"/>
            <a:ext cx="2857520" cy="830997"/>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sz="4800" b="1" dirty="0" smtClean="0">
                <a:ln w="50800"/>
                <a:solidFill>
                  <a:schemeClr val="bg1">
                    <a:shade val="50000"/>
                  </a:schemeClr>
                </a:solidFill>
              </a:rPr>
              <a:t>Тепловые</a:t>
            </a:r>
            <a:endParaRPr lang="ru-RU" sz="4800" b="1" dirty="0">
              <a:ln w="50800"/>
              <a:solidFill>
                <a:schemeClr val="bg1">
                  <a:shade val="50000"/>
                </a:schemeClr>
              </a:solidFill>
            </a:endParaRPr>
          </a:p>
        </p:txBody>
      </p:sp>
      <p:sp>
        <p:nvSpPr>
          <p:cNvPr id="8" name="Заголовок 3"/>
          <p:cNvSpPr txBox="1">
            <a:spLocks/>
          </p:cNvSpPr>
          <p:nvPr/>
        </p:nvSpPr>
        <p:spPr>
          <a:xfrm>
            <a:off x="1714480" y="3286124"/>
            <a:ext cx="5857916" cy="830997"/>
          </a:xfrm>
          <a:prstGeom prst="rect">
            <a:avLst/>
          </a:prstGeom>
          <a:noFill/>
        </p:spPr>
        <p:txBody>
          <a:bodyPr vert="horz" wrap="square" lIns="91440" tIns="45720" rIns="91440" bIns="45720" rtlCol="0" anchor="ctr">
            <a:spAutoFit/>
            <a:scene3d>
              <a:camera prst="orthographicFront"/>
              <a:lightRig rig="balanced" dir="t">
                <a:rot lat="0" lon="0" rev="2100000"/>
              </a:lightRig>
            </a:scene3d>
            <a:sp3d extrusionH="57150" prstMaterial="metal">
              <a:bevelT w="38100" h="25400"/>
              <a:contourClr>
                <a:schemeClr val="bg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800" b="1" i="0" u="none" strike="noStrike" kern="1200" cap="none" spc="0" normalizeH="0" baseline="0" noProof="0" dirty="0" smtClean="0">
                <a:ln w="50800"/>
                <a:solidFill>
                  <a:schemeClr val="bg1">
                    <a:shade val="50000"/>
                  </a:schemeClr>
                </a:solidFill>
                <a:effectLst/>
                <a:uLnTx/>
                <a:uFillTx/>
                <a:latin typeface="+mj-lt"/>
                <a:ea typeface="+mj-ea"/>
                <a:cs typeface="+mj-cs"/>
              </a:rPr>
              <a:t>Люминесцирующие</a:t>
            </a:r>
            <a:endParaRPr kumimoji="0" lang="ru-RU" sz="4800" b="1" i="0" u="none" strike="noStrike" kern="1200" cap="none" spc="0" normalizeH="0" baseline="0" noProof="0" dirty="0">
              <a:ln w="50800"/>
              <a:solidFill>
                <a:schemeClr val="bg1">
                  <a:shade val="50000"/>
                </a:schemeClr>
              </a:solidFill>
              <a:effectLst/>
              <a:uLnTx/>
              <a:uFillTx/>
              <a:latin typeface="+mj-lt"/>
              <a:ea typeface="+mj-ea"/>
              <a:cs typeface="+mj-cs"/>
            </a:endParaRPr>
          </a:p>
        </p:txBody>
      </p:sp>
      <p:sp>
        <p:nvSpPr>
          <p:cNvPr id="9" name="TextBox 8"/>
          <p:cNvSpPr txBox="1"/>
          <p:nvPr/>
        </p:nvSpPr>
        <p:spPr>
          <a:xfrm>
            <a:off x="5786446" y="2285992"/>
            <a:ext cx="2643206" cy="76944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sz="4400" b="1" dirty="0" smtClean="0">
                <a:ln w="50800"/>
                <a:solidFill>
                  <a:schemeClr val="bg1">
                    <a:shade val="50000"/>
                  </a:schemeClr>
                </a:solidFill>
              </a:rPr>
              <a:t>Точечные </a:t>
            </a:r>
            <a:endParaRPr lang="ru-RU" sz="4400" b="1" dirty="0">
              <a:ln w="50800"/>
              <a:solidFill>
                <a:schemeClr val="bg1">
                  <a:shade val="50000"/>
                </a:schemeClr>
              </a:solidFill>
            </a:endParaRPr>
          </a:p>
        </p:txBody>
      </p:sp>
      <p:cxnSp>
        <p:nvCxnSpPr>
          <p:cNvPr id="11" name="Прямая со стрелкой 10"/>
          <p:cNvCxnSpPr/>
          <p:nvPr/>
        </p:nvCxnSpPr>
        <p:spPr>
          <a:xfrm rot="5400000">
            <a:off x="2393141" y="1321579"/>
            <a:ext cx="1000132" cy="78581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Прямая со стрелкой 11"/>
          <p:cNvCxnSpPr/>
          <p:nvPr/>
        </p:nvCxnSpPr>
        <p:spPr>
          <a:xfrm rot="16200000" flipH="1">
            <a:off x="5679289" y="1393017"/>
            <a:ext cx="1071570" cy="7143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Прямая со стрелкой 13"/>
          <p:cNvCxnSpPr>
            <a:endCxn id="8" idx="0"/>
          </p:cNvCxnSpPr>
          <p:nvPr/>
        </p:nvCxnSpPr>
        <p:spPr>
          <a:xfrm rot="5400000">
            <a:off x="3714744" y="2357430"/>
            <a:ext cx="185738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txBox="1">
            <a:spLocks noGrp="1"/>
          </p:cNvSpPr>
          <p:nvPr>
            <p:ph type="title"/>
          </p:nvPr>
        </p:nvSpPr>
        <p:spPr>
          <a:xfrm>
            <a:off x="1785918" y="1071546"/>
            <a:ext cx="5429288" cy="954107"/>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sz="2800" b="1" dirty="0" smtClean="0">
                <a:ln w="50800"/>
                <a:solidFill>
                  <a:schemeClr val="bg1">
                    <a:shade val="50000"/>
                  </a:schemeClr>
                </a:solidFill>
              </a:rPr>
              <a:t>Тепловые источники светят потому, что сильно нагреты</a:t>
            </a:r>
            <a:endParaRPr lang="ru-RU" sz="2800" b="1" dirty="0">
              <a:ln w="50800"/>
              <a:solidFill>
                <a:schemeClr val="bg1">
                  <a:shade val="50000"/>
                </a:schemeClr>
              </a:solidFill>
            </a:endParaRPr>
          </a:p>
        </p:txBody>
      </p:sp>
      <p:pic>
        <p:nvPicPr>
          <p:cNvPr id="5" name="Рисунок 4" descr="48777635_008.jpg"/>
          <p:cNvPicPr>
            <a:picLocks noChangeAspect="1"/>
          </p:cNvPicPr>
          <p:nvPr/>
        </p:nvPicPr>
        <p:blipFill>
          <a:blip r:embed="rId2" cstate="print"/>
          <a:stretch>
            <a:fillRect/>
          </a:stretch>
        </p:blipFill>
        <p:spPr>
          <a:xfrm>
            <a:off x="5929322" y="2143116"/>
            <a:ext cx="2928688" cy="2890817"/>
          </a:xfrm>
          <a:prstGeom prst="rect">
            <a:avLst/>
          </a:prstGeom>
          <a:ln>
            <a:noFill/>
          </a:ln>
          <a:effectLst>
            <a:softEdge rad="112500"/>
          </a:effectLst>
        </p:spPr>
      </p:pic>
      <p:pic>
        <p:nvPicPr>
          <p:cNvPr id="6" name="Рисунок 5" descr="5454.jpg"/>
          <p:cNvPicPr>
            <a:picLocks noChangeAspect="1"/>
          </p:cNvPicPr>
          <p:nvPr/>
        </p:nvPicPr>
        <p:blipFill>
          <a:blip r:embed="rId3" cstate="print"/>
          <a:stretch>
            <a:fillRect/>
          </a:stretch>
        </p:blipFill>
        <p:spPr>
          <a:xfrm>
            <a:off x="357158" y="2143116"/>
            <a:ext cx="3071778" cy="2303833"/>
          </a:xfrm>
          <a:prstGeom prst="rect">
            <a:avLst/>
          </a:prstGeom>
          <a:ln>
            <a:noFill/>
          </a:ln>
          <a:effectLst>
            <a:softEdge rad="112500"/>
          </a:effectLst>
        </p:spPr>
      </p:pic>
      <p:pic>
        <p:nvPicPr>
          <p:cNvPr id="7" name="Рисунок 6" descr="fmi-ne-scumpeste-gazele-pretul-acestora-creste-cu-5-pentru-populatie-si-cu-10-pentru-companii-82464-1.jpg"/>
          <p:cNvPicPr>
            <a:picLocks noChangeAspect="1"/>
          </p:cNvPicPr>
          <p:nvPr/>
        </p:nvPicPr>
        <p:blipFill>
          <a:blip r:embed="rId4" cstate="print"/>
          <a:stretch>
            <a:fillRect/>
          </a:stretch>
        </p:blipFill>
        <p:spPr>
          <a:xfrm>
            <a:off x="3286116" y="3571876"/>
            <a:ext cx="2786082" cy="2038483"/>
          </a:xfrm>
          <a:prstGeom prst="rect">
            <a:avLst/>
          </a:prstGeom>
          <a:ln>
            <a:noFill/>
          </a:ln>
          <a:effectLst>
            <a:softEdge rad="112500"/>
          </a:effectLst>
        </p:spPr>
      </p:pic>
      <p:sp>
        <p:nvSpPr>
          <p:cNvPr id="8" name="TextBox 7"/>
          <p:cNvSpPr txBox="1"/>
          <p:nvPr/>
        </p:nvSpPr>
        <p:spPr>
          <a:xfrm>
            <a:off x="3143240" y="214290"/>
            <a:ext cx="2857520" cy="830997"/>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sz="4800" b="1" dirty="0" smtClean="0">
                <a:ln w="50800"/>
                <a:solidFill>
                  <a:schemeClr val="bg1">
                    <a:shade val="50000"/>
                  </a:schemeClr>
                </a:solidFill>
              </a:rPr>
              <a:t>Тепловые</a:t>
            </a:r>
            <a:endParaRPr lang="ru-RU" sz="4800" b="1" dirty="0">
              <a:ln w="50800"/>
              <a:solidFill>
                <a:schemeClr val="bg1">
                  <a:shade val="50000"/>
                </a:schemeClr>
              </a:solidFill>
            </a:endParaRPr>
          </a:p>
        </p:txBody>
      </p:sp>
      <p:sp>
        <p:nvSpPr>
          <p:cNvPr id="9" name="TextBox 8"/>
          <p:cNvSpPr txBox="1"/>
          <p:nvPr/>
        </p:nvSpPr>
        <p:spPr>
          <a:xfrm>
            <a:off x="214282" y="4572008"/>
            <a:ext cx="3143240"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Электрические лампочки</a:t>
            </a:r>
            <a:endParaRPr lang="ru-RU" b="1" dirty="0">
              <a:ln w="50800"/>
              <a:solidFill>
                <a:schemeClr val="bg1">
                  <a:shade val="50000"/>
                </a:schemeClr>
              </a:solidFill>
            </a:endParaRPr>
          </a:p>
        </p:txBody>
      </p:sp>
      <p:sp>
        <p:nvSpPr>
          <p:cNvPr id="10" name="TextBox 9"/>
          <p:cNvSpPr txBox="1"/>
          <p:nvPr/>
        </p:nvSpPr>
        <p:spPr>
          <a:xfrm>
            <a:off x="3500430" y="5715016"/>
            <a:ext cx="2357454"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Газовая горелка</a:t>
            </a:r>
            <a:endParaRPr lang="ru-RU" b="1" dirty="0">
              <a:ln w="50800"/>
              <a:solidFill>
                <a:schemeClr val="bg1">
                  <a:shade val="50000"/>
                </a:schemeClr>
              </a:solidFill>
            </a:endParaRPr>
          </a:p>
        </p:txBody>
      </p:sp>
      <p:sp>
        <p:nvSpPr>
          <p:cNvPr id="11" name="TextBox 10"/>
          <p:cNvSpPr txBox="1"/>
          <p:nvPr/>
        </p:nvSpPr>
        <p:spPr>
          <a:xfrm>
            <a:off x="6715140" y="5143512"/>
            <a:ext cx="2428860" cy="36933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ru-RU" b="1" dirty="0" smtClean="0">
                <a:ln w="50800"/>
                <a:solidFill>
                  <a:schemeClr val="bg1">
                    <a:shade val="50000"/>
                  </a:schemeClr>
                </a:solidFill>
              </a:rPr>
              <a:t>Пламя</a:t>
            </a:r>
            <a:endParaRPr lang="ru-RU" b="1" dirty="0">
              <a:ln w="50800"/>
              <a:solidFill>
                <a:schemeClr val="bg1">
                  <a:shade val="50000"/>
                </a:schemeClr>
              </a:solidFill>
            </a:endParaRPr>
          </a:p>
        </p:txBody>
      </p:sp>
      <p:sp>
        <p:nvSpPr>
          <p:cNvPr id="13" name="Управляющая кнопка: далее 12">
            <a:hlinkClick r:id="" action="ppaction://hlinkshowjump?jump=nextslide" highlightClick="1"/>
          </p:cNvPr>
          <p:cNvSpPr/>
          <p:nvPr/>
        </p:nvSpPr>
        <p:spPr>
          <a:xfrm>
            <a:off x="7572396" y="5786454"/>
            <a:ext cx="1071570" cy="571504"/>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000"/>
                                        <p:tgtEl>
                                          <p:spTgt spid="9"/>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par>
                          <p:cTn id="23" fill="hold">
                            <p:stCondLst>
                              <p:cond delay="8000"/>
                            </p:stCondLst>
                            <p:childTnLst>
                              <p:par>
                                <p:cTn id="24" presetID="10"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20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680</TotalTime>
  <Words>1635</Words>
  <Application>Microsoft Office PowerPoint</Application>
  <PresentationFormat>Экран (4:3)</PresentationFormat>
  <Paragraphs>223</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Тема Office</vt:lpstr>
      <vt:lpstr>Презентация «Световые явления»</vt:lpstr>
      <vt:lpstr>Цели работы:</vt:lpstr>
      <vt:lpstr>Содержание:</vt:lpstr>
      <vt:lpstr>Слайд 4</vt:lpstr>
      <vt:lpstr>Световой луч</vt:lpstr>
      <vt:lpstr>Источники света</vt:lpstr>
      <vt:lpstr>Естественные источники света</vt:lpstr>
      <vt:lpstr>Искусственные источники света.</vt:lpstr>
      <vt:lpstr>Тепловые источники светят потому, что сильно нагреты</vt:lpstr>
      <vt:lpstr>Люминесцирующие</vt:lpstr>
      <vt:lpstr>Слайд 11</vt:lpstr>
      <vt:lpstr>Слайд 12</vt:lpstr>
      <vt:lpstr>Слайд 13</vt:lpstr>
      <vt:lpstr>Слайд 14</vt:lpstr>
      <vt:lpstr>Солнечное затмение</vt:lpstr>
      <vt:lpstr>Отражение света. Законы отражения света.</vt:lpstr>
      <vt:lpstr>Слайд 17</vt:lpstr>
      <vt:lpstr>Слайд 18</vt:lpstr>
      <vt:lpstr>Слайд 19</vt:lpstr>
      <vt:lpstr>Преломление света.</vt:lpstr>
      <vt:lpstr>Слайд 21</vt:lpstr>
      <vt:lpstr>Преломление света происходит по следующему закону:</vt:lpstr>
      <vt:lpstr>Слайд 23</vt:lpstr>
      <vt:lpstr>Линзы</vt:lpstr>
      <vt:lpstr>Линзой (от лат. lens - чечевица) называется прозрачное (обычно стеклянное) тело, ограниченное двумя сферическими поверхностями.</vt:lpstr>
      <vt:lpstr>Буквой F обозначены фокусы линзы - точки, в которых собираются параллельные оптической оси лучи, прошедшие через линзу (или их продолжения).</vt:lpstr>
      <vt:lpstr>Буквой F обозначают также и фокусное расстояние линзы - расстояние от фокуса до оптического центра линзы.</vt:lpstr>
      <vt:lpstr>Слайд 28</vt:lpstr>
      <vt:lpstr>Кроссворд</vt:lpstr>
      <vt:lpstr>Слайд 30</vt:lpstr>
      <vt:lpstr>Тест:</vt:lpstr>
      <vt:lpstr>Слайд 32</vt:lpstr>
      <vt:lpstr>Качественные задания</vt:lpstr>
      <vt:lpstr>Слайд 34</vt:lpstr>
      <vt:lpstr>Слайд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dc:creator>
  <cp:lastModifiedBy>Наталья Викторовна</cp:lastModifiedBy>
  <cp:revision>94</cp:revision>
  <dcterms:created xsi:type="dcterms:W3CDTF">2014-04-10T11:33:03Z</dcterms:created>
  <dcterms:modified xsi:type="dcterms:W3CDTF">2014-04-15T11:12:26Z</dcterms:modified>
</cp:coreProperties>
</file>