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519" r:id="rId2"/>
    <p:sldId id="256" r:id="rId3"/>
    <p:sldId id="527" r:id="rId4"/>
    <p:sldId id="362" r:id="rId5"/>
    <p:sldId id="504" r:id="rId6"/>
    <p:sldId id="520" r:id="rId7"/>
    <p:sldId id="521" r:id="rId8"/>
    <p:sldId id="493" r:id="rId9"/>
    <p:sldId id="528" r:id="rId10"/>
    <p:sldId id="522" r:id="rId11"/>
    <p:sldId id="523" r:id="rId12"/>
    <p:sldId id="524" r:id="rId13"/>
    <p:sldId id="529" r:id="rId14"/>
    <p:sldId id="526" r:id="rId15"/>
    <p:sldId id="505" r:id="rId16"/>
    <p:sldId id="530" r:id="rId17"/>
    <p:sldId id="533" r:id="rId18"/>
    <p:sldId id="531" r:id="rId19"/>
    <p:sldId id="53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E9C"/>
    <a:srgbClr val="FFFFCC"/>
    <a:srgbClr val="327A62"/>
    <a:srgbClr val="44A786"/>
    <a:srgbClr val="44A685"/>
    <a:srgbClr val="D9F0E8"/>
    <a:srgbClr val="367731"/>
    <a:srgbClr val="FFFFFF"/>
    <a:srgbClr val="44983E"/>
    <a:srgbClr val="51B4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71" autoAdjust="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86E9E-C6E4-4C4A-88D2-E61227667DA2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74447-9EF7-4892-97EC-F0E520CD5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6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41FFAF3D-1F35-446C-B5FF-89E401894160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2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74447-9EF7-4892-97EC-F0E520CD578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52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B9D46-D87F-4FBF-A5A3-8DD27D9557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5478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F4643-BFF0-467F-B7F7-57CC9F6E25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4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5561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lania.com/pictures/big/9785090211369.jp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137601" y="189001"/>
            <a:ext cx="6868800" cy="92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5443" b="1">
                <a:solidFill>
                  <a:srgbClr val="CC3300"/>
                </a:solidFill>
                <a:latin typeface="Century Schoolbook" panose="02040604050505020304" pitchFamily="18" charset="0"/>
              </a:rPr>
              <a:t>Математика</a:t>
            </a: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230401" y="2392201"/>
            <a:ext cx="375840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3628" b="1">
                <a:solidFill>
                  <a:srgbClr val="002060"/>
                </a:solidFill>
                <a:latin typeface="Century Schoolbook" panose="02040604050505020304" pitchFamily="18" charset="0"/>
              </a:rPr>
              <a:t>арифметика</a:t>
            </a: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3646725" y="2605446"/>
            <a:ext cx="213840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3628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алгебра</a:t>
            </a:r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6213563" y="2068201"/>
            <a:ext cx="2815213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3628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геометрия</a:t>
            </a:r>
          </a:p>
        </p:txBody>
      </p:sp>
      <p:cxnSp>
        <p:nvCxnSpPr>
          <p:cNvPr id="13" name="Прямая со стрелкой 12"/>
          <p:cNvCxnSpPr>
            <a:stCxn id="9220" idx="2"/>
            <a:endCxn id="9221" idx="0"/>
          </p:cNvCxnSpPr>
          <p:nvPr/>
        </p:nvCxnSpPr>
        <p:spPr bwMode="auto">
          <a:xfrm rot="5400000">
            <a:off x="2670481" y="490681"/>
            <a:ext cx="1340640" cy="2462400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9220" idx="2"/>
          </p:cNvCxnSpPr>
          <p:nvPr/>
        </p:nvCxnSpPr>
        <p:spPr bwMode="auto">
          <a:xfrm>
            <a:off x="4572001" y="1118936"/>
            <a:ext cx="288031" cy="1599892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220" idx="2"/>
            <a:endCxn id="9223" idx="0"/>
          </p:cNvCxnSpPr>
          <p:nvPr/>
        </p:nvCxnSpPr>
        <p:spPr bwMode="auto">
          <a:xfrm rot="16200000" flipH="1">
            <a:off x="5424481" y="199081"/>
            <a:ext cx="1016640" cy="2721600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227" name="Picture 21" descr="Картинка 1 из 957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469" y="2891955"/>
            <a:ext cx="1292091" cy="192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 Box 19"/>
          <p:cNvSpPr txBox="1">
            <a:spLocks noChangeArrowheads="1"/>
          </p:cNvSpPr>
          <p:nvPr/>
        </p:nvSpPr>
        <p:spPr bwMode="auto">
          <a:xfrm>
            <a:off x="230400" y="5632201"/>
            <a:ext cx="2786401" cy="85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77" b="1" dirty="0">
                <a:solidFill>
                  <a:srgbClr val="CC3300"/>
                </a:solidFill>
                <a:latin typeface="Century Schoolbook" panose="02040604050505020304" pitchFamily="18" charset="0"/>
              </a:rPr>
              <a:t>Арифметика</a:t>
            </a:r>
            <a:r>
              <a:rPr lang="ru-RU" altLang="ru-RU" sz="254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– </a:t>
            </a:r>
            <a:r>
              <a:rPr lang="ru-RU" altLang="ru-RU" sz="240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наука </a:t>
            </a:r>
            <a:r>
              <a:rPr lang="ru-RU" altLang="ru-RU" sz="24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о числах</a:t>
            </a:r>
            <a:endParaRPr lang="ru-RU" altLang="ru-RU" sz="2400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229" name="Прямоугольник 51"/>
          <p:cNvSpPr>
            <a:spLocks noChangeArrowheads="1"/>
          </p:cNvSpPr>
          <p:nvPr/>
        </p:nvSpPr>
        <p:spPr bwMode="auto">
          <a:xfrm>
            <a:off x="3851921" y="4984201"/>
            <a:ext cx="2275280" cy="48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2177" b="1" dirty="0">
                <a:solidFill>
                  <a:srgbClr val="CC3300"/>
                </a:solidFill>
                <a:latin typeface="Century Schoolbook" panose="02040604050505020304" pitchFamily="18" charset="0"/>
              </a:rPr>
              <a:t>Алгебра</a:t>
            </a:r>
            <a:r>
              <a:rPr lang="ru-RU" altLang="ru-RU" sz="1633" b="1" dirty="0">
                <a:solidFill>
                  <a:srgbClr val="CB0601"/>
                </a:solidFill>
              </a:rPr>
              <a:t> </a:t>
            </a:r>
            <a:r>
              <a:rPr lang="ru-RU" altLang="ru-RU" sz="1633" b="1" dirty="0"/>
              <a:t>–  </a:t>
            </a:r>
            <a:r>
              <a:rPr lang="ru-RU" altLang="ru-RU" sz="1633" b="1" dirty="0" smtClean="0"/>
              <a:t> </a:t>
            </a:r>
            <a:r>
              <a:rPr lang="ru-RU" altLang="ru-RU" sz="254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?</a:t>
            </a:r>
            <a:endParaRPr lang="ru-RU" altLang="ru-RU" sz="2540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6300193" y="5028547"/>
            <a:ext cx="2843808" cy="171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CC3300"/>
                </a:solidFill>
                <a:latin typeface="Century Schoolbook" panose="02040604050505020304" pitchFamily="18" charset="0"/>
              </a:rPr>
              <a:t>Геометрия</a:t>
            </a:r>
            <a:r>
              <a:rPr lang="ru-RU" altLang="ru-RU" sz="2903" b="1" dirty="0">
                <a:solidFill>
                  <a:srgbClr val="CB0601"/>
                </a:solidFill>
              </a:rPr>
              <a:t> </a:t>
            </a:r>
            <a:r>
              <a:rPr lang="ru-RU" altLang="ru-RU" sz="254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– </a:t>
            </a:r>
            <a:r>
              <a:rPr lang="ru-RU" altLang="ru-RU" sz="2400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наука о геометрических фигурах</a:t>
            </a:r>
          </a:p>
        </p:txBody>
      </p:sp>
      <p:pic>
        <p:nvPicPr>
          <p:cNvPr id="2050" name="Picture 2" descr="Книга: &quot;Математика. 5 класс. Учебник. ФГОС&quot; - Мерзляк, Полонский, Якир.  Купить книгу, читать рецензии | ISBN 9785090795555 | Лабирин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77" y="3366846"/>
            <a:ext cx="1241226" cy="161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нига: &quot;Математика. 6 класс. Учебник. ФГОС&quot; - Мерзляк, Полонский, Якир.  Купить книгу, читать рецензии | ISBN 978-5-0908-8563-8 | Лабиринт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30" y="3755628"/>
            <a:ext cx="1249072" cy="16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нига: &quot;Алгебра. 7 класс. Углубленный уровень. Учебник&quot; - Мерзляк, Поляков.  Купить книгу, читать рецензии | ISBN 978-5-09-087879-1 | Лабиринт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3250135"/>
            <a:ext cx="1295965" cy="168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1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  <p:bldP spid="9222" grpId="0" autoUpdateAnimBg="0"/>
      <p:bldP spid="9223" grpId="0" autoUpdateAnimBg="0"/>
      <p:bldP spid="51" grpId="0" autoUpdateAnimBg="0"/>
      <p:bldP spid="9229" grpId="0" autoUpdateAnimBg="0"/>
      <p:bldP spid="5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85750" y="1857375"/>
          <a:ext cx="852488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Формула" r:id="rId3" imgW="291960" imgH="419040" progId="Equation.3">
                  <p:embed/>
                </p:oleObj>
              </mc:Choice>
              <mc:Fallback>
                <p:oleObj name="Формула" r:id="rId3" imgW="291960" imgH="419040" progId="Equation.3">
                  <p:embed/>
                  <p:pic>
                    <p:nvPicPr>
                      <p:cNvPr id="184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1857375"/>
                        <a:ext cx="852488" cy="1214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47173" y="1221085"/>
            <a:ext cx="3141180" cy="46166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Числовые выражения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033" y="1214422"/>
            <a:ext cx="3298339" cy="46166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Буквенные выражения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417763" y="2751138"/>
          <a:ext cx="44450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763" y="2751138"/>
                        <a:ext cx="444500" cy="1141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3535363" y="3776663"/>
          <a:ext cx="1517650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name="Формула" r:id="rId7" imgW="520560" imgH="203040" progId="Equation.3">
                  <p:embed/>
                </p:oleObj>
              </mc:Choice>
              <mc:Fallback>
                <p:oleObj name="Формула" r:id="rId7" imgW="520560" imgH="20304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363" y="3776663"/>
                        <a:ext cx="1517650" cy="58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4086225" y="2000250"/>
          <a:ext cx="1703388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name="Формула" r:id="rId9" imgW="583920" imgH="393480" progId="Equation.3">
                  <p:embed/>
                </p:oleObj>
              </mc:Choice>
              <mc:Fallback>
                <p:oleObj name="Формула" r:id="rId9" imgW="583920" imgH="393480" progId="Equation.3">
                  <p:embed/>
                  <p:pic>
                    <p:nvPicPr>
                      <p:cNvPr id="1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6225" y="2000250"/>
                        <a:ext cx="1703388" cy="1141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7054850" y="2632075"/>
          <a:ext cx="14811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name="Формула" r:id="rId11" imgW="507960" imgH="203040" progId="Equation.3">
                  <p:embed/>
                </p:oleObj>
              </mc:Choice>
              <mc:Fallback>
                <p:oleObj name="Формула" r:id="rId11" imgW="507960" imgH="203040" progId="Equation.3">
                  <p:embed/>
                  <p:pic>
                    <p:nvPicPr>
                      <p:cNvPr id="184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4850" y="2632075"/>
                        <a:ext cx="14811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3643306" y="4786322"/>
          <a:ext cx="1258888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" name="Формула" r:id="rId13" imgW="431640" imgH="203040" progId="Equation.3">
                  <p:embed/>
                </p:oleObj>
              </mc:Choice>
              <mc:Fallback>
                <p:oleObj name="Формула" r:id="rId13" imgW="431640" imgH="203040" progId="Equation.3">
                  <p:embed/>
                  <p:pic>
                    <p:nvPicPr>
                      <p:cNvPr id="184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4786322"/>
                        <a:ext cx="1258888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3" name="Прямоугольник 12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4" name="Прямая соединительная линия 13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0" y="72851"/>
            <a:ext cx="9144000" cy="6140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Разделите данные выражения на две группы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947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40741E-7 L 0.6033 -0.01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00" y="-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-0.12726 -0.173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20364 -0.10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0.13333 0.272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69097 0.0627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29792 -0.093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493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Рассмотрим буквенное выражение</a:t>
            </a:r>
            <a:endParaRPr lang="ru-RU" sz="2400" b="1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923200"/>
              </p:ext>
            </p:extLst>
          </p:nvPr>
        </p:nvGraphicFramePr>
        <p:xfrm>
          <a:off x="5868144" y="353076"/>
          <a:ext cx="1789152" cy="69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Формула" r:id="rId3" imgW="520560" imgH="203040" progId="Equation.3">
                  <p:embed/>
                </p:oleObj>
              </mc:Choice>
              <mc:Fallback>
                <p:oleObj name="Формула" r:id="rId3" imgW="520560" imgH="203040" progId="Equation.3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353076"/>
                        <a:ext cx="1789152" cy="694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1285860"/>
            <a:ext cx="8052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-Можно ли из него получить числовое выражение?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7" y="2071678"/>
            <a:ext cx="7929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Если, например, нам известно, что </a:t>
            </a:r>
            <a:r>
              <a:rPr lang="ru-RU" sz="2400" b="1" i="1" dirty="0" smtClean="0"/>
              <a:t>а </a:t>
            </a:r>
            <a:r>
              <a:rPr lang="ru-RU" sz="2400" b="1" dirty="0" smtClean="0"/>
              <a:t>= 3, </a:t>
            </a:r>
            <a:r>
              <a:rPr lang="en-US" sz="2400" b="1" i="1" dirty="0" smtClean="0"/>
              <a:t>b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= 4, то заменив буквы числами, получим </a:t>
            </a:r>
            <a:r>
              <a:rPr lang="ru-RU" sz="2400" b="1" dirty="0" smtClean="0">
                <a:solidFill>
                  <a:srgbClr val="C00000"/>
                </a:solidFill>
              </a:rPr>
              <a:t>числовое выражение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786050" y="2857496"/>
          <a:ext cx="14811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Формула" r:id="rId5" imgW="507960" imgH="203040" progId="Equation.3">
                  <p:embed/>
                </p:oleObj>
              </mc:Choice>
              <mc:Fallback>
                <p:oleObj name="Формула" r:id="rId5" imgW="507960" imgH="203040" progId="Equation.3">
                  <p:embed/>
                  <p:pic>
                    <p:nvPicPr>
                      <p:cNvPr id="194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2857496"/>
                        <a:ext cx="14811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3857628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-Посчитайте, чему равно получившееся выражение?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8731" y="2812459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</a:rPr>
              <a:t>14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2928934"/>
            <a:ext cx="371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- </a:t>
            </a:r>
            <a:r>
              <a:rPr lang="ru-RU" sz="2200" b="1" dirty="0" smtClean="0">
                <a:solidFill>
                  <a:srgbClr val="002060"/>
                </a:solidFill>
              </a:rPr>
              <a:t>Значение числового выражения</a:t>
            </a:r>
            <a:r>
              <a:rPr lang="ru-RU" sz="2200" b="1" dirty="0" smtClean="0">
                <a:solidFill>
                  <a:srgbClr val="0070C0"/>
                </a:solidFill>
              </a:rPr>
              <a:t>.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5072074"/>
            <a:ext cx="82153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C00000"/>
                </a:solidFill>
              </a:rPr>
              <a:t>-Как вы понимаете фразу : «Найдите значение числового выражения»?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9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857764"/>
              </p:ext>
            </p:extLst>
          </p:nvPr>
        </p:nvGraphicFramePr>
        <p:xfrm>
          <a:off x="6264995" y="375679"/>
          <a:ext cx="1750922" cy="679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3" imgW="520560" imgH="203040" progId="Equation.3">
                  <p:embed/>
                </p:oleObj>
              </mc:Choice>
              <mc:Fallback>
                <p:oleObj name="Формула" r:id="rId3" imgW="520560" imgH="203040" progId="Equation.3">
                  <p:embed/>
                  <p:pic>
                    <p:nvPicPr>
                      <p:cNvPr id="204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4995" y="375679"/>
                        <a:ext cx="1750922" cy="679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282" y="428065"/>
            <a:ext cx="595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Вернемся к буквенному выражению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21442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Вместо букв а и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ru-RU" sz="2400" b="1" dirty="0" smtClean="0">
                <a:solidFill>
                  <a:srgbClr val="C00000"/>
                </a:solidFill>
              </a:rPr>
              <a:t>  можно подставлять и другие числа, получая каждый раз </a:t>
            </a:r>
            <a:r>
              <a:rPr lang="ru-RU" sz="2400" b="1" dirty="0" smtClean="0">
                <a:solidFill>
                  <a:srgbClr val="002060"/>
                </a:solidFill>
              </a:rPr>
              <a:t>новое </a:t>
            </a:r>
            <a:r>
              <a:rPr lang="ru-RU" sz="2400" b="1" u="sng" dirty="0" smtClean="0">
                <a:solidFill>
                  <a:srgbClr val="002060"/>
                </a:solidFill>
              </a:rPr>
              <a:t>числовое выражение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28599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Так как буквы можно заменять разными числами, их назвали </a:t>
            </a:r>
            <a:r>
              <a:rPr lang="ru-RU" sz="2400" b="1" u="sng" dirty="0" smtClean="0">
                <a:solidFill>
                  <a:srgbClr val="002060"/>
                </a:solidFill>
              </a:rPr>
              <a:t>переменными</a:t>
            </a:r>
            <a:endParaRPr lang="ru-RU" sz="2400" b="1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214686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Буквенное выражение называют </a:t>
            </a:r>
            <a:r>
              <a:rPr lang="ru-RU" sz="2400" b="1" u="sng" dirty="0" smtClean="0">
                <a:solidFill>
                  <a:srgbClr val="002060"/>
                </a:solidFill>
              </a:rPr>
              <a:t>выражением с переменными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01351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Найдите значение выражения</a:t>
            </a:r>
            <a:r>
              <a:rPr lang="ru-RU" sz="2200" b="1" dirty="0" smtClean="0"/>
              <a:t>                    ,   </a:t>
            </a:r>
            <a:r>
              <a:rPr lang="ru-RU" sz="2400" b="1" dirty="0" smtClean="0"/>
              <a:t>если </a:t>
            </a:r>
            <a:r>
              <a:rPr lang="ru-RU" sz="2400" b="1" i="1" dirty="0" smtClean="0"/>
              <a:t>х </a:t>
            </a:r>
            <a:r>
              <a:rPr lang="ru-RU" sz="2400" b="1" dirty="0" smtClean="0"/>
              <a:t>= 0,5</a:t>
            </a:r>
            <a:endParaRPr lang="ru-RU" sz="2400" b="1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140521"/>
              </p:ext>
            </p:extLst>
          </p:nvPr>
        </p:nvGraphicFramePr>
        <p:xfrm>
          <a:off x="4376734" y="3987362"/>
          <a:ext cx="1224136" cy="533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5" imgW="406080" imgH="177480" progId="Equation.3">
                  <p:embed/>
                </p:oleObj>
              </mc:Choice>
              <mc:Fallback>
                <p:oleObj name="Формула" r:id="rId5" imgW="406080" imgH="177480" progId="Equation.3">
                  <p:embed/>
                  <p:pic>
                    <p:nvPicPr>
                      <p:cNvPr id="204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4" y="3987362"/>
                        <a:ext cx="1224136" cy="5333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127103"/>
              </p:ext>
            </p:extLst>
          </p:nvPr>
        </p:nvGraphicFramePr>
        <p:xfrm>
          <a:off x="2627784" y="4607865"/>
          <a:ext cx="3960812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Уравнение" r:id="rId7" imgW="1358640" imgH="203040" progId="Equation.3">
                  <p:embed/>
                </p:oleObj>
              </mc:Choice>
              <mc:Fallback>
                <p:oleObj name="Уравнение" r:id="rId7" imgW="1358640" imgH="203040" progId="Equation.3">
                  <p:embed/>
                  <p:pic>
                    <p:nvPicPr>
                      <p:cNvPr id="204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607865"/>
                        <a:ext cx="3960812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57258" y="5205243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0,5- </a:t>
            </a:r>
            <a:r>
              <a:rPr lang="ru-RU" sz="2800" b="1" u="sng" dirty="0" smtClean="0">
                <a:solidFill>
                  <a:srgbClr val="002060"/>
                </a:solidFill>
              </a:rPr>
              <a:t>значение переменной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 4- </a:t>
            </a:r>
            <a:r>
              <a:rPr lang="ru-RU" sz="2800" b="1" u="sng" dirty="0" smtClean="0">
                <a:solidFill>
                  <a:srgbClr val="002060"/>
                </a:solidFill>
              </a:rPr>
              <a:t>значение выражения при х=0,5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1839915"/>
            <a:ext cx="7786688" cy="12144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Алгебраические выражения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893127"/>
            <a:ext cx="3500438" cy="12144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выражения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13865" y="3893127"/>
            <a:ext cx="3429000" cy="12144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Выражения с переменными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17763" y="3114316"/>
            <a:ext cx="2093144" cy="582916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13865" y="3122600"/>
            <a:ext cx="1934399" cy="574632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-39247" y="59230"/>
            <a:ext cx="9144000" cy="1497562"/>
            <a:chOff x="0" y="72000"/>
            <a:chExt cx="9144000" cy="468000"/>
          </a:xfrm>
        </p:grpSpPr>
        <p:sp>
          <p:nvSpPr>
            <p:cNvPr id="18" name="Прямоугольник 17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Заголовок 1"/>
          <p:cNvSpPr txBox="1">
            <a:spLocks/>
          </p:cNvSpPr>
          <p:nvPr/>
        </p:nvSpPr>
        <p:spPr>
          <a:xfrm>
            <a:off x="0" y="66452"/>
            <a:ext cx="9144000" cy="12944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28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Числовые выражения и выражения с переменными называют алгебраическими </a:t>
            </a:r>
          </a:p>
          <a:p>
            <a:pPr algn="ctr"/>
            <a:r>
              <a:rPr lang="ru-RU" sz="2800" b="0" dirty="0">
                <a:ln>
                  <a:noFill/>
                </a:ln>
                <a:solidFill>
                  <a:schemeClr val="bg1"/>
                </a:solidFill>
                <a:effectLst/>
              </a:rPr>
              <a:t>в</a:t>
            </a:r>
            <a:r>
              <a:rPr lang="ru-RU" sz="28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ыражениями.</a:t>
            </a:r>
          </a:p>
          <a:p>
            <a:endParaRPr lang="ru-RU" sz="28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145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64907" y="1288740"/>
            <a:ext cx="3657600" cy="658368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 группа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66385" y="1318051"/>
            <a:ext cx="3657600" cy="658368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 группа</a:t>
            </a:r>
            <a:endParaRPr lang="ru-RU" dirty="0"/>
          </a:p>
        </p:txBody>
      </p:sp>
      <p:graphicFrame>
        <p:nvGraphicFramePr>
          <p:cNvPr id="21506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7158" y="2500306"/>
          <a:ext cx="982273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0" name="Формула" r:id="rId3" imgW="393480" imgH="228600" progId="Equation.3">
                  <p:embed/>
                </p:oleObj>
              </mc:Choice>
              <mc:Fallback>
                <p:oleObj name="Формула" r:id="rId3" imgW="393480" imgH="228600" progId="Equation.3">
                  <p:embed/>
                  <p:pic>
                    <p:nvPicPr>
                      <p:cNvPr id="215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2500306"/>
                        <a:ext cx="982273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500299" y="2357431"/>
          <a:ext cx="358420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1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215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9" y="2357431"/>
                        <a:ext cx="358420" cy="928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428596" y="3429000"/>
          <a:ext cx="675843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2" name="Формула" r:id="rId7" imgW="266400" imgH="393480" progId="Equation.3">
                  <p:embed/>
                </p:oleObj>
              </mc:Choice>
              <mc:Fallback>
                <p:oleObj name="Формула" r:id="rId7" imgW="266400" imgH="393480" progId="Equation.3">
                  <p:embed/>
                  <p:pic>
                    <p:nvPicPr>
                      <p:cNvPr id="215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3429000"/>
                        <a:ext cx="675843" cy="1000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2000232" y="3500438"/>
          <a:ext cx="1357322" cy="916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Формула" r:id="rId9" imgW="583920" imgH="393480" progId="Equation.3">
                  <p:embed/>
                </p:oleObj>
              </mc:Choice>
              <mc:Fallback>
                <p:oleObj name="Формула" r:id="rId9" imgW="583920" imgH="393480" progId="Equation.3">
                  <p:embed/>
                  <p:pic>
                    <p:nvPicPr>
                      <p:cNvPr id="215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3500438"/>
                        <a:ext cx="1357322" cy="9167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011738" y="2428875"/>
          <a:ext cx="346080" cy="893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Формула" r:id="rId11" imgW="152280" imgH="393480" progId="Equation.3">
                  <p:embed/>
                </p:oleObj>
              </mc:Choice>
              <mc:Fallback>
                <p:oleObj name="Формула" r:id="rId11" imgW="152280" imgH="393480" progId="Equation.3">
                  <p:embed/>
                  <p:pic>
                    <p:nvPicPr>
                      <p:cNvPr id="215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738" y="2428875"/>
                        <a:ext cx="346080" cy="8939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4714876" y="3571876"/>
          <a:ext cx="1143008" cy="898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5" name="Формула" r:id="rId13" imgW="533160" imgH="419040" progId="Equation.3">
                  <p:embed/>
                </p:oleObj>
              </mc:Choice>
              <mc:Fallback>
                <p:oleObj name="Формула" r:id="rId13" imgW="533160" imgH="419040" progId="Equation.3">
                  <p:embed/>
                  <p:pic>
                    <p:nvPicPr>
                      <p:cNvPr id="215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3571876"/>
                        <a:ext cx="1143008" cy="8982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6715140" y="3571876"/>
          <a:ext cx="857256" cy="949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6" name="Формула" r:id="rId15" imgW="355320" imgH="393480" progId="Equation.3">
                  <p:embed/>
                </p:oleObj>
              </mc:Choice>
              <mc:Fallback>
                <p:oleObj name="Формула" r:id="rId15" imgW="355320" imgH="393480" progId="Equation.3">
                  <p:embed/>
                  <p:pic>
                    <p:nvPicPr>
                      <p:cNvPr id="215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3571876"/>
                        <a:ext cx="857256" cy="9495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6572264" y="2357430"/>
          <a:ext cx="928694" cy="90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7" name="Формула" r:id="rId17" imgW="431640" imgH="419040" progId="Equation.3">
                  <p:embed/>
                </p:oleObj>
              </mc:Choice>
              <mc:Fallback>
                <p:oleObj name="Формула" r:id="rId17" imgW="431640" imgH="419040" progId="Equation.3">
                  <p:embed/>
                  <p:pic>
                    <p:nvPicPr>
                      <p:cNvPr id="2151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2357430"/>
                        <a:ext cx="928694" cy="90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14282" y="4643446"/>
            <a:ext cx="4129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Нет деления на выражения с переменными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4561223"/>
            <a:ext cx="4621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Есть деление на выражения с переменными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5715016"/>
            <a:ext cx="3765391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Целые выражения</a:t>
            </a:r>
            <a:endParaRPr lang="ru-RU" sz="3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5473005"/>
            <a:ext cx="403244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rgbClr val="C00000"/>
                </a:solidFill>
                <a:effectLst/>
              </a:rPr>
              <a:t>Не являются целыми выражениями</a:t>
            </a:r>
            <a:endParaRPr lang="ru-RU" sz="2800" b="1" cap="none" spc="0" dirty="0">
              <a:ln/>
              <a:solidFill>
                <a:srgbClr val="C00000"/>
              </a:solidFill>
              <a:effectLst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-39247" y="59230"/>
            <a:ext cx="9144000" cy="992917"/>
            <a:chOff x="0" y="72000"/>
            <a:chExt cx="9144000" cy="468000"/>
          </a:xfrm>
        </p:grpSpPr>
        <p:sp>
          <p:nvSpPr>
            <p:cNvPr id="22" name="Прямоугольник 21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3" name="Прямая соединительная линия 22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Заголовок 1"/>
          <p:cNvSpPr txBox="1">
            <a:spLocks/>
          </p:cNvSpPr>
          <p:nvPr/>
        </p:nvSpPr>
        <p:spPr>
          <a:xfrm>
            <a:off x="0" y="66452"/>
            <a:ext cx="9144000" cy="9856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Найдите разницу между группами алгебраических выражений:</a:t>
            </a:r>
          </a:p>
          <a:p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474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Определение.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66046"/>
            <a:ext cx="892899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Выражение, не содержащее деление на выражение с переменными, называют целым выражением.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71600" y="1514503"/>
            <a:ext cx="7493744" cy="906385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Алгебраические выражения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2800896" y="1500095"/>
            <a:ext cx="357187" cy="2287588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051748" y="1625507"/>
            <a:ext cx="357187" cy="2036763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755576" y="3008043"/>
            <a:ext cx="3212406" cy="961076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выражения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76056" y="2962829"/>
            <a:ext cx="3071416" cy="1017360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Выражения с переменными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3496677" y="2147483"/>
            <a:ext cx="785812" cy="4572000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5854114" y="4330916"/>
            <a:ext cx="714375" cy="71437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152400" y="5004034"/>
            <a:ext cx="2907432" cy="971403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Целые выражения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292079" y="4763122"/>
            <a:ext cx="3135141" cy="894321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Рациональные выражения</a:t>
            </a:r>
          </a:p>
        </p:txBody>
      </p:sp>
      <p:sp>
        <p:nvSpPr>
          <p:cNvPr id="29" name="Объект WordArt 37"/>
          <p:cNvSpPr>
            <a:spLocks noChangeArrowheads="1" noChangeShapeType="1" noTextEdit="1"/>
          </p:cNvSpPr>
          <p:nvPr/>
        </p:nvSpPr>
        <p:spPr bwMode="auto">
          <a:xfrm>
            <a:off x="395536" y="6230970"/>
            <a:ext cx="2160588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 dirty="0">
                <a:ln w="19050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-5а + 10</a:t>
            </a:r>
          </a:p>
        </p:txBody>
      </p:sp>
      <p:grpSp>
        <p:nvGrpSpPr>
          <p:cNvPr id="30" name="Группа 43"/>
          <p:cNvGrpSpPr>
            <a:grpSpLocks/>
          </p:cNvGrpSpPr>
          <p:nvPr/>
        </p:nvGrpSpPr>
        <p:grpSpPr bwMode="auto">
          <a:xfrm>
            <a:off x="6175583" y="5804520"/>
            <a:ext cx="1223963" cy="1150937"/>
            <a:chOff x="2971" y="3158"/>
            <a:chExt cx="771" cy="725"/>
          </a:xfrm>
        </p:grpSpPr>
        <p:sp>
          <p:nvSpPr>
            <p:cNvPr id="31" name="Объект WordArt 36"/>
            <p:cNvSpPr>
              <a:spLocks noChangeArrowheads="1" noChangeShapeType="1" noTextEdit="1"/>
            </p:cNvSpPr>
            <p:nvPr/>
          </p:nvSpPr>
          <p:spPr bwMode="auto">
            <a:xfrm>
              <a:off x="3288" y="3158"/>
              <a:ext cx="181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200" b="1" i="1" kern="10">
                  <a:ln w="19050">
                    <a:solidFill>
                      <a:srgbClr val="FF99CC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sz="3200" b="1" i="1" kern="1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Объект WordArt 41"/>
            <p:cNvSpPr>
              <a:spLocks noChangeArrowheads="1" noChangeShapeType="1" noTextEdit="1"/>
            </p:cNvSpPr>
            <p:nvPr/>
          </p:nvSpPr>
          <p:spPr bwMode="auto">
            <a:xfrm flipV="1">
              <a:off x="2971" y="3520"/>
              <a:ext cx="771" cy="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19050">
                    <a:solidFill>
                      <a:srgbClr val="FF99CC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33" name="Объект WordArt 42"/>
            <p:cNvSpPr>
              <a:spLocks noChangeArrowheads="1" noChangeShapeType="1" noTextEdit="1"/>
            </p:cNvSpPr>
            <p:nvPr/>
          </p:nvSpPr>
          <p:spPr bwMode="auto">
            <a:xfrm>
              <a:off x="2971" y="3611"/>
              <a:ext cx="771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2800" b="1" i="1" kern="10" dirty="0">
                  <a:ln w="19050">
                    <a:solidFill>
                      <a:srgbClr val="FF99CC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 - 3</a:t>
              </a:r>
              <a:endParaRPr lang="ru-RU" sz="2800" b="1" i="1" kern="10" dirty="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95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с учебником: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340768"/>
            <a:ext cx="892899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 3, 4),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1.3 , 1.5, 1.10, 1.12, 1.14, 1.16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1.21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(повторение)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27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Прикладная математика: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179512" y="692696"/>
            <a:ext cx="8784976" cy="5877304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9513" y="692696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Оплата коммунальных услуг за месяц рассчитывается следующим образом: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• теплоснабжение оплачивается из расчёта </a:t>
            </a:r>
            <a:r>
              <a:rPr lang="en-US" sz="2800" i="1" dirty="0" smtClean="0">
                <a:latin typeface="+mj-lt"/>
                <a:cs typeface="Arial" pitchFamily="34" charset="0"/>
              </a:rPr>
              <a:t>a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р. за каждый квадратный метр жилья;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• вывоз мусора — </a:t>
            </a:r>
            <a:r>
              <a:rPr lang="en-US" sz="2800" i="1" dirty="0" smtClean="0">
                <a:latin typeface="+mj-lt"/>
                <a:cs typeface="Arial" pitchFamily="34" charset="0"/>
              </a:rPr>
              <a:t>b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р. с каждого человека, проживающего на данной площади;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• водоснабжение —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р. с человека.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В квартире Антона проживают 4 человека (папа, мама, Антон и его сестра), площадь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их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квартиры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64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24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Бабушка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одна проживает в соседней квартире, площадь которой 30 м</a:t>
            </a:r>
            <a:r>
              <a:rPr lang="ru-RU" sz="24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Рассчитайте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рублях) оплату коммунальных услуг в месяц за эти 2 квартиры вместе.</a:t>
            </a:r>
          </a:p>
        </p:txBody>
      </p:sp>
    </p:spTree>
    <p:extLst>
      <p:ext uri="{BB962C8B-B14F-4D97-AF65-F5344CB8AC3E}">
        <p14:creationId xmlns:p14="http://schemas.microsoft.com/office/powerpoint/2010/main" val="31020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Итоги урока: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28650"/>
            <a:ext cx="8928992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иначе называют буквенные выражения?</a:t>
            </a:r>
          </a:p>
          <a:p>
            <a:pPr marL="457200" indent="-4572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выражения называют алгебраическими?</a:t>
            </a:r>
          </a:p>
          <a:p>
            <a:pPr marL="457200" indent="-4572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алгебраические выражения называют целыми?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52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Домашнее задание: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340768"/>
            <a:ext cx="892899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§1, вопросы 1 – 3. </a:t>
            </a:r>
          </a:p>
          <a:p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1.2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1.4, 1.6, 1.13.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0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50775" y="0"/>
            <a:ext cx="9093224" cy="836712"/>
          </a:xfrm>
          <a:prstGeom prst="rect">
            <a:avLst/>
          </a:prstGeom>
          <a:solidFill>
            <a:schemeClr val="accent4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165736" y="223605"/>
            <a:ext cx="8978264" cy="461665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ВВЕДЕНИЕ В АЛГЕБРУ.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  <a:latin typeface="Arial Black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521" y="540000"/>
            <a:ext cx="3503329" cy="447317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14664" y="3868629"/>
            <a:ext cx="4846154" cy="1941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</a:rPr>
              <a:t>«Люди, незнакомые с алгеброй, не могут представить себе тех удивительных вещей, которых можно достигнуть … при помощи названной науки.»</a:t>
            </a:r>
            <a:endParaRPr lang="ru-RU" altLang="ru-RU" sz="20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Г.В. Лейбниц</a:t>
            </a:r>
          </a:p>
        </p:txBody>
      </p:sp>
      <p:pic>
        <p:nvPicPr>
          <p:cNvPr id="8194" name="Picture 2" descr="Настоящее всегда несет в себе зародыш будущег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6" y="1060317"/>
            <a:ext cx="3446277" cy="258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8" y="27708"/>
            <a:ext cx="9116291" cy="550331"/>
          </a:xfrm>
        </p:spPr>
        <p:txBody>
          <a:bodyPr>
            <a:normAutofit/>
          </a:bodyPr>
          <a:lstStyle/>
          <a:p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3" name="Picture 6" descr="Книга: &quot;Алгебра. 7 класс. Углубленный уровень. Учебник&quot; - Мерзляк, Поляков.  Купить книгу, читать рецензии | ISBN 978-5-09-087879-1 | Лабири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74515"/>
            <a:ext cx="288582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067944" y="2356207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 этому учебнику мы будем изучать алгебру в 7 классе.</a:t>
            </a: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8" y="27708"/>
            <a:ext cx="9116291" cy="550331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07" y="577602"/>
            <a:ext cx="9116292" cy="48936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Алгебра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возникла и развивалась в недрах арифметики.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Арифметика учит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обращаться с числами и с числовыми 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арифметическими) выражениями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алгебра - с буквами и буквенными 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алгебраическими) выражениями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Переход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риторической алгебры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 символической, в результате которого словесные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правила были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заменены формулами, а буквенные выражения сами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стали предметом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исчисления, происходил на протяжении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нескольких веков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Решительный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шаг в этом направлении был сделан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только 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конце XVI в. французским математиком Франсуа Виетом,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который ввёл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алгебру современные символы. Это стало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настоящим прорывом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и сегодня уже невозможно представить математику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без букв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символов, формул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Предисловие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07504" y="598965"/>
            <a:ext cx="90109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Century Schoolbook" pitchFamily="18" charset="0"/>
              </a:rPr>
              <a:t>Слово «алгебра» возникло после появления трактата хорезмского математика и астронома </a:t>
            </a:r>
            <a:endParaRPr lang="ru-RU" sz="3200" b="1" dirty="0" smtClean="0">
              <a:latin typeface="Century Schoolbook" pitchFamily="18" charset="0"/>
            </a:endParaRPr>
          </a:p>
          <a:p>
            <a:r>
              <a:rPr lang="ru-RU" sz="3600" b="1" i="1" dirty="0" smtClean="0">
                <a:latin typeface="Century Schoolbook" pitchFamily="18" charset="0"/>
              </a:rPr>
              <a:t>Мухаммеда </a:t>
            </a:r>
            <a:r>
              <a:rPr lang="ru-RU" sz="3600" b="1" i="1" dirty="0">
                <a:latin typeface="Century Schoolbook" pitchFamily="18" charset="0"/>
              </a:rPr>
              <a:t>бен Муса </a:t>
            </a:r>
            <a:r>
              <a:rPr lang="ru-RU" sz="3600" b="1" i="1" dirty="0" smtClean="0">
                <a:latin typeface="Century Schoolbook" pitchFamily="18" charset="0"/>
              </a:rPr>
              <a:t>аль  Хорезми</a:t>
            </a:r>
            <a:r>
              <a:rPr lang="ru-RU" sz="3600" b="1" dirty="0">
                <a:latin typeface="Century Schoolbook" pitchFamily="18" charset="0"/>
              </a:rPr>
              <a:t>.</a:t>
            </a:r>
          </a:p>
        </p:txBody>
      </p:sp>
      <p:pic>
        <p:nvPicPr>
          <p:cNvPr id="21" name="Picture 4" descr="Мухаммед аль-Хорез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611" y="2632252"/>
            <a:ext cx="2571303" cy="346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853855" y="3025278"/>
            <a:ext cx="62645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Schoolbook" pitchFamily="18" charset="0"/>
              </a:rPr>
              <a:t>Математик аль-Хорезми (727-ок.850), жил в древней столице Хорезма городе Ургенч.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entury Schoolbook" pitchFamily="18" charset="0"/>
              </a:rPr>
              <a:t>В начале </a:t>
            </a:r>
            <a:r>
              <a:rPr lang="en-US" sz="2400" b="1" dirty="0" smtClean="0">
                <a:solidFill>
                  <a:srgbClr val="C00000"/>
                </a:solidFill>
                <a:latin typeface="Century Schoolbook" pitchFamily="18" charset="0"/>
              </a:rPr>
              <a:t>IX</a:t>
            </a:r>
            <a:r>
              <a:rPr lang="ru-RU" sz="2400" b="1" dirty="0" smtClean="0">
                <a:solidFill>
                  <a:srgbClr val="C00000"/>
                </a:solidFill>
                <a:latin typeface="Century Schoolbook" pitchFamily="18" charset="0"/>
              </a:rPr>
              <a:t> века написал свою книгу, которая стала родоначальником европейских учебников алгебры.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59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Предисловие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5" name="Picture 4" descr="кни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4964"/>
            <a:ext cx="2389173" cy="380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483768" y="600632"/>
            <a:ext cx="66602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Он назвал её «Книга </a:t>
            </a:r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о восстановлении </a:t>
            </a:r>
            <a:r>
              <a:rPr lang="ru-RU" sz="2400" b="1" dirty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и противопоставлении</a:t>
            </a:r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»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"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Аль-китаб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аль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мухтасар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фи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хисаб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аль-джабр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ва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аль-мукабала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  <a:ea typeface="MS Gothic" charset="-128"/>
              </a:rPr>
              <a:t>".</a:t>
            </a:r>
            <a:r>
              <a:rPr lang="ru-RU" sz="2400" b="1" dirty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</a:br>
            <a:r>
              <a:rPr lang="ru-RU" sz="2400" b="1" dirty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« Восстановление» означает превращение вычитаемого ( по современному – «отрицательного» ) числа в положительное при перенесении  из одной половины уравнения в другую.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350681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Так как в те времена отрицательные числа не считались настоящими, то операция аль – </a:t>
            </a:r>
            <a:r>
              <a:rPr lang="ru-RU" sz="2400" b="1" dirty="0" err="1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джабр</a:t>
            </a:r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MS Gothic" charset="-128"/>
              </a:rPr>
              <a:t>( алгебра) , как бы возвращающая число из небытия в бытие, казалось чудом этой науки, которую в Европе долго после этого называли «великим искусством» , рядом с «малым искусством» - арифметикой.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449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Предисловие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621260"/>
            <a:ext cx="838996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  До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XVI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в. изложение алгебры велось в основном словесно.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Century Schoolbook" pitchFamily="18" charset="0"/>
            </a:endParaRPr>
          </a:p>
          <a:p>
            <a:pPr algn="just" eaLnBrk="0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  Буквенные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обозначения и математические знаки появились постепенно.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Century Schoolbook" pitchFamily="18" charset="0"/>
            </a:endParaRPr>
          </a:p>
          <a:p>
            <a:pPr algn="just" eaLnBrk="0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  Знаки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+ и – впервые встречаются у немецких алгебраистов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XVI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в. Несколько позже  вводиться знак «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х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» для умножения. Знак деления (:) был введён лишь в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XVII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в.       </a:t>
            </a:r>
          </a:p>
          <a:p>
            <a:pPr algn="just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Современные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знаки умножения в виде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«∙»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деления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в виде «:» впервые использовал Лейбниц. Знак деления в 1684 г., а умножения - в 1698 г.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823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24377" y="43822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983" y="-1385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Для чего нужны буквы?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1881" y="1090939"/>
            <a:ext cx="892899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Арифметика — наука о числах, основные её задачи связаны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с вычислением значений числовых выражений. Но для того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чтобы формулировать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утверждения, которые составляют основу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вычислительных приёмов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коротко и наглядно записывать свойства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арифметических действий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нужны буквы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64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24377" y="43821"/>
            <a:ext cx="9144000" cy="989883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34" y="781050"/>
            <a:ext cx="9236349" cy="2526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 основе алгебраического языка лежит </a:t>
            </a:r>
            <a:br>
              <a:rPr lang="ru-RU" sz="27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lang="ru-RU" sz="27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непривычный</a:t>
            </a:r>
            <a:r>
              <a:rPr lang="ru-RU" sz="2700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sz="27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  «алфавит»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/>
            </a:r>
            <a:b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/>
            </a:r>
            <a:b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</a:b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2634" y="2003700"/>
                <a:ext cx="8928992" cy="3416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Числа </a:t>
                </a:r>
                <a:r>
                  <a:rPr lang="ru-RU" sz="2400" dirty="0">
                    <a:solidFill>
                      <a:schemeClr val="accent5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1; 2; 0,3; 4/7 и т. д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Буквы латинского алфавита </a:t>
                </a:r>
                <a:r>
                  <a:rPr lang="en-US" sz="2400" dirty="0">
                    <a:solidFill>
                      <a:schemeClr val="accent5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b, m, N </a:t>
                </a:r>
                <a:r>
                  <a:rPr lang="ru-RU" sz="2400" dirty="0">
                    <a:solidFill>
                      <a:schemeClr val="accent5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др.</a:t>
                </a:r>
              </a:p>
              <a:p>
                <a:pPr lvl="1"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В зависимости от ситуации мы будем называть их </a:t>
                </a:r>
                <a:r>
                  <a:rPr lang="ru-RU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переменными, неизвестными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или</a:t>
                </a:r>
                <a:r>
                  <a:rPr lang="ru-RU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параметрами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Буквы  греческого алфавита </a:t>
                </a:r>
                <a:r>
                  <a:rPr lang="ru-RU" sz="2400" dirty="0">
                    <a:solidFill>
                      <a:schemeClr val="accent5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α, β, 𝞿 и др.</a:t>
                </a: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Знаки операций: </a:t>
                </a:r>
                <a:r>
                  <a:rPr lang="ru-RU" sz="2400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, -, •,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ru-RU" sz="2400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Скобки</a:t>
                </a:r>
                <a:r>
                  <a:rPr lang="ru-RU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400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/>
                    </m:d>
                  </m:oMath>
                </a14:m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ru-RU" sz="24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/>
                    </m:d>
                  </m:oMath>
                </a14:m>
                <a:endParaRPr lang="ru-RU" sz="2400" b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Знак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равенства: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</a:p>
              <a:p>
                <a:pPr>
                  <a:buFont typeface="Wingdings" panose="05000000000000000000" pitchFamily="2" charset="2"/>
                  <a:buNone/>
                  <a:defRPr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Знаки неравенств: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&lt;,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≤, &gt;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:endParaRPr lang="ru-RU" sz="2400" b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34" y="2003700"/>
                <a:ext cx="8928992" cy="3416320"/>
              </a:xfrm>
              <a:prstGeom prst="rect">
                <a:avLst/>
              </a:prstGeom>
              <a:blipFill>
                <a:blip r:embed="rId2"/>
                <a:stretch>
                  <a:fillRect l="-954" t="-1246" b="-3025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Группа 43"/>
          <p:cNvGrpSpPr/>
          <p:nvPr/>
        </p:nvGrpSpPr>
        <p:grpSpPr>
          <a:xfrm>
            <a:off x="-57084" y="1262177"/>
            <a:ext cx="9258168" cy="507980"/>
            <a:chOff x="0" y="72000"/>
            <a:chExt cx="9144000" cy="473806"/>
          </a:xfrm>
        </p:grpSpPr>
        <p:sp>
          <p:nvSpPr>
            <p:cNvPr id="45" name="Прямоугольник 44"/>
            <p:cNvSpPr/>
            <p:nvPr userDrawn="1"/>
          </p:nvSpPr>
          <p:spPr>
            <a:xfrm>
              <a:off x="0" y="77806"/>
              <a:ext cx="9144000" cy="46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46" name="Прямая соединительная линия 45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Заголовок 1"/>
          <p:cNvSpPr txBox="1">
            <a:spLocks/>
          </p:cNvSpPr>
          <p:nvPr/>
        </p:nvSpPr>
        <p:spPr>
          <a:xfrm>
            <a:off x="24377" y="1256648"/>
            <a:ext cx="8508063" cy="525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22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Вот его буквы: </a:t>
            </a:r>
            <a:endParaRPr lang="ru-RU" sz="22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145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8946</TotalTime>
  <Words>900</Words>
  <Application>Microsoft Office PowerPoint</Application>
  <PresentationFormat>Экран (4:3)</PresentationFormat>
  <Paragraphs>117</Paragraphs>
  <Slides>19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MS Gothic</vt:lpstr>
      <vt:lpstr>Arial</vt:lpstr>
      <vt:lpstr>Arial Black</vt:lpstr>
      <vt:lpstr>Arial Unicode MS</vt:lpstr>
      <vt:lpstr>Calibri</vt:lpstr>
      <vt:lpstr>Cambria Math</vt:lpstr>
      <vt:lpstr>Century Schoolbook</vt:lpstr>
      <vt:lpstr>Tahoma</vt:lpstr>
      <vt:lpstr>Times New Roman</vt:lpstr>
      <vt:lpstr>Wingdings</vt:lpstr>
      <vt:lpstr>Тема Office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Цель нашего урока</vt:lpstr>
      <vt:lpstr>Предисловие </vt:lpstr>
      <vt:lpstr>Предисловие </vt:lpstr>
      <vt:lpstr>Предисловие </vt:lpstr>
      <vt:lpstr>Для чего нужны буквы?</vt:lpstr>
      <vt:lpstr>В основе алгебраического языка лежит  непривычный    «алфавит»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Определение.</vt:lpstr>
      <vt:lpstr>Работа с учебником:</vt:lpstr>
      <vt:lpstr>Прикладная математика:</vt:lpstr>
      <vt:lpstr>Итоги урока: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1050</cp:revision>
  <dcterms:created xsi:type="dcterms:W3CDTF">2015-06-18T09:54:57Z</dcterms:created>
  <dcterms:modified xsi:type="dcterms:W3CDTF">2022-09-08T19:10:20Z</dcterms:modified>
</cp:coreProperties>
</file>