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9" r:id="rId4"/>
    <p:sldId id="260" r:id="rId5"/>
    <p:sldId id="262" r:id="rId6"/>
    <p:sldId id="264" r:id="rId7"/>
    <p:sldId id="265" r:id="rId8"/>
    <p:sldId id="266" r:id="rId9"/>
    <p:sldId id="267" r:id="rId10"/>
    <p:sldId id="27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89A"/>
    <a:srgbClr val="644C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BCC6D-9C66-4FEB-A5EE-8BE1659591E5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569744-F9BD-479A-A4C4-1B543AA203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3670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041" y="-15481"/>
            <a:ext cx="9144000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580082"/>
            <a:ext cx="5938837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78587" y="2204864"/>
            <a:ext cx="8041560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Возрастные особенности детей младшего </a:t>
            </a:r>
          </a:p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дошкольного возраста.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6021288"/>
            <a:ext cx="30929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Красноярка 2021-2022 </a:t>
            </a:r>
            <a:r>
              <a:rPr lang="ru-RU" dirty="0" err="1"/>
              <a:t>уч.год</a:t>
            </a:r>
            <a:r>
              <a:rPr lang="ru-RU" dirty="0"/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099989" y="5085184"/>
            <a:ext cx="544469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Подготовила : воспитатель О.Г. </a:t>
            </a:r>
            <a:r>
              <a:rPr lang="ru-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</a:t>
            </a:r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авостьянова</a:t>
            </a:r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7036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831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33456" y="1340768"/>
            <a:ext cx="76771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Спасибо за внимание!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1818" y="2420888"/>
            <a:ext cx="2322258" cy="3096344"/>
          </a:xfrm>
          <a:prstGeom prst="rect">
            <a:avLst/>
          </a:prstGeom>
          <a:noFill/>
          <a:ln w="76200">
            <a:solidFill>
              <a:srgbClr val="00B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39438">
            <a:off x="658802" y="3316129"/>
            <a:ext cx="2916832" cy="2187624"/>
          </a:xfrm>
          <a:prstGeom prst="rect">
            <a:avLst/>
          </a:prstGeom>
          <a:noFill/>
          <a:ln w="76200">
            <a:solidFill>
              <a:srgbClr val="00B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74468">
            <a:off x="5842365" y="3532600"/>
            <a:ext cx="2873768" cy="2155326"/>
          </a:xfrm>
          <a:prstGeom prst="rect">
            <a:avLst/>
          </a:prstGeom>
          <a:noFill/>
          <a:ln w="76200">
            <a:solidFill>
              <a:srgbClr val="00B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061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565639" y="188640"/>
            <a:ext cx="4392488" cy="22236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170" marR="89535" algn="just">
              <a:lnSpc>
                <a:spcPct val="150000"/>
              </a:lnSpc>
              <a:spcAft>
                <a:spcPts val="0"/>
              </a:spcAft>
            </a:pPr>
            <a:r>
              <a:rPr lang="ru-RU" sz="1400" b="1" i="1" dirty="0">
                <a:solidFill>
                  <a:srgbClr val="002060"/>
                </a:solidFill>
                <a:cs typeface="Times New Roman" pitchFamily="18" charset="0"/>
              </a:rPr>
              <a:t>Искусство воспитания имеет ту особенность, что почти всем оно кажется делом знакомым и понятным, а иным - даже легким, и тем понятнее и легче кажется оно, чем менее человек с ним знаком теоретически или </a:t>
            </a:r>
            <a:r>
              <a:rPr lang="ru-RU" sz="1400" b="1" i="1" dirty="0" smtClean="0">
                <a:solidFill>
                  <a:srgbClr val="002060"/>
                </a:solidFill>
                <a:cs typeface="Times New Roman" pitchFamily="18" charset="0"/>
              </a:rPr>
              <a:t>практически</a:t>
            </a:r>
            <a:endParaRPr lang="ru-RU" sz="1400" b="1" i="1" dirty="0">
              <a:solidFill>
                <a:srgbClr val="002060"/>
              </a:solidFill>
              <a:cs typeface="Times New Roman" pitchFamily="18" charset="0"/>
            </a:endParaRPr>
          </a:p>
          <a:p>
            <a:pPr marL="90170" marR="89535" algn="r">
              <a:lnSpc>
                <a:spcPts val="1500"/>
              </a:lnSpc>
              <a:spcAft>
                <a:spcPts val="0"/>
              </a:spcAft>
            </a:pPr>
            <a:r>
              <a:rPr lang="ru-RU" sz="1400" b="1" i="1" dirty="0" smtClean="0">
                <a:solidFill>
                  <a:srgbClr val="002060"/>
                </a:solidFill>
                <a:cs typeface="Times New Roman" pitchFamily="18" charset="0"/>
              </a:rPr>
              <a:t>Ушинский </a:t>
            </a:r>
            <a:r>
              <a:rPr lang="ru-RU" sz="1400" b="1" i="1" dirty="0">
                <a:solidFill>
                  <a:srgbClr val="002060"/>
                </a:solidFill>
                <a:cs typeface="Times New Roman" pitchFamily="18" charset="0"/>
              </a:rPr>
              <a:t>К. Д.</a:t>
            </a:r>
            <a:endParaRPr lang="ru-RU" sz="1400" b="0" i="1" dirty="0">
              <a:solidFill>
                <a:srgbClr val="002060"/>
              </a:solidFill>
              <a:effectLst/>
              <a:cs typeface="Times New Roman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00589A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780928"/>
            <a:ext cx="8352928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264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7544" y="1166843"/>
            <a:ext cx="835292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</a:rPr>
              <a:t>Адаптация – это приспособляемость организма к изменяющимся внешним  условиям. Процесс, часто проходящий с напряжением и перенапряжением психических и физических сил детского организма. В привычную, сложившуюся жизнь ребёнка буквально врываются такие изменения как:</a:t>
            </a:r>
          </a:p>
          <a:p>
            <a:pPr algn="just">
              <a:buFont typeface="Wingdings" pitchFamily="2" charset="2"/>
              <a:buChar char="v"/>
            </a:pPr>
            <a:r>
              <a:rPr lang="ru-RU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</a:rPr>
              <a:t>  Чёткий режим дня;</a:t>
            </a:r>
          </a:p>
          <a:p>
            <a:pPr algn="just">
              <a:buFont typeface="Wingdings" pitchFamily="2" charset="2"/>
              <a:buChar char="v"/>
            </a:pPr>
            <a:r>
              <a:rPr lang="ru-RU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</a:rPr>
              <a:t>  Отсутствие родных рядом;</a:t>
            </a:r>
          </a:p>
          <a:p>
            <a:pPr algn="just">
              <a:buFont typeface="Wingdings" pitchFamily="2" charset="2"/>
              <a:buChar char="v"/>
            </a:pPr>
            <a:r>
              <a:rPr lang="ru-RU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</a:rPr>
              <a:t>  Постоянный контакт со сверстниками;</a:t>
            </a:r>
          </a:p>
          <a:p>
            <a:pPr algn="just">
              <a:buFont typeface="Wingdings" pitchFamily="2" charset="2"/>
              <a:buChar char="v"/>
            </a:pPr>
            <a:r>
              <a:rPr lang="ru-RU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</a:rPr>
              <a:t>  Необходимость слушаться незнакомого до этого человека;</a:t>
            </a:r>
          </a:p>
          <a:p>
            <a:pPr algn="just">
              <a:buFont typeface="Wingdings" pitchFamily="2" charset="2"/>
              <a:buChar char="v"/>
            </a:pPr>
            <a:r>
              <a:rPr lang="ru-RU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</a:rPr>
              <a:t>  Резкое уменьшение персонального внимания.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3933056"/>
            <a:ext cx="50405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</a:rPr>
              <a:t>Для того что бы адаптация к детскому саду стала максимально безболезненной для ребёнка: нужно сделать её постепенной. Потому что каждый ребёнок привыкает по своему.  </a:t>
            </a:r>
          </a:p>
          <a:p>
            <a:pPr algn="just"/>
            <a:r>
              <a:rPr lang="ru-RU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</a:rPr>
              <a:t>Однако, можно отметить некоторые закономерности в поведении ребёнка, про которые хотелось бы Вам рассказать.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243513"/>
            <a:ext cx="74655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Что такое адаптация?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652990">
            <a:off x="6169866" y="4063245"/>
            <a:ext cx="2886739" cy="2165054"/>
          </a:xfrm>
          <a:prstGeom prst="rect">
            <a:avLst/>
          </a:prstGeom>
          <a:noFill/>
          <a:ln w="76200">
            <a:solidFill>
              <a:srgbClr val="00B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5655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3528" y="8531"/>
            <a:ext cx="8496944" cy="75251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589A"/>
                </a:solidFill>
                <a:cs typeface="Times New Roman" pitchFamily="18" charset="0"/>
              </a:rPr>
              <a:t>Существуют определённые причины, которые вызывают слёзы у ребёнка. </a:t>
            </a:r>
          </a:p>
          <a:p>
            <a:pPr algn="ctr"/>
            <a:endParaRPr lang="ru-RU" sz="2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</a:rPr>
              <a:t>   Основная причина – это тревога, связанная со сменой обстановки. Из привычной, спокойной домашней атмосферы, где мама всегда рядом и в любой момент окажет помощь, он перемещается в незнакомое пространство, где её нет. Встречает доброжелательных, но чужих людей, поэтому ребёнку сложно принять нормы и правила жизни группы, в которую он попал. К тому же личный режим ребёнка нарушается. Все эти факторы могут спровоцировать истерику и нежелание идти в детский сад, а так же простудные заболевания</a:t>
            </a:r>
            <a:r>
              <a:rPr lang="ru-RU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ru-RU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cs typeface="Times New Roman" pitchFamily="18" charset="0"/>
              </a:rPr>
              <a:t>Вторая причина. </a:t>
            </a:r>
          </a:p>
          <a:p>
            <a:pPr algn="just">
              <a:lnSpc>
                <a:spcPct val="150000"/>
              </a:lnSpc>
            </a:pPr>
            <a:r>
              <a:rPr lang="ru-RU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cs typeface="Times New Roman" pitchFamily="18" charset="0"/>
              </a:rPr>
              <a:t>Отсутствие навыков самообслуживания. </a:t>
            </a:r>
            <a:endParaRPr lang="ru-RU" i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cs typeface="Times New Roman" pitchFamily="18" charset="0"/>
              </a:rPr>
              <a:t>Это </a:t>
            </a:r>
            <a:r>
              <a:rPr lang="ru-RU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cs typeface="Times New Roman" pitchFamily="18" charset="0"/>
              </a:rPr>
              <a:t>сильно осложняет ребёнку пребывание </a:t>
            </a:r>
            <a:endParaRPr lang="ru-RU" i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cs typeface="Times New Roman" pitchFamily="18" charset="0"/>
              </a:rPr>
              <a:t>в </a:t>
            </a:r>
            <a:r>
              <a:rPr lang="ru-RU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cs typeface="Times New Roman" pitchFamily="18" charset="0"/>
              </a:rPr>
              <a:t>детском саду. </a:t>
            </a:r>
            <a:endParaRPr lang="ru-RU" i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cs typeface="Times New Roman" pitchFamily="18" charset="0"/>
              </a:rPr>
              <a:t>Вторая причина. </a:t>
            </a:r>
          </a:p>
          <a:p>
            <a:pPr algn="just">
              <a:lnSpc>
                <a:spcPct val="150000"/>
              </a:lnSpc>
            </a:pPr>
            <a:r>
              <a:rPr lang="ru-RU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cs typeface="Times New Roman" pitchFamily="18" charset="0"/>
              </a:rPr>
              <a:t>Отсутствие навыков самообслуживания. Это сильно осложняет ребёнку пребывание в детском саду. </a:t>
            </a:r>
          </a:p>
          <a:p>
            <a:pPr algn="just"/>
            <a:endParaRPr lang="ru-RU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ru-RU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589A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077072"/>
            <a:ext cx="2400267" cy="1800200"/>
          </a:xfrm>
          <a:prstGeom prst="rect">
            <a:avLst/>
          </a:prstGeom>
          <a:noFill/>
          <a:ln w="76200">
            <a:solidFill>
              <a:srgbClr val="00B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014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99592" y="260648"/>
            <a:ext cx="7632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589A"/>
                </a:solidFill>
                <a:cs typeface="Times New Roman" pitchFamily="18" charset="0"/>
              </a:rPr>
              <a:t>По тому как дети адаптируются к детскому саду, их можно разделить на три основные группы.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124744"/>
            <a:ext cx="849694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cs typeface="Times New Roman" pitchFamily="18" charset="0"/>
              </a:rPr>
              <a:t>Лёгкая степень адаптации. </a:t>
            </a:r>
          </a:p>
          <a:p>
            <a:pPr algn="just"/>
            <a:r>
              <a:rPr lang="ru-RU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cs typeface="Times New Roman" pitchFamily="18" charset="0"/>
              </a:rPr>
              <a:t>Длится она от 10 до 20 дней. За это время у ребёнка нормализуются сдвиги в поведении. Он спокойно заходит в группу. На контакт со сверстниками и педагогом идёт по своей инициативе, может попросить о помощи или предложить её сам. Придерживается установленных правил поведения, адекватно реагирует на замечания и одобрения. Он умеет играть рядом с другими детьми и доброжелателен к ним.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5516" y="3429000"/>
            <a:ext cx="507656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cs typeface="Times New Roman" pitchFamily="18" charset="0"/>
              </a:rPr>
              <a:t>Средняя степень адаптации. </a:t>
            </a:r>
          </a:p>
          <a:p>
            <a:pPr algn="just"/>
            <a:r>
              <a:rPr lang="ru-RU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cs typeface="Times New Roman" pitchFamily="18" charset="0"/>
              </a:rPr>
              <a:t>Она длится от 20 до 40 дней. В течение этого периода настроение у ребёнка может быть не устойчивым, может наблюдаться отсутствие аппетита, беспокойность сна.  На замечания и поощрения реагирует не всегда адекватно, может нарушать установленные правила и нормы поведения в группе.  Так же такие малыши во время адаптации не редко заболевают.  Причём как правило болезнь протекает без осложнений.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454182"/>
            <a:ext cx="3422808" cy="2567106"/>
          </a:xfrm>
          <a:prstGeom prst="rect">
            <a:avLst/>
          </a:prstGeom>
          <a:noFill/>
          <a:ln w="76200">
            <a:solidFill>
              <a:srgbClr val="00B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6562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3528" y="306502"/>
            <a:ext cx="84969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cs typeface="Times New Roman" pitchFamily="18" charset="0"/>
              </a:rPr>
              <a:t>Тяжёлая степень адаптации.</a:t>
            </a:r>
          </a:p>
          <a:p>
            <a:pPr algn="just"/>
            <a:r>
              <a:rPr lang="ru-RU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cs typeface="Times New Roman" pitchFamily="18" charset="0"/>
              </a:rPr>
              <a:t>Длится такая адаптация от 2 до 6 месяцев. У малышей в этот период может случиться нервный срыв, а так же прибавляются простудные заболевания. Может возникнуть регресс (обратное развитие). Контакт с ребёнком удаётся установить только через родителей. Замечание или похвала оставляют малыша либо безучастным, либо он пугается. Но, постепенно всё может уладиться, и в этом многое зависит от обстановки дома и правильного поведения  родителей.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03675">
            <a:off x="323528" y="3284984"/>
            <a:ext cx="3904877" cy="2928658"/>
          </a:xfrm>
          <a:prstGeom prst="rect">
            <a:avLst/>
          </a:prstGeom>
          <a:noFill/>
          <a:ln w="76200">
            <a:solidFill>
              <a:srgbClr val="00B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8657">
            <a:off x="4714332" y="2845264"/>
            <a:ext cx="4040006" cy="3030004"/>
          </a:xfrm>
          <a:prstGeom prst="rect">
            <a:avLst/>
          </a:prstGeom>
          <a:noFill/>
          <a:ln w="76200">
            <a:solidFill>
              <a:srgbClr val="00B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275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7544" y="206193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589A"/>
                </a:solidFill>
                <a:cs typeface="Times New Roman" pitchFamily="18" charset="0"/>
              </a:rPr>
              <a:t> Для того чтобы адаптация ребёнка к детскому саду прошла как можно быстрее и легче, Вам необходимо придерживаться следующих правил. </a:t>
            </a:r>
            <a:endParaRPr lang="ru-RU" i="1" dirty="0">
              <a:solidFill>
                <a:srgbClr val="00589A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9" y="1052736"/>
            <a:ext cx="518457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>
                <a:solidFill>
                  <a:srgbClr val="002060"/>
                </a:solidFill>
                <a:cs typeface="Times New Roman" pitchFamily="18" charset="0"/>
              </a:rPr>
              <a:t>Планируйте свое время так, чтобы в первый месяц посещения ребенком детского сада у Вас была возможность не оставлять его там на целый день. Первые недели посещения детского сада должны быть ограничены 2-4 часами, позже можно оставить малыша до обеда, на сон и в конце месяца (если это рекомендует воспитатель) приводить малыша на целый день.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b="1" i="1" dirty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   Дома, в выходные дни или во время болезни, необходимо соблюдать режим дня, в большей степени приближённый к режиму детского сада: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завтрак 8-9 утра;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обед 12-13 часов;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сон с 13 до 15 часов;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полдник в 16 часов, укладывание на ночь не позднее 21-22 часов.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И стараться максимально придерживаться этого режима.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4759" y="1340768"/>
            <a:ext cx="3084361" cy="2313271"/>
          </a:xfrm>
          <a:prstGeom prst="rect">
            <a:avLst/>
          </a:prstGeom>
          <a:noFill/>
          <a:ln w="76200">
            <a:solidFill>
              <a:srgbClr val="00B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4759" y="4035625"/>
            <a:ext cx="3184584" cy="2388438"/>
          </a:xfrm>
          <a:prstGeom prst="rect">
            <a:avLst/>
          </a:prstGeom>
          <a:noFill/>
          <a:ln w="76200">
            <a:solidFill>
              <a:srgbClr val="00B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545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00263" y="620688"/>
            <a:ext cx="820891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>
                <a:solidFill>
                  <a:srgbClr val="002060"/>
                </a:solidFill>
                <a:cs typeface="Times New Roman" pitchFamily="18" charset="0"/>
              </a:rPr>
              <a:t>При ярко выраженных отрицательных эмоциях, целесообразно воздержаться от посещения детского сада в течении 2 – 3 дней.</a:t>
            </a:r>
          </a:p>
          <a:p>
            <a:pPr algn="just">
              <a:buFont typeface="Arial" pitchFamily="34" charset="0"/>
              <a:buChar char="•"/>
            </a:pPr>
            <a:r>
              <a:rPr lang="ru-RU" b="1" i="1" dirty="0">
                <a:solidFill>
                  <a:srgbClr val="002060"/>
                </a:solidFill>
                <a:cs typeface="Times New Roman" pitchFamily="18" charset="0"/>
              </a:rPr>
              <a:t>   Расскажите родным и знакомым в присутствии ребёнка, что он уже ходит в детский сад. Какой он молодец. Ведь он теперь взрослый, совсем как мама и папа ходит на работу.</a:t>
            </a:r>
          </a:p>
          <a:p>
            <a:pPr algn="just">
              <a:buFont typeface="Arial" pitchFamily="34" charset="0"/>
              <a:buChar char="•"/>
            </a:pPr>
            <a:r>
              <a:rPr lang="ru-RU" b="1" i="1" dirty="0">
                <a:solidFill>
                  <a:srgbClr val="002060"/>
                </a:solidFill>
                <a:cs typeface="Times New Roman" pitchFamily="18" charset="0"/>
              </a:rPr>
              <a:t>   Придумайте традицию – прощания или приветствия (пожатия руки, поцелуй в носик, «Пока скоро увидимся») эти простые, но регулярно повторяющиеся мелочи позволят малышу прогнозировать ситуацию (мама всегда приходит за мной когда говорит: «Пока, скоро увидимся»).</a:t>
            </a:r>
          </a:p>
          <a:p>
            <a:pPr algn="just">
              <a:buFont typeface="Arial" pitchFamily="34" charset="0"/>
              <a:buChar char="•"/>
            </a:pPr>
            <a:r>
              <a:rPr lang="ru-RU" b="1" i="1" dirty="0">
                <a:solidFill>
                  <a:srgbClr val="002060"/>
                </a:solidFill>
                <a:cs typeface="Times New Roman" pitchFamily="18" charset="0"/>
              </a:rPr>
              <a:t>   Расставание нельзя затягивать, прощайтесь легко и быстро. Не вызывайте у ребёнка тревогу. Ваше спокойствие, уверенность и улыбка говорят малышу, что всё в порядке и можно смело отправляться в группу.</a:t>
            </a:r>
          </a:p>
          <a:p>
            <a:pPr algn="just">
              <a:buFont typeface="Arial" pitchFamily="34" charset="0"/>
              <a:buChar char="•"/>
            </a:pPr>
            <a:r>
              <a:rPr lang="ru-RU" b="1" i="1" dirty="0">
                <a:solidFill>
                  <a:srgbClr val="002060"/>
                </a:solidFill>
                <a:cs typeface="Times New Roman" pitchFamily="18" charset="0"/>
              </a:rPr>
              <a:t>   Постарайтесь пораньше забирать ребёнка из детского сада</a:t>
            </a:r>
            <a:r>
              <a:rPr lang="ru-RU" b="1" i="1" dirty="0" smtClean="0">
                <a:solidFill>
                  <a:srgbClr val="002060"/>
                </a:solidFill>
                <a:cs typeface="Times New Roman" pitchFamily="18" charset="0"/>
              </a:rPr>
              <a:t>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b="1" i="1" dirty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Учите ребенка дома всем необходимым навыкам самообслуживания (они помогут ребёнку чувствовать себя более уверенно): умываться, вытирать руки; одеваться и раздеваться; самостоятельно кушать, проситься в туалет.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b="1" i="1" dirty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   </a:t>
            </a:r>
            <a:r>
              <a:rPr lang="ru-RU" b="1" i="1" dirty="0">
                <a:solidFill>
                  <a:srgbClr val="002060"/>
                </a:solidFill>
                <a:cs typeface="Times New Roman" pitchFamily="18" charset="0"/>
              </a:rPr>
              <a:t>Одежда обязательно должна быть удобна для ребенка данного возраста, чтобы он мог самостоятельно её одеть и снять, без затруднений.</a:t>
            </a:r>
          </a:p>
          <a:p>
            <a:pPr algn="just">
              <a:buFont typeface="Arial" pitchFamily="34" charset="0"/>
              <a:buChar char="•"/>
            </a:pP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06660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520" y="260648"/>
            <a:ext cx="864096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002060"/>
                </a:solidFill>
                <a:cs typeface="Times New Roman" pitchFamily="18" charset="0"/>
              </a:rPr>
              <a:t>Уменьшите </a:t>
            </a:r>
            <a:r>
              <a:rPr lang="ru-RU" b="1" i="1" dirty="0">
                <a:solidFill>
                  <a:srgbClr val="002060"/>
                </a:solidFill>
                <a:cs typeface="Times New Roman" pitchFamily="18" charset="0"/>
              </a:rPr>
              <a:t>нагрузку на нервную систему ребёнка. На время прекратите походы в общественные места, сократите просмотр телевизионных программ.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b="1" i="1" dirty="0">
                <a:solidFill>
                  <a:srgbClr val="002060"/>
                </a:solidFill>
                <a:cs typeface="Times New Roman" pitchFamily="18" charset="0"/>
              </a:rPr>
              <a:t>     В период адаптации будьте терпимы к изменившемуся поведению Вашего ребёнка. Вы взрослый человек и должны понимать, что он капризничает не потому что «плохой», а из – за того, что ему очень трудно привыкнуть к новому помещению, детям, воспитателям и режиму.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b="1" i="1" dirty="0">
                <a:solidFill>
                  <a:srgbClr val="002060"/>
                </a:solidFill>
                <a:cs typeface="Times New Roman" pitchFamily="18" charset="0"/>
              </a:rPr>
              <a:t>   А самое главное, Вы сами должны привыкнуть к мысли: «Мой ребенок идет в детский сад, там ему будет хорошо, о нем будут заботиться, он будет играть со сверстниками. Я хочу, чтобы он пошел в садик</a:t>
            </a:r>
            <a:r>
              <a:rPr lang="ru-RU" b="1" i="1" dirty="0" smtClean="0">
                <a:solidFill>
                  <a:srgbClr val="002060"/>
                </a:solidFill>
                <a:cs typeface="Times New Roman" pitchFamily="18" charset="0"/>
              </a:rPr>
              <a:t>».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>
                <a:solidFill>
                  <a:srgbClr val="002060"/>
                </a:solidFill>
                <a:cs typeface="Times New Roman" pitchFamily="18" charset="0"/>
              </a:rPr>
              <a:t>Помните, что с началом посещения детского сада ребёнок на время лишается физического контакта с мамой. Маленьким детям важно, что бы их брали на руки, обнимали, укладывали спать. Поэтому дома старайтесь больше уделять внимание ребёнку. Читайте ему на ночь, играйте с ним, смотрите вместе мультики, делайте заданные в детском саду творческие задания. Будьте нежны, терпеливы и  доброжелательны. И скорее всего, стресса связанного с посещением детского сада, удастся избежать</a:t>
            </a:r>
            <a:r>
              <a:rPr lang="ru-RU" b="1" i="1" dirty="0" smtClean="0">
                <a:solidFill>
                  <a:srgbClr val="002060"/>
                </a:solidFill>
                <a:cs typeface="Times New Roman" pitchFamily="18" charset="0"/>
              </a:rPr>
              <a:t>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Если Вы видите, что у ребенка развилась потребность в сотрудничестве с близкими и посторонними взрослыми, если он стремится к самостоятельности, если он открыт и доброжелателен по отношению к сверстникам, мы Вас поздравляем!!!                           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FF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Ваш ребёнок прошёл адаптацию к  детскому саду успешно!</a:t>
            </a:r>
            <a:endParaRPr lang="ru-RU" b="1" i="1" dirty="0">
              <a:solidFill>
                <a:srgbClr val="FF0000"/>
              </a:solidFill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ru-RU" b="1" i="1" dirty="0">
              <a:solidFill>
                <a:srgbClr val="7030A0"/>
              </a:solidFill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ru-RU" b="1" i="1" dirty="0">
              <a:solidFill>
                <a:srgbClr val="7030A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4433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1137</Words>
  <Application>Microsoft Office PowerPoint</Application>
  <PresentationFormat>Экран (4:3)</PresentationFormat>
  <Paragraphs>54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21</cp:revision>
  <dcterms:created xsi:type="dcterms:W3CDTF">2021-10-07T03:07:05Z</dcterms:created>
  <dcterms:modified xsi:type="dcterms:W3CDTF">2022-11-02T14:38:46Z</dcterms:modified>
</cp:coreProperties>
</file>