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4" r:id="rId1"/>
  </p:sldMasterIdLst>
  <p:sldIdLst>
    <p:sldId id="293" r:id="rId2"/>
    <p:sldId id="294" r:id="rId3"/>
    <p:sldId id="295" r:id="rId4"/>
    <p:sldId id="296" r:id="rId5"/>
    <p:sldId id="297" r:id="rId6"/>
    <p:sldId id="298" r:id="rId7"/>
    <p:sldId id="299" r:id="rId8"/>
    <p:sldId id="300" r:id="rId9"/>
    <p:sldId id="301" r:id="rId10"/>
    <p:sldId id="302" r:id="rId11"/>
    <p:sldId id="303" r:id="rId12"/>
    <p:sldId id="304" r:id="rId13"/>
    <p:sldId id="305" r:id="rId14"/>
    <p:sldId id="306" r:id="rId15"/>
    <p:sldId id="307" r:id="rId16"/>
    <p:sldId id="308" r:id="rId17"/>
    <p:sldId id="309" r:id="rId18"/>
    <p:sldId id="310" r:id="rId19"/>
    <p:sldId id="311" r:id="rId20"/>
    <p:sldId id="312" r:id="rId21"/>
    <p:sldId id="313" r:id="rId22"/>
    <p:sldId id="314" r:id="rId23"/>
    <p:sldId id="315" r:id="rId24"/>
    <p:sldId id="316" r:id="rId25"/>
    <p:sldId id="317" r:id="rId26"/>
    <p:sldId id="318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04" autoAdjust="0"/>
    <p:restoredTop sz="93829" autoAdjust="0"/>
  </p:normalViewPr>
  <p:slideViewPr>
    <p:cSldViewPr>
      <p:cViewPr varScale="1">
        <p:scale>
          <a:sx n="93" d="100"/>
          <a:sy n="93" d="100"/>
        </p:scale>
        <p:origin x="116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20.01.2022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79663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6796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39201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22225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84792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42296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8527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37473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5235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77558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99207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59714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2319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10744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52017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67051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1078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4C71EC6-210F-42DE-9C53-41977AD35B3D}" type="datetimeFigureOut">
              <a:rPr lang="ru-RU" smtClean="0"/>
              <a:t>20.01.2022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2072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5" r:id="rId1"/>
    <p:sldLayoutId id="2147483836" r:id="rId2"/>
    <p:sldLayoutId id="2147483837" r:id="rId3"/>
    <p:sldLayoutId id="2147483838" r:id="rId4"/>
    <p:sldLayoutId id="2147483839" r:id="rId5"/>
    <p:sldLayoutId id="2147483840" r:id="rId6"/>
    <p:sldLayoutId id="2147483841" r:id="rId7"/>
    <p:sldLayoutId id="2147483842" r:id="rId8"/>
    <p:sldLayoutId id="2147483843" r:id="rId9"/>
    <p:sldLayoutId id="2147483844" r:id="rId10"/>
    <p:sldLayoutId id="2147483845" r:id="rId11"/>
    <p:sldLayoutId id="2147483846" r:id="rId12"/>
    <p:sldLayoutId id="2147483847" r:id="rId13"/>
    <p:sldLayoutId id="2147483848" r:id="rId14"/>
    <p:sldLayoutId id="2147483849" r:id="rId15"/>
    <p:sldLayoutId id="2147483850" r:id="rId16"/>
    <p:sldLayoutId id="2147483851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09598" y="2060848"/>
            <a:ext cx="8066858" cy="2448272"/>
          </a:xfrm>
        </p:spPr>
        <p:txBody>
          <a:bodyPr>
            <a:noAutofit/>
          </a:bodyPr>
          <a:lstStyle/>
          <a:p>
            <a:pPr algn="ctr"/>
            <a:r>
              <a:rPr lang="ru-RU" sz="4000" dirty="0"/>
              <a:t>Федеральный государственный образовательный стандарт начального общего образования обучающихся с ограниченными возможностями здоровья</a:t>
            </a:r>
            <a:endParaRPr lang="ru-RU" sz="40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609598" y="5085184"/>
            <a:ext cx="7850834" cy="1296144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07669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6"/>
    </mc:Choice>
    <mc:Fallback xmlns="">
      <p:transition spd="slow" advTm="96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6869" y="692697"/>
            <a:ext cx="6798728" cy="1224136"/>
          </a:xfrm>
        </p:spPr>
        <p:txBody>
          <a:bodyPr/>
          <a:lstStyle/>
          <a:p>
            <a:pPr algn="ctr"/>
            <a:r>
              <a:rPr lang="ru-RU" dirty="0"/>
              <a:t>Задачи образования обучающихся с ОВЗ: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27584" y="1916833"/>
            <a:ext cx="7488832" cy="4320479"/>
          </a:xfrm>
        </p:spPr>
        <p:txBody>
          <a:bodyPr>
            <a:normAutofit fontScale="92500" lnSpcReduction="20000"/>
          </a:bodyPr>
          <a:lstStyle/>
          <a:p>
            <a:pPr marL="342900" indent="-342900">
              <a:buAutoNum type="arabicPeriod"/>
            </a:pPr>
            <a:r>
              <a:rPr lang="ru-RU" dirty="0" smtClean="0"/>
              <a:t>Формирование </a:t>
            </a:r>
            <a:r>
              <a:rPr lang="ru-RU" dirty="0"/>
              <a:t>общей культуры и разностороннее развитие личности: </a:t>
            </a:r>
            <a:r>
              <a:rPr lang="ru-RU" dirty="0" smtClean="0"/>
              <a:t>нравственно-эстетическое, социально-личностное, интеллектуальное, физическое.</a:t>
            </a:r>
          </a:p>
          <a:p>
            <a:pPr marL="342900" indent="-342900">
              <a:buAutoNum type="arabicPeriod"/>
            </a:pPr>
            <a:r>
              <a:rPr lang="ru-RU" dirty="0" smtClean="0"/>
              <a:t> </a:t>
            </a:r>
            <a:r>
              <a:rPr lang="ru-RU" dirty="0"/>
              <a:t>Охрана и укрепление физического и психического здоровья, социального и эмоционального благополучия; </a:t>
            </a:r>
            <a:endParaRPr lang="ru-RU" dirty="0" smtClean="0"/>
          </a:p>
          <a:p>
            <a:pPr marL="342900" indent="-342900">
              <a:buAutoNum type="arabicPeriod"/>
            </a:pPr>
            <a:r>
              <a:rPr lang="ru-RU" dirty="0" smtClean="0"/>
              <a:t> </a:t>
            </a:r>
            <a:r>
              <a:rPr lang="ru-RU" dirty="0"/>
              <a:t>Формирование основ гражданской идентичности и мировоззрения обучающихся в соответствии и принятыми в семье и обществе </a:t>
            </a:r>
            <a:r>
              <a:rPr lang="ru-RU" dirty="0" err="1"/>
              <a:t>духовнонравственными</a:t>
            </a:r>
            <a:r>
              <a:rPr lang="ru-RU" dirty="0"/>
              <a:t> и социокультурными ценностями; </a:t>
            </a:r>
            <a:endParaRPr lang="ru-RU" dirty="0" smtClean="0"/>
          </a:p>
          <a:p>
            <a:pPr marL="342900" indent="-342900">
              <a:buAutoNum type="arabicPeriod"/>
            </a:pPr>
            <a:r>
              <a:rPr lang="ru-RU" dirty="0" smtClean="0"/>
              <a:t>Формирование </a:t>
            </a:r>
            <a:r>
              <a:rPr lang="ru-RU" dirty="0"/>
              <a:t>основ учебной деятельности; </a:t>
            </a:r>
            <a:endParaRPr lang="ru-RU" dirty="0" smtClean="0"/>
          </a:p>
          <a:p>
            <a:pPr marL="342900" indent="-342900">
              <a:buAutoNum type="arabicPeriod"/>
            </a:pPr>
            <a:r>
              <a:rPr lang="ru-RU" dirty="0" smtClean="0"/>
              <a:t> </a:t>
            </a:r>
            <a:r>
              <a:rPr lang="ru-RU" dirty="0"/>
              <a:t>Создание специальных условий для получения образования в соответствии с особыми образовательными потребностями; </a:t>
            </a:r>
            <a:endParaRPr lang="ru-RU" dirty="0" smtClean="0"/>
          </a:p>
          <a:p>
            <a:pPr marL="342900" indent="-342900">
              <a:buAutoNum type="arabicPeriod"/>
            </a:pPr>
            <a:r>
              <a:rPr lang="ru-RU" dirty="0" smtClean="0"/>
              <a:t> </a:t>
            </a:r>
            <a:r>
              <a:rPr lang="ru-RU" dirty="0"/>
              <a:t>Развитие способностей и творческого потенциала каждого обучающегося как субъекта отношений в сфере образования; </a:t>
            </a:r>
            <a:endParaRPr lang="ru-RU" dirty="0" smtClean="0"/>
          </a:p>
          <a:p>
            <a:pPr marL="342900" indent="-342900">
              <a:buAutoNum type="arabicPeriod"/>
            </a:pPr>
            <a:r>
              <a:rPr lang="ru-RU" dirty="0" smtClean="0"/>
              <a:t>Обеспечение </a:t>
            </a:r>
            <a:r>
              <a:rPr lang="ru-RU" dirty="0"/>
              <a:t>вариативности и разнообразия содержания АООП НОО и организационных </a:t>
            </a:r>
            <a:r>
              <a:rPr lang="ru-RU" dirty="0" smtClean="0"/>
              <a:t>форм;</a:t>
            </a:r>
          </a:p>
          <a:p>
            <a:pPr marL="342900" indent="-342900">
              <a:buAutoNum type="arabicPeriod"/>
            </a:pPr>
            <a:r>
              <a:rPr lang="ru-RU" dirty="0" smtClean="0"/>
              <a:t>Формирование </a:t>
            </a:r>
            <a:r>
              <a:rPr lang="ru-RU" dirty="0"/>
              <a:t>социокультурной и образовательной среды.</a:t>
            </a:r>
          </a:p>
        </p:txBody>
      </p:sp>
    </p:spTree>
    <p:extLst>
      <p:ext uri="{BB962C8B-B14F-4D97-AF65-F5344CB8AC3E}">
        <p14:creationId xmlns:p14="http://schemas.microsoft.com/office/powerpoint/2010/main" val="1645945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908721"/>
            <a:ext cx="7776863" cy="5760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/>
              <a:t>Срок освоения АООП НОО от 4 до 6 лет с учетом их особых образовательных потребностей 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27585" y="1556792"/>
            <a:ext cx="7560838" cy="4608512"/>
          </a:xfrm>
        </p:spPr>
        <p:txBody>
          <a:bodyPr>
            <a:normAutofit/>
          </a:bodyPr>
          <a:lstStyle/>
          <a:p>
            <a:pPr marL="285750" indent="-285750" algn="ctr">
              <a:buFontTx/>
              <a:buChar char="-"/>
            </a:pPr>
            <a:r>
              <a:rPr lang="ru-RU" dirty="0" smtClean="0"/>
              <a:t>Требования </a:t>
            </a:r>
            <a:r>
              <a:rPr lang="ru-RU" dirty="0"/>
              <a:t>к АООП НОО для глухих обучающихся (Приложение №1 ) Выделены варианты АООП НОО с учетом особых образовательных потребностей: 1.1, 1.2, 1.3,1.4 </a:t>
            </a:r>
            <a:endParaRPr lang="ru-RU" dirty="0" smtClean="0"/>
          </a:p>
          <a:p>
            <a:pPr marL="285750" indent="-285750" algn="ctr">
              <a:buFontTx/>
              <a:buChar char="-"/>
            </a:pPr>
            <a:r>
              <a:rPr lang="ru-RU" dirty="0"/>
              <a:t>Требования к АООП НОО для слабослышащих, позднооглохших обучающихся (Приложение №2) </a:t>
            </a:r>
            <a:r>
              <a:rPr lang="ru-RU" dirty="0" smtClean="0"/>
              <a:t> </a:t>
            </a:r>
            <a:r>
              <a:rPr lang="ru-RU" dirty="0"/>
              <a:t>Выделены три варианта АООП НОО с учетом ООП: 2.1, 2.2, 2.3</a:t>
            </a:r>
            <a:r>
              <a:rPr lang="ru-RU" dirty="0" smtClean="0"/>
              <a:t>.</a:t>
            </a:r>
          </a:p>
          <a:p>
            <a:pPr marL="285750" indent="-285750" algn="ctr">
              <a:buFontTx/>
              <a:buChar char="-"/>
            </a:pPr>
            <a:r>
              <a:rPr lang="ru-RU" dirty="0"/>
              <a:t>Требования к АООП НОО для слепых обучающихся (Приложение №3) </a:t>
            </a:r>
            <a:r>
              <a:rPr lang="ru-RU" dirty="0" smtClean="0"/>
              <a:t> </a:t>
            </a:r>
            <a:r>
              <a:rPr lang="ru-RU" dirty="0"/>
              <a:t>Выделены четыре варианта АООП НОО с учетом ООП: 3.1, 3.2, 3.3, </a:t>
            </a:r>
            <a:r>
              <a:rPr lang="ru-RU" dirty="0" smtClean="0"/>
              <a:t>3.4</a:t>
            </a:r>
          </a:p>
          <a:p>
            <a:pPr marL="285750" indent="-285750" algn="ctr">
              <a:buFontTx/>
              <a:buChar char="-"/>
            </a:pPr>
            <a:r>
              <a:rPr lang="ru-RU" dirty="0"/>
              <a:t>Требования к АООП НОО для слабовидящих обучающихся (Приложение №4) </a:t>
            </a:r>
            <a:r>
              <a:rPr lang="ru-RU" dirty="0" smtClean="0"/>
              <a:t> </a:t>
            </a:r>
            <a:r>
              <a:rPr lang="ru-RU" dirty="0"/>
              <a:t>Выделены три варианта АООП НОО с учетом ООП: 4.1, 4.2, </a:t>
            </a:r>
            <a:r>
              <a:rPr lang="ru-RU" dirty="0" smtClean="0"/>
              <a:t>4.3</a:t>
            </a:r>
          </a:p>
          <a:p>
            <a:pPr marL="285750" indent="-285750" algn="ctr">
              <a:buFontTx/>
              <a:buChar char="-"/>
            </a:pPr>
            <a:r>
              <a:rPr lang="ru-RU" dirty="0"/>
              <a:t>Требования к АООП НОО для обучающихся с тяжелыми нарушениями речи (Приложение №5</a:t>
            </a:r>
            <a:r>
              <a:rPr lang="ru-RU" dirty="0" smtClean="0"/>
              <a:t>) </a:t>
            </a:r>
            <a:r>
              <a:rPr lang="ru-RU" dirty="0"/>
              <a:t>Выделены два варианта АООП НОО с учетом ООП: 5.1, </a:t>
            </a:r>
            <a:r>
              <a:rPr lang="ru-RU" dirty="0" smtClean="0"/>
              <a:t>5.2</a:t>
            </a:r>
          </a:p>
          <a:p>
            <a:pPr marL="285750" indent="-285750" algn="ctr">
              <a:buFontTx/>
              <a:buChar char="-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69315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6869" y="692697"/>
            <a:ext cx="6798728" cy="7200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99592" y="908720"/>
            <a:ext cx="7560840" cy="4729061"/>
          </a:xfrm>
        </p:spPr>
        <p:txBody>
          <a:bodyPr/>
          <a:lstStyle/>
          <a:p>
            <a:pPr algn="ctr"/>
            <a:endParaRPr lang="ru-RU" dirty="0" smtClean="0"/>
          </a:p>
          <a:p>
            <a:pPr marL="285750" indent="-285750" algn="ctr">
              <a:buFontTx/>
              <a:buChar char="-"/>
            </a:pPr>
            <a:r>
              <a:rPr lang="ru-RU" dirty="0" smtClean="0"/>
              <a:t>Требования </a:t>
            </a:r>
            <a:r>
              <a:rPr lang="ru-RU" dirty="0"/>
              <a:t>к АООП НОО для обучающихся с нарушениями опорно-двигательного аппарата (Приложение №6) </a:t>
            </a:r>
            <a:r>
              <a:rPr lang="ru-RU" dirty="0" smtClean="0"/>
              <a:t> </a:t>
            </a:r>
            <a:r>
              <a:rPr lang="ru-RU" dirty="0"/>
              <a:t>Выделены четыре варианта АООП НОО с учетом ООП: 6.1, 6.2, 6.3, </a:t>
            </a:r>
            <a:r>
              <a:rPr lang="ru-RU" dirty="0" smtClean="0"/>
              <a:t>6.4</a:t>
            </a:r>
          </a:p>
          <a:p>
            <a:pPr marL="285750" indent="-285750" algn="ctr">
              <a:buFontTx/>
              <a:buChar char="-"/>
            </a:pPr>
            <a:r>
              <a:rPr lang="ru-RU" dirty="0"/>
              <a:t>Требования к АООП НОО обучающихся с задержкой психического развития (Приложение №7) </a:t>
            </a:r>
            <a:r>
              <a:rPr lang="ru-RU" dirty="0" smtClean="0"/>
              <a:t> </a:t>
            </a:r>
            <a:r>
              <a:rPr lang="ru-RU" dirty="0"/>
              <a:t>Выделены два варианта АООП НОО с учетом ООП: 7.1, </a:t>
            </a:r>
            <a:r>
              <a:rPr lang="ru-RU" dirty="0" smtClean="0"/>
              <a:t>7.2</a:t>
            </a:r>
          </a:p>
          <a:p>
            <a:pPr marL="285750" indent="-285750" algn="ctr">
              <a:buFontTx/>
              <a:buChar char="-"/>
            </a:pPr>
            <a:r>
              <a:rPr lang="ru-RU" dirty="0"/>
              <a:t>Требования к АООП НОО для обучающихся с расстройствами аутистического спектра. (Приложение №8</a:t>
            </a:r>
            <a:r>
              <a:rPr lang="ru-RU" dirty="0" smtClean="0"/>
              <a:t>) </a:t>
            </a:r>
            <a:r>
              <a:rPr lang="ru-RU" dirty="0"/>
              <a:t>Выделены четыре варианта АООП НОО с учетом ООП: 8.1, 8.2, 8.3, 8.4.</a:t>
            </a:r>
          </a:p>
        </p:txBody>
      </p:sp>
    </p:spTree>
    <p:extLst>
      <p:ext uri="{BB962C8B-B14F-4D97-AF65-F5344CB8AC3E}">
        <p14:creationId xmlns:p14="http://schemas.microsoft.com/office/powerpoint/2010/main" val="38594103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6869" y="692697"/>
            <a:ext cx="6798728" cy="50405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Стандарт предусматривает возможность: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27584" y="1196752"/>
            <a:ext cx="7560840" cy="4896544"/>
          </a:xfrm>
        </p:spPr>
        <p:txBody>
          <a:bodyPr/>
          <a:lstStyle/>
          <a:p>
            <a:r>
              <a:rPr lang="ru-RU" dirty="0" smtClean="0"/>
              <a:t>1. </a:t>
            </a:r>
            <a:r>
              <a:rPr lang="ru-RU" sz="2400" dirty="0"/>
              <a:t>Гибкой смены образовательного маршрута; </a:t>
            </a:r>
            <a:endParaRPr lang="ru-RU" sz="2400" dirty="0" smtClean="0"/>
          </a:p>
          <a:p>
            <a:r>
              <a:rPr lang="ru-RU" sz="2400" dirty="0" smtClean="0"/>
              <a:t>2. </a:t>
            </a:r>
            <a:r>
              <a:rPr lang="ru-RU" sz="2400" dirty="0"/>
              <a:t>Смены программ и условий получения образования </a:t>
            </a:r>
            <a:endParaRPr lang="ru-RU" sz="2400" dirty="0" smtClean="0"/>
          </a:p>
          <a:p>
            <a:r>
              <a:rPr lang="ru-RU" sz="2400" dirty="0" smtClean="0"/>
              <a:t>На </a:t>
            </a:r>
            <a:r>
              <a:rPr lang="ru-RU" sz="2400" dirty="0"/>
              <a:t>основе: </a:t>
            </a:r>
            <a:endParaRPr lang="ru-RU" sz="2400" dirty="0" smtClean="0"/>
          </a:p>
          <a:p>
            <a:pPr marL="285750" indent="-285750">
              <a:buFontTx/>
              <a:buChar char="-"/>
            </a:pPr>
            <a:r>
              <a:rPr lang="ru-RU" sz="2400" dirty="0" smtClean="0"/>
              <a:t>комплексной </a:t>
            </a:r>
            <a:r>
              <a:rPr lang="ru-RU" sz="2400" dirty="0"/>
              <a:t>оценки личностных, </a:t>
            </a:r>
            <a:r>
              <a:rPr lang="ru-RU" sz="2400" dirty="0" err="1"/>
              <a:t>метапредметных</a:t>
            </a:r>
            <a:r>
              <a:rPr lang="ru-RU" sz="2400" dirty="0"/>
              <a:t> и предметных результатов освоения АОПП НОО; </a:t>
            </a:r>
            <a:endParaRPr lang="ru-RU" sz="2400" dirty="0" smtClean="0"/>
          </a:p>
          <a:p>
            <a:pPr marL="285750" indent="-285750">
              <a:buFontTx/>
              <a:buChar char="-"/>
            </a:pPr>
            <a:r>
              <a:rPr lang="ru-RU" sz="2400" dirty="0" smtClean="0"/>
              <a:t> </a:t>
            </a:r>
            <a:r>
              <a:rPr lang="ru-RU" sz="2400" dirty="0"/>
              <a:t>заключения ПМПК; </a:t>
            </a:r>
            <a:endParaRPr lang="ru-RU" sz="2400" dirty="0" smtClean="0"/>
          </a:p>
          <a:p>
            <a:pPr marL="285750" indent="-285750">
              <a:buFontTx/>
              <a:buChar char="-"/>
            </a:pPr>
            <a:r>
              <a:rPr lang="ru-RU" sz="2400" dirty="0" smtClean="0"/>
              <a:t>мнения </a:t>
            </a:r>
            <a:r>
              <a:rPr lang="ru-RU" sz="2400" dirty="0"/>
              <a:t>родителей, законных представителей.</a:t>
            </a:r>
          </a:p>
        </p:txBody>
      </p:sp>
    </p:spTree>
    <p:extLst>
      <p:ext uri="{BB962C8B-B14F-4D97-AF65-F5344CB8AC3E}">
        <p14:creationId xmlns:p14="http://schemas.microsoft.com/office/powerpoint/2010/main" val="23571262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764705"/>
            <a:ext cx="7776863" cy="720079"/>
          </a:xfrm>
        </p:spPr>
        <p:txBody>
          <a:bodyPr/>
          <a:lstStyle/>
          <a:p>
            <a:pPr algn="ctr"/>
            <a:r>
              <a:rPr lang="ru-RU" dirty="0"/>
              <a:t>Требования к Структуре. АООП НОО: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5576" y="1628800"/>
            <a:ext cx="7632848" cy="4536504"/>
          </a:xfrm>
        </p:spPr>
        <p:txBody>
          <a:bodyPr>
            <a:normAutofit/>
          </a:bodyPr>
          <a:lstStyle/>
          <a:p>
            <a:r>
              <a:rPr lang="ru-RU" sz="2800" dirty="0" smtClean="0"/>
              <a:t>1.Определяет </a:t>
            </a:r>
            <a:r>
              <a:rPr lang="ru-RU" sz="2800" dirty="0"/>
              <a:t>содержание и организацию образовательной деятельности на уровне НОО; </a:t>
            </a:r>
            <a:endParaRPr lang="ru-RU" sz="2800" dirty="0" smtClean="0"/>
          </a:p>
          <a:p>
            <a:r>
              <a:rPr lang="ru-RU" sz="2800" dirty="0" smtClean="0"/>
              <a:t>2</a:t>
            </a:r>
            <a:r>
              <a:rPr lang="ru-RU" sz="2800" dirty="0"/>
              <a:t>. Для обучающихся с ОВЗ, имеющих инвалидность, АООП НОО дополняется индивидуальной программой реабилитации (ИПР) в части создания специальных условий получения образования.</a:t>
            </a:r>
          </a:p>
        </p:txBody>
      </p:sp>
    </p:spTree>
    <p:extLst>
      <p:ext uri="{BB962C8B-B14F-4D97-AF65-F5344CB8AC3E}">
        <p14:creationId xmlns:p14="http://schemas.microsoft.com/office/powerpoint/2010/main" val="41473207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6868" y="836713"/>
            <a:ext cx="7355571" cy="792087"/>
          </a:xfrm>
        </p:spPr>
        <p:txBody>
          <a:bodyPr/>
          <a:lstStyle/>
          <a:p>
            <a:pPr algn="ctr"/>
            <a:r>
              <a:rPr lang="ru-RU" dirty="0"/>
              <a:t>АООП НОО для обучающихся с </a:t>
            </a:r>
            <a:r>
              <a:rPr lang="ru-RU" dirty="0" smtClean="0"/>
              <a:t>ОВЗ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27584" y="1700808"/>
            <a:ext cx="7488832" cy="4176464"/>
          </a:xfrm>
        </p:spPr>
        <p:txBody>
          <a:bodyPr>
            <a:normAutofit/>
          </a:bodyPr>
          <a:lstStyle/>
          <a:p>
            <a:pPr marL="285750" indent="-285750">
              <a:buFontTx/>
              <a:buChar char="-"/>
            </a:pPr>
            <a:r>
              <a:rPr lang="ru-RU" sz="2800" dirty="0" smtClean="0"/>
              <a:t>Самостоятельно </a:t>
            </a:r>
            <a:r>
              <a:rPr lang="ru-RU" sz="2800" dirty="0"/>
              <a:t>разрабатывается и утверждается образовательной Организацией в соответствии со Стандартом и с учетом примерной АООП НОО</a:t>
            </a:r>
            <a:r>
              <a:rPr lang="ru-RU" sz="2800" dirty="0" smtClean="0"/>
              <a:t>;</a:t>
            </a:r>
          </a:p>
          <a:p>
            <a:pPr marL="285750" indent="-285750">
              <a:buFontTx/>
              <a:buChar char="-"/>
            </a:pPr>
            <a:r>
              <a:rPr lang="ru-RU" sz="2800" dirty="0" smtClean="0"/>
              <a:t> </a:t>
            </a:r>
            <a:r>
              <a:rPr lang="ru-RU" sz="2800" dirty="0"/>
              <a:t>Реализуется с учетом образовательных потребностей обучающихся с ОВЗ. Специально разрабатываются учебные планы (индивидуальные).</a:t>
            </a:r>
          </a:p>
        </p:txBody>
      </p:sp>
    </p:spTree>
    <p:extLst>
      <p:ext uri="{BB962C8B-B14F-4D97-AF65-F5344CB8AC3E}">
        <p14:creationId xmlns:p14="http://schemas.microsoft.com/office/powerpoint/2010/main" val="18974032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692697"/>
            <a:ext cx="8496943" cy="936103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Дифференцированные требования к вариантам АООП НОО приведены в Приложениях № 1 - № 8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15616" y="1772816"/>
            <a:ext cx="7139548" cy="4176464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>Формы обучения</a:t>
            </a:r>
            <a:r>
              <a:rPr lang="ru-RU" dirty="0" smtClean="0"/>
              <a:t>:</a:t>
            </a:r>
          </a:p>
          <a:p>
            <a:r>
              <a:rPr lang="ru-RU" dirty="0" smtClean="0"/>
              <a:t>- </a:t>
            </a:r>
            <a:r>
              <a:rPr lang="ru-RU" dirty="0"/>
              <a:t>совместно с другими обучающимися; </a:t>
            </a:r>
            <a:endParaRPr lang="ru-RU" dirty="0" smtClean="0"/>
          </a:p>
          <a:p>
            <a:r>
              <a:rPr lang="ru-RU" dirty="0" smtClean="0"/>
              <a:t>- </a:t>
            </a:r>
            <a:r>
              <a:rPr lang="ru-RU" dirty="0"/>
              <a:t>отдельные классы; </a:t>
            </a:r>
            <a:endParaRPr lang="ru-RU" dirty="0" smtClean="0"/>
          </a:p>
          <a:p>
            <a:r>
              <a:rPr lang="ru-RU" dirty="0" smtClean="0"/>
              <a:t>- </a:t>
            </a:r>
            <a:r>
              <a:rPr lang="ru-RU" dirty="0"/>
              <a:t>отдельные организации. </a:t>
            </a:r>
            <a:endParaRPr lang="ru-RU" dirty="0" smtClean="0"/>
          </a:p>
          <a:p>
            <a:pPr algn="ctr"/>
            <a:r>
              <a:rPr lang="ru-RU" dirty="0"/>
              <a:t>Сетевая форма освоения АООП </a:t>
            </a:r>
            <a:r>
              <a:rPr lang="ru-RU" dirty="0" smtClean="0"/>
              <a:t>НОО</a:t>
            </a:r>
          </a:p>
          <a:p>
            <a:pPr algn="just"/>
            <a:r>
              <a:rPr lang="ru-RU" dirty="0" smtClean="0"/>
              <a:t>- Использование </a:t>
            </a:r>
            <a:r>
              <a:rPr lang="ru-RU" dirty="0"/>
              <a:t>ресурсов нескольких </a:t>
            </a:r>
            <a:r>
              <a:rPr lang="ru-RU" dirty="0" smtClean="0"/>
              <a:t>организаций</a:t>
            </a:r>
          </a:p>
          <a:p>
            <a:pPr algn="ctr"/>
            <a:r>
              <a:rPr lang="ru-RU" dirty="0" smtClean="0"/>
              <a:t>Структура </a:t>
            </a:r>
            <a:r>
              <a:rPr lang="ru-RU" dirty="0"/>
              <a:t>АООП </a:t>
            </a:r>
            <a:r>
              <a:rPr lang="ru-RU" dirty="0" smtClean="0"/>
              <a:t>НОО</a:t>
            </a:r>
          </a:p>
          <a:p>
            <a:pPr algn="just"/>
            <a:r>
              <a:rPr lang="ru-RU" dirty="0" smtClean="0"/>
              <a:t> -Выделяют </a:t>
            </a:r>
            <a:r>
              <a:rPr lang="ru-RU" dirty="0"/>
              <a:t>обязательную часть АООП НОО и формируемую участниками образовательных отношений в зависимости от варианта АООП НОО и их соотношение составляет: 80% и 20%, 70% и 30%, 60% и 40% (в соответствии с Приложениями 1 – 8)</a:t>
            </a:r>
          </a:p>
        </p:txBody>
      </p:sp>
    </p:spTree>
    <p:extLst>
      <p:ext uri="{BB962C8B-B14F-4D97-AF65-F5344CB8AC3E}">
        <p14:creationId xmlns:p14="http://schemas.microsoft.com/office/powerpoint/2010/main" val="4755040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692697"/>
            <a:ext cx="7632848" cy="5400598"/>
          </a:xfrm>
        </p:spPr>
        <p:txBody>
          <a:bodyPr>
            <a:normAutofit fontScale="90000"/>
          </a:bodyPr>
          <a:lstStyle/>
          <a:p>
            <a:pPr marL="285750" indent="-285750" algn="ctr">
              <a:buFontTx/>
              <a:buChar char="-"/>
            </a:pPr>
            <a:r>
              <a:rPr lang="ru-RU" u="sng" dirty="0"/>
              <a:t>АООП НОО реализуется через урочную и внеурочную деятельность 3 раздела:</a:t>
            </a:r>
            <a:br>
              <a:rPr lang="ru-RU" u="sng" dirty="0"/>
            </a:br>
            <a:r>
              <a:rPr lang="ru-RU" dirty="0" smtClean="0"/>
              <a:t>-Целевой</a:t>
            </a:r>
            <a:br>
              <a:rPr lang="ru-RU" dirty="0" smtClean="0"/>
            </a:br>
            <a:r>
              <a:rPr lang="ru-RU" dirty="0" smtClean="0"/>
              <a:t>- </a:t>
            </a:r>
            <a:r>
              <a:rPr lang="ru-RU" dirty="0"/>
              <a:t>Содержательный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- Организационный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u="sng" dirty="0"/>
              <a:t>Содержательный раздел включает программы на достижение </a:t>
            </a:r>
            <a:br>
              <a:rPr lang="ru-RU" u="sng" dirty="0"/>
            </a:br>
            <a:r>
              <a:rPr lang="ru-RU" dirty="0" smtClean="0"/>
              <a:t>- </a:t>
            </a:r>
            <a:r>
              <a:rPr lang="ru-RU" dirty="0"/>
              <a:t>личностных </a:t>
            </a:r>
            <a:br>
              <a:rPr lang="ru-RU" dirty="0"/>
            </a:br>
            <a:r>
              <a:rPr lang="ru-RU" dirty="0" smtClean="0"/>
              <a:t>- </a:t>
            </a:r>
            <a:r>
              <a:rPr lang="ru-RU" dirty="0"/>
              <a:t>предметных </a:t>
            </a:r>
            <a:br>
              <a:rPr lang="ru-RU" dirty="0"/>
            </a:br>
            <a:r>
              <a:rPr lang="ru-RU" dirty="0" smtClean="0"/>
              <a:t>- </a:t>
            </a:r>
            <a:r>
              <a:rPr lang="ru-RU" dirty="0" err="1"/>
              <a:t>метапредметных</a:t>
            </a:r>
            <a:r>
              <a:rPr lang="ru-RU" dirty="0"/>
              <a:t> результатов.</a:t>
            </a:r>
            <a:br>
              <a:rPr lang="ru-RU" dirty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 flipV="1">
            <a:off x="827584" y="6093295"/>
            <a:ext cx="7560840" cy="72009"/>
          </a:xfrm>
        </p:spPr>
        <p:txBody>
          <a:bodyPr>
            <a:normAutofit fontScale="25000" lnSpcReduction="20000"/>
          </a:bodyPr>
          <a:lstStyle/>
          <a:p>
            <a:pPr marL="285750" indent="-285750" algn="ctr">
              <a:buFontTx/>
              <a:buChar char="-"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6805266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764704"/>
            <a:ext cx="7488832" cy="5112568"/>
          </a:xfrm>
        </p:spPr>
        <p:txBody>
          <a:bodyPr>
            <a:normAutofit/>
          </a:bodyPr>
          <a:lstStyle/>
          <a:p>
            <a:r>
              <a:rPr lang="ru-RU" dirty="0"/>
              <a:t>В зависимости от варианта АООП НОО содержательный раздел может быть ориентирован на достижение :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-Личностных</a:t>
            </a:r>
            <a:br>
              <a:rPr lang="ru-RU" dirty="0" smtClean="0"/>
            </a:br>
            <a:r>
              <a:rPr lang="ru-RU" dirty="0" smtClean="0"/>
              <a:t> -Предметных результатов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В зависимости от варианта АООП НОО программа формирования УУД заменяется программой базовых учебных действий (в соответствии с Приложениями 1- 8).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76868" y="5445223"/>
            <a:ext cx="6798730" cy="192557"/>
          </a:xfrm>
        </p:spPr>
        <p:txBody>
          <a:bodyPr>
            <a:normAutofit fontScale="40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4455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692696"/>
            <a:ext cx="7704855" cy="561662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u="sng" dirty="0"/>
              <a:t>Программа коррекционной работы </a:t>
            </a:r>
            <a:br>
              <a:rPr lang="ru-RU" sz="2700" u="sng" dirty="0"/>
            </a:br>
            <a:r>
              <a:rPr lang="ru-RU" sz="2700" dirty="0" smtClean="0"/>
              <a:t>- Выявление </a:t>
            </a:r>
            <a:r>
              <a:rPr lang="ru-RU" sz="2700" dirty="0"/>
              <a:t>ООП обучающихся с ОВЗ, обусловленных недостатками физического и психического развития 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/>
              <a:t>-</a:t>
            </a:r>
            <a:r>
              <a:rPr lang="ru-RU" sz="2700" dirty="0" smtClean="0"/>
              <a:t> </a:t>
            </a:r>
            <a:r>
              <a:rPr lang="ru-RU" sz="2700" dirty="0"/>
              <a:t>Психолого-медико-педагогическая помощь (в соответствии с рекомендациями ПМПК) 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/>
              <a:t/>
            </a:r>
            <a:br>
              <a:rPr lang="ru-RU" sz="2700" dirty="0"/>
            </a:br>
            <a:r>
              <a:rPr lang="ru-RU" sz="2700" u="sng" dirty="0"/>
              <a:t>Программа коррекционной работы должна содержать: </a:t>
            </a:r>
            <a:r>
              <a:rPr lang="ru-RU" sz="2700" u="sng" dirty="0" smtClean="0"/>
              <a:t/>
            </a:r>
            <a:br>
              <a:rPr lang="ru-RU" sz="2700" u="sng" dirty="0" smtClean="0"/>
            </a:br>
            <a:r>
              <a:rPr lang="ru-RU" sz="2700" dirty="0" smtClean="0"/>
              <a:t>- Перечень</a:t>
            </a:r>
            <a:r>
              <a:rPr lang="ru-RU" sz="2700" dirty="0"/>
              <a:t>, содержание и план реализации индивидуально ориентированных коррекционных мероприятий, обеспечивающих удовлетворение ООП обучающихся; 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>- Систему </a:t>
            </a:r>
            <a:r>
              <a:rPr lang="ru-RU" sz="2700" dirty="0"/>
              <a:t>комплексного ПМП сопровождения (ПМП обследование, мониторинг динамики развития обучающихся).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76868" y="6021286"/>
            <a:ext cx="6798730" cy="7200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429221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6869" y="692697"/>
            <a:ext cx="6798728" cy="1152128"/>
          </a:xfrm>
        </p:spPr>
        <p:txBody>
          <a:bodyPr/>
          <a:lstStyle/>
          <a:p>
            <a:pPr algn="ctr"/>
            <a:r>
              <a:rPr lang="ru-RU" dirty="0"/>
              <a:t>ФГОС НОО обучающихся с ОВЗ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76868" y="1844824"/>
            <a:ext cx="6798730" cy="4248471"/>
          </a:xfrm>
        </p:spPr>
        <p:txBody>
          <a:bodyPr/>
          <a:lstStyle/>
          <a:p>
            <a:endParaRPr lang="ru-RU" dirty="0" smtClean="0"/>
          </a:p>
          <a:p>
            <a:r>
              <a:rPr lang="ru-RU" sz="2800" dirty="0" smtClean="0"/>
              <a:t>- Представляет </a:t>
            </a:r>
            <a:r>
              <a:rPr lang="ru-RU" sz="2800" dirty="0"/>
              <a:t>требования к общему образованию разных групп детей с ОВЗ; </a:t>
            </a:r>
            <a:r>
              <a:rPr lang="ru-RU" sz="2800" dirty="0" smtClean="0"/>
              <a:t> </a:t>
            </a:r>
          </a:p>
          <a:p>
            <a:r>
              <a:rPr lang="ru-RU" sz="2800" dirty="0" smtClean="0"/>
              <a:t>- Регулирует </a:t>
            </a:r>
            <a:r>
              <a:rPr lang="ru-RU" sz="2800" dirty="0"/>
              <a:t>отношения в сфере образования обучающихся с ОВЗ при разработке и реализации адаптированных основных общеобразовательных программ начального общего образования (АООП НОО).</a:t>
            </a:r>
          </a:p>
        </p:txBody>
      </p:sp>
    </p:spTree>
    <p:extLst>
      <p:ext uri="{BB962C8B-B14F-4D97-AF65-F5344CB8AC3E}">
        <p14:creationId xmlns:p14="http://schemas.microsoft.com/office/powerpoint/2010/main" val="5857833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764704"/>
            <a:ext cx="7776864" cy="4176464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>Система условий реализации должна содержать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- </a:t>
            </a:r>
            <a:r>
              <a:rPr lang="ru-RU" dirty="0"/>
              <a:t>Кадровые;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- </a:t>
            </a:r>
            <a:r>
              <a:rPr lang="ru-RU" dirty="0"/>
              <a:t>Финансовые;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- </a:t>
            </a:r>
            <a:r>
              <a:rPr lang="ru-RU" dirty="0"/>
              <a:t>Материально-технические (</a:t>
            </a:r>
            <a:r>
              <a:rPr lang="ru-RU" dirty="0" smtClean="0"/>
              <a:t>учебно-методическое</a:t>
            </a:r>
            <a:r>
              <a:rPr lang="ru-RU" dirty="0"/>
              <a:t>, информационное обеспечение);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-</a:t>
            </a:r>
            <a:r>
              <a:rPr lang="ru-RU" dirty="0" smtClean="0"/>
              <a:t> </a:t>
            </a:r>
            <a:r>
              <a:rPr lang="ru-RU" dirty="0"/>
              <a:t>Контроль за состоянием системы условий.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76868" y="6021288"/>
            <a:ext cx="6798730" cy="144016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591413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836713"/>
            <a:ext cx="7488831" cy="3168352"/>
          </a:xfrm>
        </p:spPr>
        <p:txBody>
          <a:bodyPr/>
          <a:lstStyle/>
          <a:p>
            <a:pPr algn="ctr"/>
            <a:r>
              <a:rPr lang="ru-RU" dirty="0" smtClean="0"/>
              <a:t>Определение </a:t>
            </a:r>
            <a:r>
              <a:rPr lang="ru-RU" dirty="0"/>
              <a:t>варианта АООП НОО – на основе рекомендаций ПМПК По результатам комплексного </a:t>
            </a:r>
            <a:r>
              <a:rPr lang="ru-RU" dirty="0" smtClean="0"/>
              <a:t>психолого-медико-педагогического </a:t>
            </a:r>
            <a:r>
              <a:rPr lang="ru-RU" dirty="0"/>
              <a:t>обследования (при инвалидности – с учетом ИПР) и мнения родителей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711751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6869" y="908721"/>
            <a:ext cx="6798728" cy="1152128"/>
          </a:xfrm>
        </p:spPr>
        <p:txBody>
          <a:bodyPr/>
          <a:lstStyle/>
          <a:p>
            <a:pPr algn="ctr"/>
            <a:r>
              <a:rPr lang="ru-RU" dirty="0"/>
              <a:t>Требования к условиям реализации АООП НОО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76868" y="2204864"/>
            <a:ext cx="6798730" cy="3816424"/>
          </a:xfrm>
        </p:spPr>
        <p:txBody>
          <a:bodyPr/>
          <a:lstStyle/>
          <a:p>
            <a:r>
              <a:rPr lang="ru-RU" dirty="0" smtClean="0"/>
              <a:t>- </a:t>
            </a:r>
            <a:r>
              <a:rPr lang="ru-RU" sz="2400" dirty="0" smtClean="0"/>
              <a:t>Создание </a:t>
            </a:r>
            <a:r>
              <a:rPr lang="ru-RU" sz="2400" dirty="0"/>
              <a:t>комфортной </a:t>
            </a:r>
            <a:r>
              <a:rPr lang="ru-RU" sz="2400" dirty="0" err="1"/>
              <a:t>коррекционноразвивающей</a:t>
            </a:r>
            <a:r>
              <a:rPr lang="ru-RU" sz="2400" dirty="0"/>
              <a:t> образовательной среды для обучающихся с ОВЗ с учетом их образовательных потребностей</a:t>
            </a:r>
            <a:r>
              <a:rPr lang="ru-RU" sz="2400" dirty="0" smtClean="0"/>
              <a:t>;</a:t>
            </a:r>
          </a:p>
          <a:p>
            <a:r>
              <a:rPr lang="ru-RU" sz="2400" dirty="0" smtClean="0"/>
              <a:t> - Обеспечивает </a:t>
            </a:r>
            <a:r>
              <a:rPr lang="ru-RU" sz="2400" dirty="0"/>
              <a:t>высокое качество образования, его доступность, открытость и привлекательность; </a:t>
            </a:r>
            <a:endParaRPr lang="ru-RU" sz="2400" dirty="0" smtClean="0"/>
          </a:p>
          <a:p>
            <a:r>
              <a:rPr lang="ru-RU" sz="2400" dirty="0" smtClean="0"/>
              <a:t> - Гарантирует </a:t>
            </a:r>
            <a:r>
              <a:rPr lang="ru-RU" sz="2400" dirty="0"/>
              <a:t>охрану и укрепление физического, психического и социального здоровья.</a:t>
            </a:r>
          </a:p>
        </p:txBody>
      </p:sp>
    </p:spTree>
    <p:extLst>
      <p:ext uri="{BB962C8B-B14F-4D97-AF65-F5344CB8AC3E}">
        <p14:creationId xmlns:p14="http://schemas.microsoft.com/office/powerpoint/2010/main" val="157458054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620689"/>
            <a:ext cx="7992888" cy="415669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Требования к кадровым условиям</a:t>
            </a:r>
            <a:br>
              <a:rPr lang="ru-RU" dirty="0"/>
            </a:br>
            <a:r>
              <a:rPr lang="ru-RU" dirty="0" smtClean="0"/>
              <a:t>- Квалификация </a:t>
            </a:r>
            <a:r>
              <a:rPr lang="ru-RU" dirty="0"/>
              <a:t>педагогических и </a:t>
            </a:r>
            <a:r>
              <a:rPr lang="ru-RU" dirty="0" smtClean="0"/>
              <a:t>учебно-вспомогательных </a:t>
            </a:r>
            <a:r>
              <a:rPr lang="ru-RU" dirty="0"/>
              <a:t>работников должна соответствовать квалификационным характеристикам, установленным в Едином квалификационном справочнике, раздел «Квалификационные характеристики должностей работников образования».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-Профессиональный </a:t>
            </a:r>
            <a:r>
              <a:rPr lang="ru-RU" dirty="0"/>
              <a:t>стандарт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76868" y="5877272"/>
            <a:ext cx="6798730" cy="288032"/>
          </a:xfrm>
        </p:spPr>
        <p:txBody>
          <a:bodyPr>
            <a:normAutofit fontScale="8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614763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836713"/>
            <a:ext cx="7704856" cy="5328591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Требования к результатам освоения АООП НОО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- В </a:t>
            </a:r>
            <a:r>
              <a:rPr lang="ru-RU" dirty="0"/>
              <a:t>зависимости от варианта АООП НОО Стандарт может устанавливать требования только к личностным и предметным результатам в соответствии с Приложениями 1 – 8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Личностные результаты: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- </a:t>
            </a:r>
            <a:r>
              <a:rPr lang="ru-RU" dirty="0"/>
              <a:t>Овладение компетенциями для решения практико- ориентированных задач, обеспечивающих становление социальных отношений в различных средах;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- </a:t>
            </a:r>
            <a:r>
              <a:rPr lang="ru-RU" dirty="0" err="1" smtClean="0"/>
              <a:t>Сформированность</a:t>
            </a:r>
            <a:r>
              <a:rPr lang="ru-RU" dirty="0" smtClean="0"/>
              <a:t> </a:t>
            </a:r>
            <a:r>
              <a:rPr lang="ru-RU" dirty="0"/>
              <a:t>мотивации к обучению и познанию.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76868" y="6021288"/>
            <a:ext cx="6798730" cy="144016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431508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692696"/>
            <a:ext cx="7776863" cy="5256584"/>
          </a:xfrm>
        </p:spPr>
        <p:txBody>
          <a:bodyPr>
            <a:noAutofit/>
          </a:bodyPr>
          <a:lstStyle/>
          <a:p>
            <a:pPr algn="ctr"/>
            <a:r>
              <a:rPr lang="ru-RU" sz="2800" dirty="0" err="1"/>
              <a:t>Метапредметные</a:t>
            </a:r>
            <a:r>
              <a:rPr lang="ru-RU" sz="2800" dirty="0"/>
              <a:t> результаты</a:t>
            </a:r>
            <a:r>
              <a:rPr lang="ru-RU" sz="2800" dirty="0" smtClean="0"/>
              <a:t>:</a:t>
            </a:r>
            <a:br>
              <a:rPr lang="ru-RU" sz="2800" dirty="0" smtClean="0"/>
            </a:br>
            <a:r>
              <a:rPr lang="ru-RU" sz="2800" dirty="0" smtClean="0"/>
              <a:t> </a:t>
            </a:r>
            <a:r>
              <a:rPr lang="ru-RU" sz="2800" dirty="0"/>
              <a:t>Освоенные универсальные учебные действия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-Познавательные</a:t>
            </a:r>
            <a:r>
              <a:rPr lang="ru-RU" sz="2800" dirty="0"/>
              <a:t>;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-Регулятивные</a:t>
            </a:r>
            <a:r>
              <a:rPr lang="ru-RU" sz="2800" dirty="0"/>
              <a:t>;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-Коммуникативные.</a:t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Предметные результаты: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-Овладение </a:t>
            </a:r>
            <a:r>
              <a:rPr lang="ru-RU" sz="2800" dirty="0"/>
              <a:t>содержанием каждой предметной и коррекционно- развивающей области характеризуют достижения в усвоении знаний, умений, возможность их применения в практической деятельности 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76868" y="6021288"/>
            <a:ext cx="6798730" cy="144016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269177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6869" y="1628801"/>
            <a:ext cx="6798728" cy="1656183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Спасибо за внимание!</a:t>
            </a: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8128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6869" y="692697"/>
            <a:ext cx="6798728" cy="792088"/>
          </a:xfrm>
        </p:spPr>
        <p:txBody>
          <a:bodyPr/>
          <a:lstStyle/>
          <a:p>
            <a:pPr algn="ctr"/>
            <a:r>
              <a:rPr lang="ru-RU" dirty="0"/>
              <a:t>Группы обучающихся: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27584" y="1484785"/>
            <a:ext cx="7704856" cy="4752527"/>
          </a:xfrm>
        </p:spPr>
        <p:txBody>
          <a:bodyPr>
            <a:normAutofit/>
          </a:bodyPr>
          <a:lstStyle/>
          <a:p>
            <a:r>
              <a:rPr lang="ru-RU" dirty="0" smtClean="0"/>
              <a:t>- </a:t>
            </a:r>
            <a:r>
              <a:rPr lang="ru-RU" sz="2400" dirty="0" smtClean="0"/>
              <a:t>Глухие</a:t>
            </a:r>
            <a:r>
              <a:rPr lang="ru-RU" sz="2400" dirty="0"/>
              <a:t>; </a:t>
            </a:r>
            <a:endParaRPr lang="ru-RU" sz="2400" dirty="0" smtClean="0"/>
          </a:p>
          <a:p>
            <a:r>
              <a:rPr lang="ru-RU" sz="2400" dirty="0" smtClean="0"/>
              <a:t>- Слабослышащие</a:t>
            </a:r>
            <a:r>
              <a:rPr lang="ru-RU" sz="2400" dirty="0"/>
              <a:t>; </a:t>
            </a:r>
            <a:endParaRPr lang="ru-RU" sz="2400" dirty="0" smtClean="0"/>
          </a:p>
          <a:p>
            <a:r>
              <a:rPr lang="ru-RU" sz="2400" dirty="0" smtClean="0"/>
              <a:t>- Позднооглохшие;</a:t>
            </a:r>
          </a:p>
          <a:p>
            <a:r>
              <a:rPr lang="ru-RU" sz="2400" dirty="0" smtClean="0"/>
              <a:t>- Слепые</a:t>
            </a:r>
            <a:r>
              <a:rPr lang="ru-RU" sz="2400" dirty="0"/>
              <a:t>; </a:t>
            </a:r>
            <a:endParaRPr lang="ru-RU" sz="2400" dirty="0" smtClean="0"/>
          </a:p>
          <a:p>
            <a:r>
              <a:rPr lang="ru-RU" sz="2400" dirty="0" smtClean="0"/>
              <a:t>- Слабовидящие;</a:t>
            </a:r>
          </a:p>
          <a:p>
            <a:r>
              <a:rPr lang="ru-RU" sz="2400" dirty="0" smtClean="0"/>
              <a:t>- С </a:t>
            </a:r>
            <a:r>
              <a:rPr lang="ru-RU" sz="2400" dirty="0"/>
              <a:t>тяжелыми нарушениями речи; </a:t>
            </a:r>
            <a:endParaRPr lang="ru-RU" sz="2400" dirty="0" smtClean="0"/>
          </a:p>
          <a:p>
            <a:r>
              <a:rPr lang="ru-RU" sz="2400" dirty="0" smtClean="0"/>
              <a:t>- С </a:t>
            </a:r>
            <a:r>
              <a:rPr lang="ru-RU" sz="2400" dirty="0"/>
              <a:t>нарушениями </a:t>
            </a:r>
            <a:r>
              <a:rPr lang="ru-RU" sz="2400" dirty="0" smtClean="0"/>
              <a:t>опорно-двигательного </a:t>
            </a:r>
            <a:r>
              <a:rPr lang="ru-RU" sz="2400" dirty="0"/>
              <a:t>аппарата; </a:t>
            </a:r>
            <a:endParaRPr lang="ru-RU" sz="2400" dirty="0" smtClean="0"/>
          </a:p>
          <a:p>
            <a:r>
              <a:rPr lang="ru-RU" sz="2400" dirty="0" smtClean="0"/>
              <a:t>- С </a:t>
            </a:r>
            <a:r>
              <a:rPr lang="ru-RU" sz="2400" dirty="0"/>
              <a:t>задержкой психического развития; </a:t>
            </a:r>
            <a:endParaRPr lang="ru-RU" sz="2400" dirty="0" smtClean="0"/>
          </a:p>
          <a:p>
            <a:r>
              <a:rPr lang="ru-RU" sz="2400" dirty="0" smtClean="0"/>
              <a:t>- Со </a:t>
            </a:r>
            <a:r>
              <a:rPr lang="ru-RU" sz="2400" dirty="0"/>
              <a:t>сложными дефектами.</a:t>
            </a:r>
          </a:p>
        </p:txBody>
      </p:sp>
    </p:spTree>
    <p:extLst>
      <p:ext uri="{BB962C8B-B14F-4D97-AF65-F5344CB8AC3E}">
        <p14:creationId xmlns:p14="http://schemas.microsoft.com/office/powerpoint/2010/main" val="4689388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6869" y="692697"/>
            <a:ext cx="6798728" cy="864096"/>
          </a:xfrm>
        </p:spPr>
        <p:txBody>
          <a:bodyPr>
            <a:normAutofit/>
          </a:bodyPr>
          <a:lstStyle/>
          <a:p>
            <a:pPr algn="ctr"/>
            <a:r>
              <a:rPr lang="ru-RU" sz="3600" dirty="0"/>
              <a:t>Стандарт включает требования к: 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5576" y="1700808"/>
            <a:ext cx="7488832" cy="4392488"/>
          </a:xfrm>
        </p:spPr>
        <p:txBody>
          <a:bodyPr/>
          <a:lstStyle/>
          <a:p>
            <a:r>
              <a:rPr lang="ru-RU" sz="3200" dirty="0" smtClean="0"/>
              <a:t>- Структуре </a:t>
            </a:r>
            <a:r>
              <a:rPr lang="ru-RU" sz="3200" dirty="0"/>
              <a:t>и объему АООП НОО </a:t>
            </a:r>
            <a:endParaRPr lang="ru-RU" sz="3200" dirty="0" smtClean="0"/>
          </a:p>
          <a:p>
            <a:r>
              <a:rPr lang="ru-RU" sz="3200" dirty="0" smtClean="0"/>
              <a:t>- </a:t>
            </a:r>
            <a:r>
              <a:rPr lang="ru-RU" sz="3200" dirty="0"/>
              <a:t>Условиям реализации АООП НОО (кадровые, финансовые, материально-технические и др.) </a:t>
            </a:r>
            <a:endParaRPr lang="ru-RU" sz="3200" dirty="0" smtClean="0"/>
          </a:p>
          <a:p>
            <a:r>
              <a:rPr lang="ru-RU" sz="3200" dirty="0" smtClean="0"/>
              <a:t>- </a:t>
            </a:r>
            <a:r>
              <a:rPr lang="ru-RU" sz="3200" dirty="0"/>
              <a:t>Результатам освоения АООП НОО</a:t>
            </a:r>
          </a:p>
        </p:txBody>
      </p:sp>
    </p:spTree>
    <p:extLst>
      <p:ext uri="{BB962C8B-B14F-4D97-AF65-F5344CB8AC3E}">
        <p14:creationId xmlns:p14="http://schemas.microsoft.com/office/powerpoint/2010/main" val="2275999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6869" y="764705"/>
            <a:ext cx="6798728" cy="864096"/>
          </a:xfrm>
        </p:spPr>
        <p:txBody>
          <a:bodyPr/>
          <a:lstStyle/>
          <a:p>
            <a:pPr algn="ctr"/>
            <a:r>
              <a:rPr lang="ru-RU" dirty="0"/>
              <a:t>Стандарт учитывает :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76868" y="1772816"/>
            <a:ext cx="6798730" cy="4176464"/>
          </a:xfrm>
        </p:spPr>
        <p:txBody>
          <a:bodyPr/>
          <a:lstStyle/>
          <a:p>
            <a:r>
              <a:rPr lang="ru-RU" sz="3200" dirty="0" smtClean="0"/>
              <a:t>- Возрастные;</a:t>
            </a:r>
          </a:p>
          <a:p>
            <a:r>
              <a:rPr lang="ru-RU" sz="3200" dirty="0" smtClean="0"/>
              <a:t> - Типологические</a:t>
            </a:r>
            <a:r>
              <a:rPr lang="ru-RU" sz="3200" dirty="0"/>
              <a:t>; </a:t>
            </a:r>
            <a:endParaRPr lang="ru-RU" sz="3200" dirty="0" smtClean="0"/>
          </a:p>
          <a:p>
            <a:r>
              <a:rPr lang="ru-RU" sz="3200" dirty="0" smtClean="0"/>
              <a:t>- Индивидуальные </a:t>
            </a:r>
            <a:r>
              <a:rPr lang="ru-RU" sz="3200" dirty="0"/>
              <a:t>особенности ; </a:t>
            </a:r>
            <a:endParaRPr lang="ru-RU" sz="3200" dirty="0" smtClean="0"/>
          </a:p>
          <a:p>
            <a:r>
              <a:rPr lang="ru-RU" sz="3200" dirty="0" smtClean="0"/>
              <a:t>- Особые </a:t>
            </a:r>
            <a:r>
              <a:rPr lang="ru-RU" sz="3200" dirty="0"/>
              <a:t>образовательные потребности обучающихся с ОВЗ.</a:t>
            </a:r>
          </a:p>
        </p:txBody>
      </p:sp>
    </p:spTree>
    <p:extLst>
      <p:ext uri="{BB962C8B-B14F-4D97-AF65-F5344CB8AC3E}">
        <p14:creationId xmlns:p14="http://schemas.microsoft.com/office/powerpoint/2010/main" val="5033877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6869" y="764705"/>
            <a:ext cx="6798728" cy="792088"/>
          </a:xfrm>
        </p:spPr>
        <p:txBody>
          <a:bodyPr/>
          <a:lstStyle/>
          <a:p>
            <a:pPr algn="ctr"/>
            <a:r>
              <a:rPr lang="ru-RU" dirty="0"/>
              <a:t>Стандарт обеспечивает: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76868" y="1556793"/>
            <a:ext cx="6798730" cy="4464495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 - </a:t>
            </a:r>
            <a:r>
              <a:rPr lang="ru-RU" sz="3200" dirty="0" smtClean="0"/>
              <a:t>Равные </a:t>
            </a:r>
            <a:r>
              <a:rPr lang="ru-RU" sz="3200" dirty="0"/>
              <a:t>возможности получения качественного образования вне зависимости от места жительства, пола, национальности, языка, социального статуса и степени выражения ограничений здоровья, психофизиологических и других особенностей; </a:t>
            </a:r>
            <a:endParaRPr lang="ru-RU" sz="3200" dirty="0" smtClean="0"/>
          </a:p>
          <a:p>
            <a:r>
              <a:rPr lang="ru-RU" sz="3200" dirty="0" smtClean="0"/>
              <a:t> - Максимальное </a:t>
            </a:r>
            <a:r>
              <a:rPr lang="ru-RU" sz="3200" dirty="0"/>
              <a:t>расширение доступа к общему образованию, которое соответствует их возможностям и особым образовательным потребностям; </a:t>
            </a:r>
            <a:endParaRPr lang="ru-RU" sz="3200" dirty="0" smtClean="0"/>
          </a:p>
          <a:p>
            <a:r>
              <a:rPr lang="ru-RU" sz="3200" dirty="0" smtClean="0"/>
              <a:t>- </a:t>
            </a:r>
            <a:r>
              <a:rPr lang="ru-RU" sz="3200" dirty="0"/>
              <a:t>Обеспечивает преемственность основных образовательных программ общего образования; </a:t>
            </a:r>
            <a:endParaRPr lang="ru-RU" sz="3200" dirty="0" smtClean="0"/>
          </a:p>
          <a:p>
            <a:r>
              <a:rPr lang="ru-RU" sz="3200" dirty="0" smtClean="0"/>
              <a:t>- </a:t>
            </a:r>
            <a:r>
              <a:rPr lang="ru-RU" sz="3200" dirty="0"/>
              <a:t>Обеспечивает вариативность содержания АООП НОО с учетом особых образовательных потребностей и способностей обучающихся с ОВЗ.</a:t>
            </a:r>
          </a:p>
        </p:txBody>
      </p:sp>
    </p:spTree>
    <p:extLst>
      <p:ext uri="{BB962C8B-B14F-4D97-AF65-F5344CB8AC3E}">
        <p14:creationId xmlns:p14="http://schemas.microsoft.com/office/powerpoint/2010/main" val="37091499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764703"/>
            <a:ext cx="7992888" cy="86409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/>
              <a:t>В основу стандарта положены </a:t>
            </a:r>
            <a:r>
              <a:rPr lang="ru-RU" sz="2800" dirty="0" err="1"/>
              <a:t>деятельностный</a:t>
            </a:r>
            <a:r>
              <a:rPr lang="ru-RU" sz="2800" dirty="0"/>
              <a:t> и дифференцированный подходы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5576" y="1700808"/>
            <a:ext cx="7632848" cy="4320480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2400" dirty="0"/>
              <a:t>Стандарт является основой </a:t>
            </a:r>
            <a:r>
              <a:rPr lang="ru-RU" sz="2400" dirty="0" smtClean="0"/>
              <a:t>для:</a:t>
            </a:r>
          </a:p>
          <a:p>
            <a:r>
              <a:rPr lang="ru-RU" sz="2400" dirty="0" smtClean="0"/>
              <a:t> Разработки </a:t>
            </a:r>
            <a:r>
              <a:rPr lang="ru-RU" sz="2400" dirty="0"/>
              <a:t>примерных АООП НОО обучающихся с ОВЗ: </a:t>
            </a:r>
            <a:endParaRPr lang="ru-RU" sz="2400" dirty="0" smtClean="0"/>
          </a:p>
          <a:p>
            <a:pPr marL="342900" indent="-342900">
              <a:buFontTx/>
              <a:buChar char="-"/>
            </a:pPr>
            <a:r>
              <a:rPr lang="ru-RU" sz="2400" dirty="0" smtClean="0"/>
              <a:t>глухих</a:t>
            </a:r>
            <a:r>
              <a:rPr lang="ru-RU" sz="2400" dirty="0"/>
              <a:t>, слабослышащих, </a:t>
            </a:r>
            <a:r>
              <a:rPr lang="ru-RU" sz="2400" dirty="0" err="1"/>
              <a:t>позднооглохщих</a:t>
            </a:r>
            <a:r>
              <a:rPr lang="ru-RU" sz="2400" dirty="0"/>
              <a:t>; </a:t>
            </a:r>
            <a:endParaRPr lang="ru-RU" sz="2400" dirty="0" smtClean="0"/>
          </a:p>
          <a:p>
            <a:pPr marL="342900" indent="-342900">
              <a:buFontTx/>
              <a:buChar char="-"/>
            </a:pPr>
            <a:r>
              <a:rPr lang="ru-RU" sz="2400" dirty="0" smtClean="0"/>
              <a:t> </a:t>
            </a:r>
            <a:r>
              <a:rPr lang="ru-RU" sz="2400" dirty="0"/>
              <a:t>слепых, слабовидящих</a:t>
            </a:r>
            <a:r>
              <a:rPr lang="ru-RU" sz="2400" dirty="0" smtClean="0"/>
              <a:t>;</a:t>
            </a:r>
          </a:p>
          <a:p>
            <a:pPr marL="342900" indent="-342900">
              <a:buFontTx/>
              <a:buChar char="-"/>
            </a:pPr>
            <a:r>
              <a:rPr lang="ru-RU" sz="2400" dirty="0" smtClean="0"/>
              <a:t> </a:t>
            </a:r>
            <a:r>
              <a:rPr lang="ru-RU" sz="2400" dirty="0"/>
              <a:t>с тяжелыми нарушениями речи; </a:t>
            </a:r>
            <a:endParaRPr lang="ru-RU" sz="2400" dirty="0" smtClean="0"/>
          </a:p>
          <a:p>
            <a:pPr marL="342900" indent="-342900">
              <a:buFontTx/>
              <a:buChar char="-"/>
            </a:pPr>
            <a:r>
              <a:rPr lang="ru-RU" sz="2400" dirty="0" smtClean="0"/>
              <a:t> </a:t>
            </a:r>
            <a:r>
              <a:rPr lang="ru-RU" sz="2400" dirty="0"/>
              <a:t>с нарушениями опорно-двигательного аппарата; </a:t>
            </a:r>
            <a:endParaRPr lang="ru-RU" sz="2400" dirty="0" smtClean="0"/>
          </a:p>
          <a:p>
            <a:pPr marL="342900" indent="-342900">
              <a:buFontTx/>
              <a:buChar char="-"/>
            </a:pPr>
            <a:r>
              <a:rPr lang="ru-RU" sz="2400" dirty="0" smtClean="0"/>
              <a:t> </a:t>
            </a:r>
            <a:r>
              <a:rPr lang="ru-RU" sz="2400" dirty="0"/>
              <a:t>с задержкой психического развития; </a:t>
            </a:r>
            <a:endParaRPr lang="ru-RU" sz="2400" dirty="0" smtClean="0"/>
          </a:p>
          <a:p>
            <a:pPr marL="342900" indent="-342900">
              <a:buFontTx/>
              <a:buChar char="-"/>
            </a:pPr>
            <a:r>
              <a:rPr lang="ru-RU" sz="2400" dirty="0" smtClean="0"/>
              <a:t> </a:t>
            </a:r>
            <a:r>
              <a:rPr lang="ru-RU" sz="2400" dirty="0"/>
              <a:t>с расстройствами аутистического спектра.</a:t>
            </a:r>
          </a:p>
        </p:txBody>
      </p:sp>
    </p:spTree>
    <p:extLst>
      <p:ext uri="{BB962C8B-B14F-4D97-AF65-F5344CB8AC3E}">
        <p14:creationId xmlns:p14="http://schemas.microsoft.com/office/powerpoint/2010/main" val="37729809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620689"/>
            <a:ext cx="6798728" cy="7200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5576" y="548680"/>
            <a:ext cx="7920880" cy="5161109"/>
          </a:xfrm>
        </p:spPr>
        <p:txBody>
          <a:bodyPr>
            <a:noAutofit/>
          </a:bodyPr>
          <a:lstStyle/>
          <a:p>
            <a:pPr marL="285750" indent="-285750">
              <a:buFontTx/>
              <a:buChar char="-"/>
            </a:pPr>
            <a:r>
              <a:rPr lang="ru-RU" sz="2400" dirty="0" smtClean="0"/>
              <a:t>Разработки </a:t>
            </a:r>
            <a:r>
              <a:rPr lang="ru-RU" sz="2400" dirty="0"/>
              <a:t>и реализации АООП НОО обучающихся с ОВЗ; </a:t>
            </a:r>
            <a:endParaRPr lang="ru-RU" sz="2400" dirty="0" smtClean="0"/>
          </a:p>
          <a:p>
            <a:pPr marL="285750" indent="-285750">
              <a:buFontTx/>
              <a:buChar char="-"/>
            </a:pPr>
            <a:r>
              <a:rPr lang="ru-RU" sz="2400" dirty="0" smtClean="0"/>
              <a:t>Определения </a:t>
            </a:r>
            <a:r>
              <a:rPr lang="ru-RU" sz="2400" dirty="0"/>
              <a:t>требований к условиям реализации и к результатам освоения АООП НОО (в </a:t>
            </a:r>
            <a:r>
              <a:rPr lang="ru-RU" sz="2400" dirty="0" err="1"/>
              <a:t>т.ч</a:t>
            </a:r>
            <a:r>
              <a:rPr lang="ru-RU" sz="2400" dirty="0"/>
              <a:t>. на основе индивидуального учебного плана); </a:t>
            </a:r>
            <a:endParaRPr lang="ru-RU" sz="2400" dirty="0" smtClean="0"/>
          </a:p>
          <a:p>
            <a:pPr marL="285750" indent="-285750">
              <a:buFontTx/>
              <a:buChar char="-"/>
            </a:pPr>
            <a:r>
              <a:rPr lang="ru-RU" sz="2400" dirty="0"/>
              <a:t>Разработки нормативов финансового обеспечения реализации АООП НОО и нормативных затрат на оказание государственной (муниципальной) услуги в сфере начального общего образования; </a:t>
            </a:r>
            <a:endParaRPr lang="ru-RU" sz="2400" dirty="0" smtClean="0"/>
          </a:p>
          <a:p>
            <a:pPr marL="285750" indent="-285750">
              <a:buFontTx/>
              <a:buChar char="-"/>
            </a:pPr>
            <a:r>
              <a:rPr lang="ru-RU" sz="2400" dirty="0" smtClean="0"/>
              <a:t> </a:t>
            </a:r>
            <a:r>
              <a:rPr lang="ru-RU" sz="2400" dirty="0"/>
              <a:t>Объективной оценки соответствия образовательной деятельности организации требованиям стандарта; </a:t>
            </a:r>
            <a:endParaRPr lang="ru-RU" sz="2400" dirty="0" smtClean="0"/>
          </a:p>
          <a:p>
            <a:pPr marL="285750" indent="-285750">
              <a:buFontTx/>
              <a:buChar char="-"/>
            </a:pPr>
            <a:r>
              <a:rPr lang="ru-RU" sz="2400" dirty="0" smtClean="0"/>
              <a:t> </a:t>
            </a:r>
            <a:r>
              <a:rPr lang="ru-RU" sz="2400" dirty="0"/>
              <a:t>Лицензирования ОД, государственной аккредитации ОД и государственного контроля в сфере образования</a:t>
            </a:r>
            <a:r>
              <a:rPr lang="ru-RU" sz="2400" dirty="0" smtClean="0"/>
              <a:t>;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0177172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6869" y="764705"/>
            <a:ext cx="6798728" cy="14401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99592" y="1052736"/>
            <a:ext cx="7488832" cy="4585045"/>
          </a:xfrm>
        </p:spPr>
        <p:txBody>
          <a:bodyPr/>
          <a:lstStyle/>
          <a:p>
            <a:endParaRPr lang="ru-RU" dirty="0" smtClean="0"/>
          </a:p>
          <a:p>
            <a:pPr marL="285750" indent="-285750">
              <a:buFontTx/>
              <a:buChar char="-"/>
            </a:pPr>
            <a:r>
              <a:rPr lang="ru-RU" sz="2400" dirty="0" smtClean="0"/>
              <a:t>Проведения </a:t>
            </a:r>
            <a:r>
              <a:rPr lang="ru-RU" sz="2400" dirty="0"/>
              <a:t>текущей и промежуточной аттестации обучающихся</a:t>
            </a:r>
            <a:r>
              <a:rPr lang="ru-RU" sz="2400" dirty="0" smtClean="0"/>
              <a:t>;</a:t>
            </a:r>
          </a:p>
          <a:p>
            <a:pPr marL="285750" indent="-285750">
              <a:buFontTx/>
              <a:buChar char="-"/>
            </a:pPr>
            <a:r>
              <a:rPr lang="ru-RU" sz="2400" dirty="0" smtClean="0"/>
              <a:t>Осуществления </a:t>
            </a:r>
            <a:r>
              <a:rPr lang="ru-RU" sz="2400" dirty="0"/>
              <a:t>внутреннего мониторинга качества образования; </a:t>
            </a:r>
            <a:endParaRPr lang="ru-RU" sz="2400" dirty="0" smtClean="0"/>
          </a:p>
          <a:p>
            <a:pPr marL="285750" indent="-285750">
              <a:buFontTx/>
              <a:buChar char="-"/>
            </a:pPr>
            <a:r>
              <a:rPr lang="ru-RU" sz="2400" dirty="0" smtClean="0"/>
              <a:t>Основой </a:t>
            </a:r>
            <a:r>
              <a:rPr lang="ru-RU" sz="2400" dirty="0"/>
              <a:t>для </a:t>
            </a:r>
            <a:r>
              <a:rPr lang="ru-RU" sz="2400" dirty="0" err="1"/>
              <a:t>профподготовки</a:t>
            </a:r>
            <a:r>
              <a:rPr lang="ru-RU" sz="2400" dirty="0"/>
              <a:t> и переподготовки, повышения квалификации и аттестации педагогических и руководящих работников ОО.</a:t>
            </a:r>
          </a:p>
        </p:txBody>
      </p:sp>
    </p:spTree>
    <p:extLst>
      <p:ext uri="{BB962C8B-B14F-4D97-AF65-F5344CB8AC3E}">
        <p14:creationId xmlns:p14="http://schemas.microsoft.com/office/powerpoint/2010/main" val="419220897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1504</TotalTime>
  <Words>1081</Words>
  <Application>Microsoft Office PowerPoint</Application>
  <PresentationFormat>Экран (4:3)</PresentationFormat>
  <Paragraphs>101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0" baseType="lpstr">
      <vt:lpstr>Arial</vt:lpstr>
      <vt:lpstr>Garamond</vt:lpstr>
      <vt:lpstr>Times New Roman</vt:lpstr>
      <vt:lpstr>Натуральные материалы</vt:lpstr>
      <vt:lpstr>Федеральный государственный образовательный стандарт начального общего образования обучающихся с ограниченными возможностями здоровья</vt:lpstr>
      <vt:lpstr>ФГОС НОО обучающихся с ОВЗ</vt:lpstr>
      <vt:lpstr>Группы обучающихся:</vt:lpstr>
      <vt:lpstr>Стандарт включает требования к: </vt:lpstr>
      <vt:lpstr>Стандарт учитывает :</vt:lpstr>
      <vt:lpstr>Стандарт обеспечивает:</vt:lpstr>
      <vt:lpstr>В основу стандарта положены деятельностный и дифференцированный подходы</vt:lpstr>
      <vt:lpstr>Презентация PowerPoint</vt:lpstr>
      <vt:lpstr>Презентация PowerPoint</vt:lpstr>
      <vt:lpstr>Задачи образования обучающихся с ОВЗ:</vt:lpstr>
      <vt:lpstr>Срок освоения АООП НОО от 4 до 6 лет с учетом их особых образовательных потребностей </vt:lpstr>
      <vt:lpstr>Презентация PowerPoint</vt:lpstr>
      <vt:lpstr>Стандарт предусматривает возможность:</vt:lpstr>
      <vt:lpstr>Требования к Структуре. АООП НОО:</vt:lpstr>
      <vt:lpstr>АООП НОО для обучающихся с ОВЗ</vt:lpstr>
      <vt:lpstr>Дифференцированные требования к вариантам АООП НОО приведены в Приложениях № 1 - № 8</vt:lpstr>
      <vt:lpstr>АООП НОО реализуется через урочную и внеурочную деятельность 3 раздела: -Целевой - Содержательный  - Организационный  Содержательный раздел включает программы на достижение  - личностных  - предметных  - метапредметных результатов. </vt:lpstr>
      <vt:lpstr>В зависимости от варианта АООП НОО содержательный раздел может быть ориентирован на достижение :   -Личностных  -Предметных результатов  В зависимости от варианта АООП НОО программа формирования УУД заменяется программой базовых учебных действий (в соответствии с Приложениями 1- 8).</vt:lpstr>
      <vt:lpstr>Программа коррекционной работы  - Выявление ООП обучающихся с ОВЗ, обусловленных недостатками физического и психического развития  - Психолого-медико-педагогическая помощь (в соответствии с рекомендациями ПМПК)   Программа коррекционной работы должна содержать:  - Перечень, содержание и план реализации индивидуально ориентированных коррекционных мероприятий, обеспечивающих удовлетворение ООП обучающихся;  - Систему комплексного ПМП сопровождения (ПМП обследование, мониторинг динамики развития обучающихся).  </vt:lpstr>
      <vt:lpstr>Система условий реализации должна содержать  - Кадровые;  - Финансовые;  - Материально-технические (учебно-методическое, информационное обеспечение);  - Контроль за состоянием системы условий.</vt:lpstr>
      <vt:lpstr>Определение варианта АООП НОО – на основе рекомендаций ПМПК По результатам комплексного психолого-медико-педагогического обследования (при инвалидности – с учетом ИПР) и мнения родителей</vt:lpstr>
      <vt:lpstr>Требования к условиям реализации АООП НОО</vt:lpstr>
      <vt:lpstr>Требования к кадровым условиям - Квалификация педагогических и учебно-вспомогательных работников должна соответствовать квалификационным характеристикам, установленным в Едином квалификационном справочнике, раздел «Квалификационные характеристики должностей работников образования».  -Профессиональный стандарт</vt:lpstr>
      <vt:lpstr>Требования к результатам освоения АООП НОО  - В зависимости от варианта АООП НОО Стандарт может устанавливать требования только к личностным и предметным результатам в соответствии с Приложениями 1 – 8.  Личностные результаты:  - Овладение компетенциями для решения практико- ориентированных задач, обеспечивающих становление социальных отношений в различных средах;  - Сформированность мотивации к обучению и познанию.</vt:lpstr>
      <vt:lpstr>Метапредметные результаты:  Освоенные универсальные учебные действия  -Познавательные;  -Регулятивные;  -Коммуникативные.  Предметные результаты:  -Овладение содержанием каждой предметной и коррекционно- развивающей области характеризуют достижения в усвоении знаний, умений, возможность их применения в практической деятельности 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Кристина Кокашинская</dc:creator>
  <cp:lastModifiedBy>Olesya</cp:lastModifiedBy>
  <cp:revision>91</cp:revision>
  <dcterms:created xsi:type="dcterms:W3CDTF">2014-11-11T16:46:07Z</dcterms:created>
  <dcterms:modified xsi:type="dcterms:W3CDTF">2022-01-20T15:33:54Z</dcterms:modified>
</cp:coreProperties>
</file>