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9" r:id="rId3"/>
    <p:sldId id="260" r:id="rId4"/>
    <p:sldId id="272" r:id="rId5"/>
    <p:sldId id="273" r:id="rId6"/>
    <p:sldId id="274" r:id="rId7"/>
    <p:sldId id="275" r:id="rId8"/>
    <p:sldId id="27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5BFFA5"/>
    <a:srgbClr val="FF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6A7D-37D3-4364-9DA6-96EA7B9DE1D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5ABF-CB8A-49C5-9170-904AB5580E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56746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6A7D-37D3-4364-9DA6-96EA7B9DE1D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5ABF-CB8A-49C5-9170-904AB5580E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89352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6A7D-37D3-4364-9DA6-96EA7B9DE1D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5ABF-CB8A-49C5-9170-904AB5580E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04828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6A7D-37D3-4364-9DA6-96EA7B9DE1D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5ABF-CB8A-49C5-9170-904AB5580E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4676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6A7D-37D3-4364-9DA6-96EA7B9DE1D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5ABF-CB8A-49C5-9170-904AB5580E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20382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6A7D-37D3-4364-9DA6-96EA7B9DE1D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5ABF-CB8A-49C5-9170-904AB5580E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64600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6A7D-37D3-4364-9DA6-96EA7B9DE1D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5ABF-CB8A-49C5-9170-904AB5580E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92020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6A7D-37D3-4364-9DA6-96EA7B9DE1D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5ABF-CB8A-49C5-9170-904AB5580E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18050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6A7D-37D3-4364-9DA6-96EA7B9DE1D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5ABF-CB8A-49C5-9170-904AB5580E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25850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6A7D-37D3-4364-9DA6-96EA7B9DE1D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5ABF-CB8A-49C5-9170-904AB5580E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35755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6A7D-37D3-4364-9DA6-96EA7B9DE1D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5ABF-CB8A-49C5-9170-904AB5580E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56701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66A7D-37D3-4364-9DA6-96EA7B9DE1D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95ABF-CB8A-49C5-9170-904AB5580E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3767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w_ma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clrChange>
              <a:clrFrom>
                <a:srgbClr val="FFFFCE"/>
              </a:clrFrom>
              <a:clrTo>
                <a:srgbClr val="FFFFC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476250"/>
            <a:ext cx="3743325" cy="20891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3" descr="280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00788" y="260350"/>
            <a:ext cx="2646362" cy="4176713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3851275" y="1700213"/>
            <a:ext cx="2736850" cy="2160587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latin typeface="Georgia"/>
              </a:rPr>
              <a:t>оф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995738" y="-1036638"/>
            <a:ext cx="719137" cy="2073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3000"/>
              <a:t>,</a:t>
            </a:r>
          </a:p>
        </p:txBody>
      </p:sp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179388" y="4221163"/>
            <a:ext cx="8713787" cy="244792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Georgia"/>
              </a:rPr>
              <a:t>к   </a:t>
            </a:r>
            <a:r>
              <a:rPr lang="ru-RU" sz="3600" kern="10" dirty="0" err="1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Georgia"/>
              </a:rPr>
              <a:t>ртоф</a:t>
            </a:r>
            <a:r>
              <a:rPr lang="ru-RU" sz="3600" kern="10" dirty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Georgia"/>
              </a:rPr>
              <a:t>   ль</a:t>
            </a:r>
          </a:p>
        </p:txBody>
      </p:sp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1258888" y="5516563"/>
            <a:ext cx="720725" cy="6477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Oval 8"/>
          <p:cNvSpPr>
            <a:spLocks noChangeArrowheads="1"/>
          </p:cNvSpPr>
          <p:nvPr/>
        </p:nvSpPr>
        <p:spPr bwMode="auto">
          <a:xfrm rot="1586381">
            <a:off x="6227763" y="5516563"/>
            <a:ext cx="720725" cy="6477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2" name="WordArt 10"/>
          <p:cNvSpPr>
            <a:spLocks noChangeArrowheads="1" noChangeShapeType="1" noTextEdit="1"/>
          </p:cNvSpPr>
          <p:nvPr/>
        </p:nvSpPr>
        <p:spPr bwMode="auto">
          <a:xfrm>
            <a:off x="1049090" y="4832350"/>
            <a:ext cx="1154112" cy="1225550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а</a:t>
            </a:r>
          </a:p>
        </p:txBody>
      </p:sp>
      <p:sp>
        <p:nvSpPr>
          <p:cNvPr id="3083" name="WordArt 11"/>
          <p:cNvSpPr>
            <a:spLocks noChangeArrowheads="1" noChangeShapeType="1" noTextEdit="1"/>
          </p:cNvSpPr>
          <p:nvPr/>
        </p:nvSpPr>
        <p:spPr bwMode="auto">
          <a:xfrm>
            <a:off x="6012160" y="4832350"/>
            <a:ext cx="1079500" cy="136842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е</a:t>
            </a:r>
          </a:p>
        </p:txBody>
      </p:sp>
    </p:spTree>
    <p:extLst>
      <p:ext uri="{BB962C8B-B14F-4D97-AF65-F5344CB8AC3E}">
        <p14:creationId xmlns="" xmlns:p14="http://schemas.microsoft.com/office/powerpoint/2010/main" val="33735277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1" nodeType="click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4" presetID="9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79" grpId="0" animBg="1"/>
      <p:bldP spid="3079" grpId="1" animBg="1"/>
      <p:bldP spid="3080" grpId="0" animBg="1"/>
      <p:bldP spid="3080" grpId="1" animBg="1"/>
      <p:bldP spid="3082" grpId="0" animBg="1"/>
      <p:bldP spid="308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014264"/>
            <a:ext cx="7920879" cy="12626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К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ртоф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е</a:t>
            </a: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ль</a:t>
            </a:r>
            <a:r>
              <a:rPr lang="ru-RU" dirty="0" smtClean="0">
                <a:latin typeface="Arial Black" pitchFamily="34" charset="0"/>
              </a:rPr>
              <a:t>— </a:t>
            </a:r>
            <a:r>
              <a:rPr lang="ru-RU" b="1" dirty="0" smtClean="0">
                <a:latin typeface="Arial Black" pitchFamily="34" charset="0"/>
              </a:rPr>
              <a:t>огородное </a:t>
            </a:r>
            <a:r>
              <a:rPr lang="ru-RU" b="1" dirty="0">
                <a:latin typeface="Arial Black" pitchFamily="34" charset="0"/>
              </a:rPr>
              <a:t>растение, овощ.</a:t>
            </a:r>
          </a:p>
          <a:p>
            <a:pPr algn="r"/>
            <a:r>
              <a:rPr lang="ru-RU" dirty="0" smtClean="0">
                <a:latin typeface="Arial Black" pitchFamily="34" charset="0"/>
              </a:rPr>
              <a:t>(Толковый словарь Ожегова)</a:t>
            </a:r>
            <a:r>
              <a:rPr lang="ru-RU" dirty="0"/>
              <a:t>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63688" y="404664"/>
            <a:ext cx="5904656" cy="51334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Лексическое значение слова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1" y="2620135"/>
            <a:ext cx="5904656" cy="54470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Этимология слова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9785" y="3789040"/>
            <a:ext cx="7632847" cy="201622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just"/>
            <a:r>
              <a:rPr lang="ru-RU" dirty="0"/>
              <a:t> </a:t>
            </a:r>
            <a:r>
              <a:rPr lang="ru-RU" b="1" dirty="0">
                <a:latin typeface="Arial Black" pitchFamily="34" charset="0"/>
              </a:rPr>
              <a:t>Это диковинное растение росло под землёй и очень </a:t>
            </a:r>
            <a:r>
              <a:rPr lang="ru-RU" b="1" dirty="0" smtClean="0">
                <a:latin typeface="Arial Black" pitchFamily="34" charset="0"/>
              </a:rPr>
              <a:t>напоминало европейцам </a:t>
            </a:r>
            <a:r>
              <a:rPr lang="ru-RU" b="1" dirty="0">
                <a:latin typeface="Arial Black" pitchFamily="34" charset="0"/>
              </a:rPr>
              <a:t>гриб </a:t>
            </a:r>
            <a:r>
              <a:rPr lang="ru-RU" b="1" i="1" dirty="0">
                <a:solidFill>
                  <a:srgbClr val="0000FF"/>
                </a:solidFill>
                <a:latin typeface="Arial Black" pitchFamily="34" charset="0"/>
              </a:rPr>
              <a:t>трюфель</a:t>
            </a:r>
            <a:r>
              <a:rPr lang="ru-RU" b="1" dirty="0">
                <a:latin typeface="Arial Black" pitchFamily="34" charset="0"/>
              </a:rPr>
              <a:t>, поэтому и получило название от </a:t>
            </a:r>
            <a:r>
              <a:rPr lang="ru-RU" b="1" dirty="0" smtClean="0">
                <a:latin typeface="Arial Black" pitchFamily="34" charset="0"/>
              </a:rPr>
              <a:t>итальянцев </a:t>
            </a:r>
            <a:r>
              <a:rPr lang="ru-RU" b="1" dirty="0">
                <a:latin typeface="Arial Black" pitchFamily="34" charset="0"/>
              </a:rPr>
              <a:t>«</a:t>
            </a:r>
            <a:r>
              <a:rPr lang="ru-RU" b="1" dirty="0">
                <a:solidFill>
                  <a:srgbClr val="0000FF"/>
                </a:solidFill>
                <a:latin typeface="Arial Black" pitchFamily="34" charset="0"/>
              </a:rPr>
              <a:t>грибное</a:t>
            </a:r>
            <a:r>
              <a:rPr lang="ru-RU" b="1" dirty="0">
                <a:latin typeface="Arial Black" pitchFamily="34" charset="0"/>
              </a:rPr>
              <a:t>» имя – </a:t>
            </a:r>
            <a:r>
              <a:rPr lang="ru-RU" b="1" i="1" dirty="0" err="1">
                <a:solidFill>
                  <a:srgbClr val="0000FF"/>
                </a:solidFill>
                <a:latin typeface="Arial Black" pitchFamily="34" charset="0"/>
              </a:rPr>
              <a:t>тартуфоло</a:t>
            </a:r>
            <a:r>
              <a:rPr lang="ru-RU" b="1" dirty="0">
                <a:latin typeface="Arial Black" pitchFamily="34" charset="0"/>
              </a:rPr>
              <a:t>. Когда его </a:t>
            </a:r>
            <a:r>
              <a:rPr lang="ru-RU" b="1" dirty="0" smtClean="0">
                <a:latin typeface="Arial Black" pitchFamily="34" charset="0"/>
              </a:rPr>
              <a:t>заимствовали немцы</a:t>
            </a:r>
            <a:r>
              <a:rPr lang="ru-RU" b="1" dirty="0">
                <a:latin typeface="Arial Black" pitchFamily="34" charset="0"/>
              </a:rPr>
              <a:t>, это слово превратилось в </a:t>
            </a:r>
            <a:r>
              <a:rPr lang="ru-RU" b="1" dirty="0">
                <a:solidFill>
                  <a:srgbClr val="0000FF"/>
                </a:solidFill>
                <a:latin typeface="Arial Black" pitchFamily="34" charset="0"/>
              </a:rPr>
              <a:t>картофель</a:t>
            </a:r>
            <a:r>
              <a:rPr lang="ru-RU" b="1" dirty="0" smtClean="0">
                <a:latin typeface="Arial Black" pitchFamily="34" charset="0"/>
              </a:rPr>
              <a:t>.</a:t>
            </a:r>
            <a:endParaRPr lang="ru-RU" b="1" i="1" dirty="0">
              <a:solidFill>
                <a:srgbClr val="0000FF"/>
              </a:solidFill>
              <a:latin typeface="Arial Black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636309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1186">
        <p:dissolve/>
      </p:transition>
    </mc:Choice>
    <mc:Fallback>
      <p:transition spd="slow" advClick="0" advTm="31186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  <p:extLst mod="1">
    <p:ext uri="{E180D4A7-C9FB-4DFB-919C-405C955672EB}">
      <p14:showEvtLst xmlns="" xmlns:p14="http://schemas.microsoft.com/office/powerpoint/2010/main">
        <p14:playEvt time="2171" objId="7"/>
        <p14:playEvt time="6173" objId="8"/>
        <p14:stopEvt time="8278" objId="7"/>
        <p14:playEvt time="19775" objId="10"/>
        <p14:stopEvt time="19877" objId="8"/>
        <p14:stopEvt time="24947" objId="10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620688"/>
            <a:ext cx="6192688" cy="51334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Давай поставим ударение в этом слове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5816" y="1732746"/>
            <a:ext cx="2952328" cy="68814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sz="2000" dirty="0" smtClean="0">
                <a:latin typeface="Arial Black" pitchFamily="34" charset="0"/>
              </a:rPr>
              <a:t>К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sz="2000" dirty="0" smtClean="0">
                <a:latin typeface="Arial Black" pitchFamily="34" charset="0"/>
              </a:rPr>
              <a:t>РТОФ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Е</a:t>
            </a:r>
            <a:r>
              <a:rPr lang="ru-RU" sz="2000" dirty="0" smtClean="0">
                <a:latin typeface="Arial Black" pitchFamily="34" charset="0"/>
              </a:rPr>
              <a:t>ЛЬ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23214" y="1323791"/>
            <a:ext cx="248786" cy="36933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b="1" dirty="0">
                <a:latin typeface="Arial Black" pitchFamily="34" charset="0"/>
              </a:rPr>
              <a:t>/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794" y="2857496"/>
            <a:ext cx="5214974" cy="34766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1913557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04664"/>
            <a:ext cx="6840760" cy="6463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  <a:t>родственные слова</a:t>
            </a:r>
            <a:endParaRPr lang="ru-RU" dirty="0">
              <a:solidFill>
                <a:srgbClr val="00B0F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59" y="1484784"/>
            <a:ext cx="3519203" cy="332746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К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dirty="0" smtClean="0">
                <a:latin typeface="Arial Black" pitchFamily="34" charset="0"/>
              </a:rPr>
              <a:t>РТОФЕЛЬНЫЙ</a:t>
            </a:r>
          </a:p>
          <a:p>
            <a:r>
              <a:rPr lang="ru-RU" dirty="0" smtClean="0">
                <a:latin typeface="Arial Black" pitchFamily="34" charset="0"/>
              </a:rPr>
              <a:t>К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dirty="0" smtClean="0">
                <a:latin typeface="Arial Black" pitchFamily="34" charset="0"/>
              </a:rPr>
              <a:t>РТОФЕЛИНА</a:t>
            </a:r>
          </a:p>
          <a:p>
            <a:r>
              <a:rPr lang="ru-RU" dirty="0" smtClean="0">
                <a:latin typeface="Arial Black" pitchFamily="34" charset="0"/>
              </a:rPr>
              <a:t>К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dirty="0" smtClean="0">
                <a:latin typeface="Arial Black" pitchFamily="34" charset="0"/>
              </a:rPr>
              <a:t>РТОФЕЛЕЧИСТКА</a:t>
            </a:r>
          </a:p>
          <a:p>
            <a:r>
              <a:rPr lang="ru-RU" dirty="0" smtClean="0">
                <a:latin typeface="Arial Black" pitchFamily="34" charset="0"/>
              </a:rPr>
              <a:t>К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dirty="0" smtClean="0">
                <a:latin typeface="Arial Black" pitchFamily="34" charset="0"/>
              </a:rPr>
              <a:t>РТОФЕЛИНКА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628644" y="1844824"/>
            <a:ext cx="5205155" cy="30319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598570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16939">
        <p:dissolve/>
      </p:transition>
    </mc:Choice>
    <mc:Fallback>
      <p:transition spd="slow" advClick="0" advTm="16939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  <p:extLst mod="1">
    <p:ext uri="{E180D4A7-C9FB-4DFB-919C-405C955672EB}">
      <p14:showEvtLst xmlns="" xmlns:p14="http://schemas.microsoft.com/office/powerpoint/2010/main">
        <p14:playEvt time="501" objId="4"/>
        <p14:stopEvt time="4612" objId="4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Фразеологическая страница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r>
              <a:rPr lang="ru-RU" dirty="0" smtClean="0"/>
              <a:t>1. </a:t>
            </a:r>
            <a:r>
              <a:rPr lang="ru-RU" i="1" dirty="0" smtClean="0"/>
              <a:t>Картофель в мундире </a:t>
            </a:r>
            <a:r>
              <a:rPr lang="ru-RU" dirty="0" smtClean="0"/>
              <a:t>(картофель, сваренный или испеченный в кожуре).</a:t>
            </a:r>
          </a:p>
          <a:p>
            <a:endParaRPr lang="ru-RU" dirty="0" smtClean="0"/>
          </a:p>
          <a:p>
            <a:r>
              <a:rPr lang="ru-RU" dirty="0" smtClean="0"/>
              <a:t>2. </a:t>
            </a:r>
            <a:r>
              <a:rPr lang="ru-RU" i="1" dirty="0" smtClean="0"/>
              <a:t>Нос картошкой</a:t>
            </a:r>
          </a:p>
          <a:p>
            <a:pPr>
              <a:buNone/>
            </a:pPr>
            <a:r>
              <a:rPr lang="ru-RU" dirty="0" smtClean="0"/>
              <a:t> (о широком, толстом книзу </a:t>
            </a:r>
          </a:p>
          <a:p>
            <a:pPr>
              <a:buNone/>
            </a:pPr>
            <a:r>
              <a:rPr lang="ru-RU" dirty="0" smtClean="0"/>
              <a:t>   носе).</a:t>
            </a:r>
            <a:endParaRPr lang="ru-RU" dirty="0"/>
          </a:p>
        </p:txBody>
      </p:sp>
      <p:pic>
        <p:nvPicPr>
          <p:cNvPr id="4" name="Рисунок 3" descr="odaumoraa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628" y="2143116"/>
            <a:ext cx="4143372" cy="3685823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Литературная страница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Удивительно</a:t>
            </a:r>
            <a:r>
              <a:rPr lang="ru-RU" smtClean="0"/>
              <a:t>, но  </a:t>
            </a:r>
            <a:r>
              <a:rPr lang="ru-RU" dirty="0" smtClean="0"/>
              <a:t>о картошке </a:t>
            </a:r>
            <a:r>
              <a:rPr lang="ru-RU" smtClean="0"/>
              <a:t>есть  и сказки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Например, сказка </a:t>
            </a:r>
            <a:r>
              <a:rPr lang="ru-RU" dirty="0" err="1" smtClean="0"/>
              <a:t>Ганса</a:t>
            </a:r>
            <a:r>
              <a:rPr lang="ru-RU" dirty="0" smtClean="0"/>
              <a:t> </a:t>
            </a:r>
            <a:r>
              <a:rPr lang="ru-RU" dirty="0" err="1" smtClean="0"/>
              <a:t>Христиана</a:t>
            </a:r>
            <a:r>
              <a:rPr lang="ru-RU" dirty="0" smtClean="0"/>
              <a:t> Андерсена «Картошка». </a:t>
            </a:r>
            <a:endParaRPr lang="ru-RU" dirty="0"/>
          </a:p>
        </p:txBody>
      </p:sp>
      <p:pic>
        <p:nvPicPr>
          <p:cNvPr id="4" name="Рисунок 3" descr="Целый воз картофеля пожаловал одному из городов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3143248"/>
            <a:ext cx="2859323" cy="3156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Нашлись и такие, кто попытался посадить картошку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000372"/>
            <a:ext cx="2859323" cy="311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4290"/>
            <a:ext cx="8572560" cy="6429420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atin typeface="Arial Black" pitchFamily="34" charset="0"/>
              </a:rPr>
              <a:t>К</a:t>
            </a:r>
            <a:r>
              <a:rPr lang="ru-RU" sz="6600" b="1" u="sng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sz="6600" b="1" dirty="0" smtClean="0">
                <a:latin typeface="Arial Black" pitchFamily="34" charset="0"/>
              </a:rPr>
              <a:t>РТОФ</a:t>
            </a:r>
            <a:r>
              <a:rPr lang="ru-RU" sz="6600" b="1" u="sng" dirty="0" smtClean="0">
                <a:solidFill>
                  <a:srgbClr val="FF0000"/>
                </a:solidFill>
                <a:latin typeface="Arial Black" pitchFamily="34" charset="0"/>
              </a:rPr>
              <a:t>Е</a:t>
            </a:r>
            <a:r>
              <a:rPr lang="ru-RU" sz="6600" b="1" dirty="0" smtClean="0">
                <a:latin typeface="Arial Black" pitchFamily="34" charset="0"/>
              </a:rPr>
              <a:t>ЛЬ </a:t>
            </a:r>
            <a:endParaRPr lang="ru-RU" sz="6600" b="1" dirty="0">
              <a:latin typeface="Arial Black" pitchFamily="34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1678761" y="1821645"/>
            <a:ext cx="1143008" cy="35719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 descr="2022-11-02_09-35-59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3714752"/>
            <a:ext cx="3005141" cy="2799466"/>
          </a:xfrm>
          <a:prstGeom prst="rect">
            <a:avLst/>
          </a:prstGeom>
        </p:spPr>
      </p:pic>
      <p:sp>
        <p:nvSpPr>
          <p:cNvPr id="8" name="Овальная выноска 7"/>
          <p:cNvSpPr/>
          <p:nvPr/>
        </p:nvSpPr>
        <p:spPr>
          <a:xfrm>
            <a:off x="357158" y="2500306"/>
            <a:ext cx="2428892" cy="1398466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28596" y="2643182"/>
            <a:ext cx="2357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Arial Black" pitchFamily="34" charset="0"/>
              </a:rPr>
              <a:t>К</a:t>
            </a:r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sz="5400" dirty="0" smtClean="0">
                <a:latin typeface="Arial Black" pitchFamily="34" charset="0"/>
              </a:rPr>
              <a:t>Р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10" name="Рисунок 9" descr="2022-11-02_09-38-3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00694" y="3000372"/>
            <a:ext cx="2114095" cy="3577334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 rot="16200000" flipH="1">
            <a:off x="5715008" y="1500174"/>
            <a:ext cx="642942" cy="3571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Выноска-облако 12"/>
          <p:cNvSpPr/>
          <p:nvPr/>
        </p:nvSpPr>
        <p:spPr>
          <a:xfrm>
            <a:off x="6000760" y="2000240"/>
            <a:ext cx="2500330" cy="1285884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215074" y="2000240"/>
            <a:ext cx="21431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Arial Black" pitchFamily="34" charset="0"/>
              </a:rPr>
              <a:t>е</a:t>
            </a:r>
            <a:r>
              <a:rPr lang="ru-RU" sz="6600" b="1" dirty="0" smtClean="0">
                <a:latin typeface="Arial Black" pitchFamily="34" charset="0"/>
              </a:rPr>
              <a:t>ль </a:t>
            </a:r>
            <a:endParaRPr lang="ru-RU" sz="6600" b="1" dirty="0"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91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Фразеологическая страница</vt:lpstr>
      <vt:lpstr>Литературная страница</vt:lpstr>
      <vt:lpstr>Слайд 7</vt:lpstr>
      <vt:lpstr>КАРТОФЕЛЬ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</dc:creator>
  <cp:lastModifiedBy>User</cp:lastModifiedBy>
  <cp:revision>57</cp:revision>
  <dcterms:created xsi:type="dcterms:W3CDTF">2016-12-25T10:18:05Z</dcterms:created>
  <dcterms:modified xsi:type="dcterms:W3CDTF">2022-11-01T22:51:39Z</dcterms:modified>
</cp:coreProperties>
</file>