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4" r:id="rId3"/>
    <p:sldId id="272" r:id="rId4"/>
    <p:sldId id="257" r:id="rId5"/>
    <p:sldId id="273" r:id="rId6"/>
    <p:sldId id="259" r:id="rId7"/>
    <p:sldId id="262" r:id="rId8"/>
    <p:sldId id="263" r:id="rId9"/>
    <p:sldId id="258" r:id="rId10"/>
    <p:sldId id="260" r:id="rId11"/>
    <p:sldId id="264" r:id="rId12"/>
    <p:sldId id="266" r:id="rId13"/>
    <p:sldId id="265" r:id="rId14"/>
    <p:sldId id="269" r:id="rId15"/>
    <p:sldId id="267" r:id="rId16"/>
    <p:sldId id="270" r:id="rId17"/>
    <p:sldId id="271" r:id="rId18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1C2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 snapToGrid="0">
      <p:cViewPr varScale="1">
        <p:scale>
          <a:sx n="46" d="100"/>
          <a:sy n="46" d="100"/>
        </p:scale>
        <p:origin x="-77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82CD331-DBCC-4059-BDCF-6115821E52A2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B0FA869-5FC4-492E-B30B-A8F134BC9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0257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EB8E7D-A61F-442E-9D65-53A2D926D6D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7228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A05EA-0E8A-468B-8740-C97E7D6CD7E1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470C5-4F82-4509-B4CF-297397675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9670A-E770-4F33-8225-CFC1867B7109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84D4C-FDDA-4982-8494-414F98632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1B31B-BD81-46BC-B719-65922971599E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8DD40-7A3A-4FEB-B397-2D96F7125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195C2-43AD-4DFB-B100-681E4DE0F717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9B881-D401-4152-8C9A-EDDD31D03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81842-8948-4569-A4A7-02CE32ED03B0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B2CDA-6472-493F-8F7E-EF247AA8B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8AE32-63FD-44E8-B89A-BDF215B233B9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9526D-13E3-43A8-94B1-5077ECED3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5CBF9-1410-4F72-90F9-B8DBE6AF741B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368DB-C083-4950-9C73-C1ABEE052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A9C16-EC4C-4782-89B6-3A5C8823ECCE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038E4-EFE6-443F-8C24-58F32F035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C7B33-61EF-47D2-8731-4A3CC003293D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9E886-67C8-43E0-A3BB-53708F3BA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064DA-4B4B-4317-9FCE-447C1A950ABC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49F0-DA1D-4609-BBEF-4701D0990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D81E5-0220-43D2-9D27-B3D43A6DA200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EE710-5B13-4575-A68C-BB0264F55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36711-68F5-47BA-9D2E-D6E5B3C686A8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C73D2-5F6F-4C69-98C7-DC1C08018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3241B-7B97-4DCB-B347-15FF4BF26830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FD082-F83E-454E-BD65-32AF07BC0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009F1-778D-4914-BF4A-6CE61D1F6C8B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C6C3-8790-4736-B53D-639D971D1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7E709-DCD9-476E-A291-6794A068888A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CAD32-C04E-4F8E-BB3B-3EB49F479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DF5AD-4E5E-4D8F-B028-692B0AAFBBF6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A6615-6C85-4DA2-862E-E7F50597D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F8F91B-3642-4EF5-8D53-10885614029C}" type="datetimeFigureOut">
              <a:rPr lang="ru-RU"/>
              <a:pPr>
                <a:defRPr/>
              </a:pPr>
              <a:t>10.07.2009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1A5D73C5-9CED-4121-A356-190AD2D5B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78" r:id="rId11"/>
    <p:sldLayoutId id="2147483667" r:id="rId12"/>
    <p:sldLayoutId id="2147483679" r:id="rId13"/>
    <p:sldLayoutId id="2147483666" r:id="rId14"/>
    <p:sldLayoutId id="2147483665" r:id="rId15"/>
    <p:sldLayoutId id="2147483664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>
          <a:xfrm>
            <a:off x="1506538" y="409575"/>
            <a:ext cx="7767637" cy="1119188"/>
          </a:xfrm>
        </p:spPr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6538" y="2947988"/>
            <a:ext cx="7767637" cy="3125787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</a:pPr>
            <a:endParaRPr lang="ru-RU" sz="2100" b="1" i="1" dirty="0" smtClean="0">
              <a:solidFill>
                <a:srgbClr val="3F781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</a:pPr>
            <a:endParaRPr lang="ru-RU" sz="2100" b="1" i="1" dirty="0" smtClean="0">
              <a:solidFill>
                <a:srgbClr val="3F781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</a:pPr>
            <a:endParaRPr lang="ru-RU" sz="2100" b="1" i="1" dirty="0" smtClean="0">
              <a:solidFill>
                <a:srgbClr val="3F781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</a:pPr>
            <a:endParaRPr lang="ru-RU" sz="2100" b="1" i="1" dirty="0" smtClean="0">
              <a:solidFill>
                <a:srgbClr val="3F781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1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</a:p>
          <a:p>
            <a:pPr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Шмакова Елена Петровна.</a:t>
            </a:r>
            <a:endParaRPr lang="ru-RU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300" dirty="0" smtClean="0">
              <a:solidFill>
                <a:srgbClr val="7F7F7F"/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714375" y="593725"/>
            <a:ext cx="110569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МКДОУ «Малиновский детский сад»</a:t>
            </a:r>
          </a:p>
          <a:p>
            <a:pPr algn="ctr"/>
            <a:r>
              <a:rPr lang="ru-RU" sz="2400" b="1">
                <a:solidFill>
                  <a:srgbClr val="00B050"/>
                </a:solidFill>
                <a:latin typeface="Times New Roman" pitchFamily="18" charset="0"/>
              </a:rPr>
              <a:t>МО ДОУ Ачинского района «Самообразование, как форма повышения профессионального мастерства педагогических работников ДОУ»</a:t>
            </a:r>
          </a:p>
        </p:txBody>
      </p:sp>
      <p:sp>
        <p:nvSpPr>
          <p:cNvPr id="19460" name="Прямоугольник 5"/>
          <p:cNvSpPr>
            <a:spLocks noChangeArrowheads="1"/>
          </p:cNvSpPr>
          <p:nvPr/>
        </p:nvSpPr>
        <p:spPr bwMode="auto">
          <a:xfrm>
            <a:off x="2074863" y="2576513"/>
            <a:ext cx="69056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Презентация  «Использование темы самообразования в образовательном процессе»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677863" y="341194"/>
            <a:ext cx="8596312" cy="2415654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этап – основной (внедрение в работу подготовленного материала).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Навыки  и умения дошкольников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1924334"/>
            <a:ext cx="9079706" cy="4649931"/>
          </a:xfrm>
        </p:spPr>
        <p:txBody>
          <a:bodyPr rtlCol="0">
            <a:normAutofit/>
          </a:bodyPr>
          <a:lstStyle/>
          <a:p>
            <a:pPr marL="0" indent="0" algn="just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 3" charset="2"/>
              <a:buNone/>
              <a:defRPr/>
            </a:pPr>
            <a:endParaRPr lang="ru-RU" sz="1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" panose="05000000000000000000" pitchFamily="2" charset="2"/>
              <a:buChar char="v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активно интересуются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познавательной литературой, символическими изображениями, графическими схемами,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делают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попытки использовать их самостоятельно. 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7651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1836" y="3357349"/>
            <a:ext cx="3374188" cy="259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1861" y="3357349"/>
            <a:ext cx="3466313" cy="259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Составление рассказа по </a:t>
            </a:r>
            <a:r>
              <a:rPr lang="ru-RU" sz="32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мнемотаблиацам</a:t>
            </a:r>
            <a:endParaRPr lang="ru-RU" sz="4000" dirty="0" smtClean="0">
              <a:solidFill>
                <a:schemeClr val="accent2"/>
              </a:solidFill>
            </a:endParaRP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677863" y="1705970"/>
            <a:ext cx="8596312" cy="4336055"/>
          </a:xfrm>
        </p:spPr>
        <p:txBody>
          <a:bodyPr/>
          <a:lstStyle/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Рассматривание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Составление предложений по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мнемотаблицам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Составление рассказа воспитателем.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Составление рассказа детьми.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chemeClr val="accent2"/>
              </a:solidFill>
            </a:endParaRPr>
          </a:p>
        </p:txBody>
      </p:sp>
      <p:pic>
        <p:nvPicPr>
          <p:cNvPr id="2867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2632" y="3710983"/>
            <a:ext cx="3592512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Объект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24700" y="1582738"/>
            <a:ext cx="34639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728284" y="595952"/>
            <a:ext cx="8596312" cy="132080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Пересказ рассказа по серии сюжетных картинок</a:t>
            </a:r>
            <a:endParaRPr lang="ru-RU" sz="3200" b="1" dirty="0" smtClean="0">
              <a:solidFill>
                <a:schemeClr val="accent2"/>
              </a:solidFill>
            </a:endParaRPr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363964" y="1617592"/>
            <a:ext cx="8596312" cy="3879850"/>
          </a:xfrm>
        </p:spPr>
        <p:txBody>
          <a:bodyPr/>
          <a:lstStyle/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Чтение воспитателем текста и демонстрация картинок.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Ответы на вопросы по содержанию( языковой разбор текста).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Повторное чтение рассказа с опорой на картинки 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ересказ текста детьми с опорой на картинки.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Анализ самостоятельных пересказов детей.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pic>
        <p:nvPicPr>
          <p:cNvPr id="2969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10525" y="1620838"/>
            <a:ext cx="2746375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29513" y="4066583"/>
            <a:ext cx="26860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Обучение рассказыванию с элементами творчества</a:t>
            </a:r>
            <a:endParaRPr lang="ru-RU" dirty="0" smtClean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1228725"/>
            <a:ext cx="9203116" cy="4813300"/>
          </a:xfrm>
        </p:spPr>
        <p:txBody>
          <a:bodyPr rtlCol="0">
            <a:normAutofit/>
          </a:bodyPr>
          <a:lstStyle/>
          <a:p>
            <a:pPr marL="514350" indent="-514350" algn="just" fontAlgn="auto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тение   начало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рассказа.</a:t>
            </a:r>
          </a:p>
          <a:p>
            <a:pPr marL="514350" indent="-514350" algn="just" fontAlgn="auto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" pitchFamily="2" charset="2"/>
              <a:buChar char="v"/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азбор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содержания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рассказа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вопросно-ответной форме.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 мнемосхем  совместно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детьми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Чтение текста  </a:t>
            </a: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еще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 с опорой на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мнемотаблицу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" pitchFamily="2" charset="2"/>
              <a:buChar char="v"/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Придумывание продолжения рассказа детьми по одному из предложенных вариантов.</a:t>
            </a:r>
          </a:p>
          <a:p>
            <a:pPr algn="just" fontAlgn="auto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" pitchFamily="2" charset="2"/>
              <a:buChar char="v"/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Анализ детских рассказов.</a:t>
            </a:r>
            <a:endParaRPr lang="ru-RU" sz="1700" b="1" dirty="0">
              <a:solidFill>
                <a:prstClr val="black"/>
              </a:solidFill>
              <a:latin typeface="Verdana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7" name="Picture 3" descr="C:\Documents and Settings\WWW\Рабочий стол\Изображение 12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1650" y="3387436"/>
            <a:ext cx="2311732" cy="2701637"/>
          </a:xfrm>
          <a:prstGeom prst="rect">
            <a:avLst/>
          </a:prstGeom>
          <a:noFill/>
        </p:spPr>
      </p:pic>
      <p:pic>
        <p:nvPicPr>
          <p:cNvPr id="1028" name="Picture 4" descr="C:\Documents and Settings\WWW\Рабочий стол\IMG202011240932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505" y="3657600"/>
            <a:ext cx="2552701" cy="2930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677863" y="211777"/>
            <a:ext cx="8596312" cy="1296156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Пересказ рассказа</a:t>
            </a:r>
            <a:b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“Здравствуй, зимушка-зима!”</a:t>
            </a:r>
            <a:endParaRPr lang="ru-RU" dirty="0" smtClean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1262039"/>
            <a:ext cx="8596312" cy="5595961"/>
          </a:xfrm>
        </p:spPr>
        <p:txBody>
          <a:bodyPr rtlCol="0">
            <a:normAutofit fontScale="25000" lnSpcReduction="20000"/>
          </a:bodyPr>
          <a:lstStyle/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" panose="05000000000000000000" pitchFamily="2" charset="2"/>
              <a:buChar char="v"/>
              <a:defRPr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Чтение воспитателем текста и демонстрация опорных картинок</a:t>
            </a:r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 3" charset="2"/>
              <a:buNone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Наступила зима. Всюду белый, пушистый снег. Холодно на улице. Дети оделись тепло, и пошли гулять. Они покатались на санках, лыжах, поиграли в снежки, слепили весёлого снеговика. Хорошо зимой!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" pitchFamily="2" charset="2"/>
              <a:buChar char="v"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Ответы на вопросы по содержанию.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 3" charset="2"/>
              <a:buNone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 3" charset="2"/>
              <a:buNone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Какое наступило время года?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 3" charset="2"/>
              <a:buNone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Где лежит снег?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 3" charset="2"/>
              <a:buNone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Какой снег?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 3" charset="2"/>
              <a:buNone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Какая погода на улице?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 3" charset="2"/>
              <a:buNone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Куда пошли дети?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 3" charset="2"/>
              <a:buNone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они оделись?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 3" charset="2"/>
              <a:buNone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 делали дети на прогулке?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 3" charset="2"/>
              <a:buNone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Нравиться ли детям гулять зимой?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" pitchFamily="2" charset="2"/>
              <a:buChar char="v"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Повторное чтение рассказа с установкой на пересказ.</a:t>
            </a:r>
          </a:p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 typeface="Wingdings" pitchFamily="2" charset="2"/>
              <a:buChar char="v"/>
              <a:defRPr/>
            </a:pP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Пересказ текста ребёнком </a:t>
            </a:r>
            <a:r>
              <a:rPr lang="ru-RU" sz="6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опорой на </a:t>
            </a:r>
            <a:r>
              <a:rPr lang="ru-RU" sz="6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мнемотаблицу</a:t>
            </a:r>
            <a:r>
              <a:rPr lang="ru-RU" sz="6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 descr="http://rudocs.exdat.com/pars_docs/tw_refs/66/65853/65853_html_34a9db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7831" y="2572456"/>
            <a:ext cx="3096344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Этапы работы над стихотворением.</a:t>
            </a:r>
            <a:endParaRPr lang="ru-RU" dirty="0" smtClean="0">
              <a:solidFill>
                <a:schemeClr val="accent2"/>
              </a:solidFill>
            </a:endParaRPr>
          </a:p>
        </p:txBody>
      </p:sp>
      <p:sp>
        <p:nvSpPr>
          <p:cNvPr id="32770" name="Объект 2"/>
          <p:cNvSpPr>
            <a:spLocks noGrp="1"/>
          </p:cNvSpPr>
          <p:nvPr>
            <p:ph idx="1"/>
          </p:nvPr>
        </p:nvSpPr>
        <p:spPr>
          <a:xfrm>
            <a:off x="677863" y="1241425"/>
            <a:ext cx="8596312" cy="4595813"/>
          </a:xfrm>
        </p:spPr>
        <p:txBody>
          <a:bodyPr/>
          <a:lstStyle/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Выразительное чтение стихотворения.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Повторное чтение стихотворения с опорой на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мнемотаблицу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установкой, что  дети будут учить наизусть. 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Вопросы по содержанию стихотворения, помогая детям уяснить основную мысль.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Выяснить, какие слова непонятны детям, объяснить их значение в доступной для детей форме.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Чтение  отдельно каждой строчки стихотворения. Повтор</a:t>
            </a:r>
          </a:p>
          <a:p>
            <a:pPr marL="0" indent="0"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с опорой на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мнемотаблицу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Рассказ детьми  стихотворения с опорой на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мнемотаблицу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Зарисовка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по памяти.</a:t>
            </a:r>
          </a:p>
          <a:p>
            <a:endParaRPr lang="ru-RU" dirty="0" smtClean="0"/>
          </a:p>
        </p:txBody>
      </p:sp>
      <p:pic>
        <p:nvPicPr>
          <p:cNvPr id="2050" name="Picture 2" descr="http://pamyatplus.ru/wp-content/uploads/2016/02/vstali-devichk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9574" y="3074147"/>
            <a:ext cx="2928819" cy="366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9244058" cy="1041780"/>
          </a:xfrm>
        </p:spPr>
        <p:txBody>
          <a:bodyPr>
            <a:noAutofit/>
          </a:bodyPr>
          <a:lstStyle/>
          <a:p>
            <a:pPr lvl="0" algn="ctr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 – заключительный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40404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40404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33794" name="Объект 2"/>
          <p:cNvSpPr>
            <a:spLocks noGrp="1"/>
          </p:cNvSpPr>
          <p:nvPr>
            <p:ph idx="1"/>
          </p:nvPr>
        </p:nvSpPr>
        <p:spPr>
          <a:xfrm>
            <a:off x="582329" y="1460310"/>
            <a:ext cx="8596312" cy="6942779"/>
          </a:xfrm>
        </p:spPr>
        <p:txBody>
          <a:bodyPr/>
          <a:lstStyle/>
          <a:p>
            <a:pPr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открытых мероприятий для педагогов ДОУ и родителей воспитанников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по организации работы с мнемотехникой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Font typeface="Wingdings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ывести детей на достижение следующих результатов: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увеличить круг знаний об окружающем мире;</a:t>
            </a:r>
          </a:p>
          <a:p>
            <a:pPr marL="0" inden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вызвать  желание пересказывать тексты, придумывать интересные истории;</a:t>
            </a:r>
          </a:p>
          <a:p>
            <a:pPr marL="0" inden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проявить интерес  к заучиванию стихов и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повысить уровень словарного запаса;  </a:t>
            </a:r>
          </a:p>
          <a:p>
            <a:pPr marL="0" inden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помочь  преодолеть  робость, застенчивость. </a:t>
            </a:r>
          </a:p>
          <a:p>
            <a:pPr marL="0" inden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SzTx/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481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 3" pitchFamily="18" charset="2"/>
              <a:buNone/>
            </a:pPr>
            <a:r>
              <a:rPr lang="ru-RU" sz="4400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4400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4400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внимание!!!</a:t>
            </a:r>
            <a:endParaRPr lang="ru-RU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0060" y="609600"/>
            <a:ext cx="8114115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«Использование мнемотехники для развития речи детей старшего дошкольного возраста»</a:t>
            </a:r>
            <a:r>
              <a:rPr lang="ru-RU" sz="8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300" b="1" dirty="0">
                <a:solidFill>
                  <a:srgbClr val="54A02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300" b="1" dirty="0">
                <a:solidFill>
                  <a:srgbClr val="54A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3207" y="2133292"/>
            <a:ext cx="8596312" cy="3881437"/>
          </a:xfrm>
        </p:spPr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442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609599"/>
            <a:ext cx="8596312" cy="1751463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«Учите ребёнка каким-нибудь неизвестным ему пяти словам – он будет долго и напрасно мучиться, но свяжите двадцать таких  слов с </a:t>
            </a:r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картинкам, </a:t>
            </a:r>
            <a:r>
              <a:rPr lang="ru-RU" b="1" dirty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он усвоит на лету».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</a:t>
            </a:r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3200" b="1" dirty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Д. Ушинский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026" name="Picture 2" descr="http://festival.1september.ru/articles/516391/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5970" y="3065866"/>
            <a:ext cx="3957851" cy="2968388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92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10196512" cy="1320800"/>
          </a:xfrm>
        </p:spPr>
        <p:txBody>
          <a:bodyPr>
            <a:normAutofit/>
          </a:bodyPr>
          <a:lstStyle/>
          <a:p>
            <a:pPr marL="342900" indent="-342900" algn="ctr">
              <a:spcBef>
                <a:spcPts val="1000"/>
              </a:spcBef>
            </a:pP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b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2162175"/>
            <a:ext cx="10304462" cy="4306888"/>
          </a:xfrm>
        </p:spPr>
        <p:txBody>
          <a:bodyPr>
            <a:noAutofit/>
          </a:bodyPr>
          <a:lstStyle/>
          <a:p>
            <a:pPr lvl="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озрастная </a:t>
            </a: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несформированность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звукопроизношения;</a:t>
            </a: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едостаточность словарного запаса;</a:t>
            </a: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2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аграмматичность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фразы;</a:t>
            </a: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изкий уровень развития диалогической речи.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1683224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реализации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этап -организационно –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ознакомительный</a:t>
            </a:r>
            <a:endParaRPr lang="ru-RU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1733266"/>
            <a:ext cx="8596312" cy="430876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 плана  по самообразованию, где определила цели и задачи.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 дидактических игры.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методического материала по теме.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 коллег и  родителей с методикой мнемотехники посредствам:  консультаций, наглядного материала, рекомендаций.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195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23272" y="609600"/>
            <a:ext cx="8596312" cy="1320800"/>
          </a:xfrm>
        </p:spPr>
        <p:txBody>
          <a:bodyPr/>
          <a:lstStyle/>
          <a:p>
            <a:pPr algn="ctr"/>
            <a:endParaRPr lang="ru-RU" sz="32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2082800"/>
            <a:ext cx="10363200" cy="4325938"/>
          </a:xfrm>
        </p:spPr>
        <p:txBody>
          <a:bodyPr>
            <a:noAutofit/>
          </a:bodyPr>
          <a:lstStyle/>
          <a:p>
            <a:pPr marL="0" indent="0">
              <a:lnSpc>
                <a:spcPts val="1500"/>
              </a:lnSpc>
              <a:spcAft>
                <a:spcPts val="750"/>
              </a:spcAft>
              <a:buNone/>
            </a:pPr>
            <a:r>
              <a:rPr lang="ru-RU" sz="24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ts val="1500"/>
              </a:lnSpc>
              <a:spcAft>
                <a:spcPts val="75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 монологической  и диалогической речи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75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Обогащение словарного запаса детей.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75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умения составлять рассказы по лексическим темам с помощью схем описаний.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75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Развитие умений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помощью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мнемотаблиц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рассказывать знакомые сказки, рассказы, стихи, скороговорки.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75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умений отгадывать и загадывать загадки с помощью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мнемотаблиц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75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умственной активности, сообразительности, наблюдательности, умения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сравнивать, обобщать.</a:t>
            </a:r>
          </a:p>
          <a:p>
            <a:pPr>
              <a:lnSpc>
                <a:spcPts val="1500"/>
              </a:lnSpc>
              <a:spcAft>
                <a:spcPts val="75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психических процессов: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логического мышления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внимания,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творческого воображения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памяти. 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623272" y="439738"/>
            <a:ext cx="10093941" cy="85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своего уровня, компетентности и профессионального мастерства.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609599"/>
            <a:ext cx="9448776" cy="2679511"/>
          </a:xfrm>
        </p:spPr>
        <p:txBody>
          <a:bodyPr>
            <a:normAutofit fontScale="90000"/>
          </a:bodyPr>
          <a:lstStyle/>
          <a:p>
            <a:pPr marL="342900" indent="-342900">
              <a:spcBef>
                <a:spcPct val="20000"/>
              </a:spcBef>
              <a:spcAft>
                <a:spcPts val="600"/>
              </a:spcAft>
            </a:pPr>
            <a:r>
              <a:rPr lang="ru-RU" sz="2700" b="1" dirty="0">
                <a:solidFill>
                  <a:srgbClr val="54A02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Мнемотехника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–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</a:rPr>
              <a:t>искусство запоминания, совокупность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приёмов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</a:rPr>
              <a:t>и способов, облегчающих запоминание и увеличивающих объем памяти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путём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</a:rPr>
              <a:t>образования искусственных ассоциаций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b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/>
          </a:p>
        </p:txBody>
      </p:sp>
      <p:pic>
        <p:nvPicPr>
          <p:cNvPr id="1026" name="Picture 2" descr="http://logopedksa.umi.ru/images/cms/data/mnemo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1882" y="2160588"/>
            <a:ext cx="5404512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677863" y="451893"/>
            <a:ext cx="8596312" cy="1320800"/>
          </a:xfrm>
        </p:spPr>
        <p:txBody>
          <a:bodyPr>
            <a:normAutofit fontScale="90000"/>
          </a:bodyPr>
          <a:lstStyle/>
          <a:p>
            <a:r>
              <a:rPr lang="ru-RU" sz="22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Мнемотаблица</a:t>
            </a:r>
            <a:r>
              <a:rPr lang="ru-RU" sz="2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это схема, в которую заложена определённая информация. 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любая работа строится от простого к сложному. Начиная работу с простейших </a:t>
            </a:r>
            <a:r>
              <a:rPr lang="ru-RU" sz="2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мнемоквадратов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последовательно переходим к </a:t>
            </a:r>
            <a:r>
              <a:rPr lang="ru-RU" sz="2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мнемодорожкам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и позже к </a:t>
            </a:r>
            <a:r>
              <a:rPr lang="ru-RU" sz="2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мнемотаблицам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2160588"/>
            <a:ext cx="8596312" cy="4485872"/>
          </a:xfrm>
        </p:spPr>
        <p:txBody>
          <a:bodyPr rtlCol="0">
            <a:normAutofit fontScale="92500" lnSpcReduction="20000"/>
          </a:bodyPr>
          <a:lstStyle/>
          <a:p>
            <a:pPr marL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charset="2"/>
              <a:buNone/>
              <a:defRPr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charset="2"/>
              <a:buNone/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charset="2"/>
              <a:buNone/>
              <a:defRPr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charset="2"/>
              <a:buNone/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charset="2"/>
              <a:buNone/>
              <a:defRPr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charset="2"/>
              <a:buNone/>
              <a:defRPr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charset="2"/>
              <a:buNone/>
              <a:defRPr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charset="2"/>
              <a:buNone/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charset="2"/>
              <a:buNone/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charset="2"/>
              <a:buNone/>
              <a:defRPr/>
            </a:pPr>
            <a:endParaRPr lang="ru-RU" sz="2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charset="2"/>
              <a:buNone/>
              <a:defRPr/>
            </a:pP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можно изобразить в </a:t>
            </a:r>
            <a:r>
              <a:rPr lang="ru-RU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мнемотаблице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marL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charset="2"/>
              <a:buNone/>
              <a:defRPr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мнемотаблице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можно изображать практически все – т.е. производится графическое или частично графическое изображение персонажей сказки, явлений природы, некоторых действий, т.е. можно нарисовать то, что посчитаете нужным. Но изобразить так, чтобы нарисованное было понятно детям.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0687" y="1909171"/>
            <a:ext cx="6803929" cy="2847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Мнемотаблица</a:t>
            </a:r>
          </a:p>
        </p:txBody>
      </p:sp>
      <p:pic>
        <p:nvPicPr>
          <p:cNvPr id="2662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4492625"/>
            <a:ext cx="2586037" cy="1273175"/>
          </a:xfrm>
        </p:spPr>
      </p:pic>
      <p:sp>
        <p:nvSpPr>
          <p:cNvPr id="4" name="Скругленный прямоугольник 3"/>
          <p:cNvSpPr/>
          <p:nvPr/>
        </p:nvSpPr>
        <p:spPr>
          <a:xfrm>
            <a:off x="676275" y="2039938"/>
            <a:ext cx="2566988" cy="1255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словарного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запаса</a:t>
            </a:r>
            <a:r>
              <a:rPr lang="ru-RU" dirty="0"/>
              <a:t> </a:t>
            </a:r>
          </a:p>
        </p:txBody>
      </p:sp>
      <p:pic>
        <p:nvPicPr>
          <p:cNvPr id="26628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2363" y="2792413"/>
            <a:ext cx="2586037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3875" y="4316413"/>
            <a:ext cx="2586038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94513" y="2093913"/>
            <a:ext cx="2584450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Box 9"/>
          <p:cNvSpPr txBox="1">
            <a:spLocks noChangeArrowheads="1"/>
          </p:cNvSpPr>
          <p:nvPr/>
        </p:nvSpPr>
        <p:spPr bwMode="auto">
          <a:xfrm>
            <a:off x="900113" y="2263775"/>
            <a:ext cx="20335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6632" name="TextBox 11"/>
          <p:cNvSpPr txBox="1">
            <a:spLocks noChangeArrowheads="1"/>
          </p:cNvSpPr>
          <p:nvPr/>
        </p:nvSpPr>
        <p:spPr bwMode="auto">
          <a:xfrm>
            <a:off x="7383463" y="2043113"/>
            <a:ext cx="159226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Обучение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составлению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рассказов</a:t>
            </a:r>
          </a:p>
        </p:txBody>
      </p:sp>
      <p:sp>
        <p:nvSpPr>
          <p:cNvPr id="26633" name="TextBox 13"/>
          <p:cNvSpPr txBox="1">
            <a:spLocks noChangeArrowheads="1"/>
          </p:cNvSpPr>
          <p:nvPr/>
        </p:nvSpPr>
        <p:spPr bwMode="auto">
          <a:xfrm>
            <a:off x="4708525" y="3205163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6634" name="TextBox 14"/>
          <p:cNvSpPr txBox="1">
            <a:spLocks noChangeArrowheads="1"/>
          </p:cNvSpPr>
          <p:nvPr/>
        </p:nvSpPr>
        <p:spPr bwMode="auto">
          <a:xfrm>
            <a:off x="3897313" y="2976563"/>
            <a:ext cx="33988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Отгадывание  и 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загадывание 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загадок</a:t>
            </a:r>
          </a:p>
        </p:txBody>
      </p:sp>
      <p:sp>
        <p:nvSpPr>
          <p:cNvPr id="26635" name="TextBox 16"/>
          <p:cNvSpPr txBox="1">
            <a:spLocks noChangeArrowheads="1"/>
          </p:cNvSpPr>
          <p:nvPr/>
        </p:nvSpPr>
        <p:spPr bwMode="auto">
          <a:xfrm>
            <a:off x="7261225" y="4525963"/>
            <a:ext cx="17145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Заучивание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стихов,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скороговорок</a:t>
            </a:r>
          </a:p>
        </p:txBody>
      </p:sp>
      <p:sp>
        <p:nvSpPr>
          <p:cNvPr id="26636" name="TextBox 17"/>
          <p:cNvSpPr txBox="1">
            <a:spLocks noChangeArrowheads="1"/>
          </p:cNvSpPr>
          <p:nvPr/>
        </p:nvSpPr>
        <p:spPr bwMode="auto">
          <a:xfrm>
            <a:off x="1582738" y="4667250"/>
            <a:ext cx="17224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Обучение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грамоте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892675" y="1270000"/>
            <a:ext cx="0" cy="1430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940425" y="1201738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2444750" y="1239838"/>
            <a:ext cx="1041400" cy="690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40" name="Рисунок 2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6625" y="2620963"/>
            <a:ext cx="1587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Прямая со стрелкой 34"/>
          <p:cNvCxnSpPr/>
          <p:nvPr/>
        </p:nvCxnSpPr>
        <p:spPr>
          <a:xfrm flipH="1">
            <a:off x="3146425" y="1241425"/>
            <a:ext cx="750888" cy="29956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5592763" y="1330325"/>
            <a:ext cx="1381125" cy="2817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917</TotalTime>
  <Words>690</Words>
  <Application>Microsoft Office PowerPoint</Application>
  <PresentationFormat>Произвольный</PresentationFormat>
  <Paragraphs>121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Грань</vt:lpstr>
      <vt:lpstr>   </vt:lpstr>
      <vt:lpstr>Тема: «Использование мнемотехники для развития речи детей старшего дошкольного возраста»   </vt:lpstr>
      <vt:lpstr>«Учите ребёнка каким-нибудь неизвестным ему пяти словам – он будет долго и напрасно мучиться, но свяжите двадцать таких  слов с картинкам, и он усвоит на лету».                                                                                                                                                          К. Д. Ушинский </vt:lpstr>
      <vt:lpstr>АКТУАЛЬНОСТЬ: </vt:lpstr>
      <vt:lpstr>Пути реализации 1 этап -организационно – ознакомительный</vt:lpstr>
      <vt:lpstr>Слайд 6</vt:lpstr>
      <vt:lpstr>Мнемотехника– искусство запоминания, совокупность приёмов и способов, облегчающих запоминание и увеличивающих объем памяти путём образования искусственных ассоциаций.      </vt:lpstr>
      <vt:lpstr>Мнемотаблица – это схема, в которую заложена определённая информация.  Как любая работа строится от простого к сложному. Начиная работу с простейших мнемоквадратов, последовательно переходим к мнемодорожкам, и позже к мнемотаблицам  </vt:lpstr>
      <vt:lpstr>                Мнемотаблица</vt:lpstr>
      <vt:lpstr>2 этап – основной (внедрение в работу подготовленного материала). Навыки  и умения дошкольников </vt:lpstr>
      <vt:lpstr>Составление рассказа по мнемотаблиацам</vt:lpstr>
      <vt:lpstr>Пересказ рассказа по серии сюжетных картинок</vt:lpstr>
      <vt:lpstr>Обучение рассказыванию с элементами творчества</vt:lpstr>
      <vt:lpstr>Пересказ рассказа  “Здравствуй, зимушка-зима!”</vt:lpstr>
      <vt:lpstr>Этапы работы над стихотворением.</vt:lpstr>
      <vt:lpstr>3 этап – заключительный     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SveTik</dc:creator>
  <cp:lastModifiedBy>WWW</cp:lastModifiedBy>
  <cp:revision>72</cp:revision>
  <dcterms:created xsi:type="dcterms:W3CDTF">2016-12-02T14:52:13Z</dcterms:created>
  <dcterms:modified xsi:type="dcterms:W3CDTF">2009-07-09T19:39:46Z</dcterms:modified>
</cp:coreProperties>
</file>