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7" r:id="rId2"/>
    <p:sldId id="269" r:id="rId3"/>
    <p:sldId id="265" r:id="rId4"/>
    <p:sldId id="260" r:id="rId5"/>
    <p:sldId id="256" r:id="rId6"/>
    <p:sldId id="263" r:id="rId7"/>
    <p:sldId id="261" r:id="rId8"/>
    <p:sldId id="264" r:id="rId9"/>
    <p:sldId id="267" r:id="rId10"/>
    <p:sldId id="268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33FD9-B032-49F5-82A6-001D7165BC6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F5CC7-D995-4AAB-AE1D-F0EBA2F6E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8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F5CC7-D995-4AAB-AE1D-F0EBA2F6E59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6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25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3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834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40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232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169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672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358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64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2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67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4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186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72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5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8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EC824F-76E5-4DA3-9DB0-D197F787460A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BCE76B-3C8D-4015-B533-DEA2C0AD6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3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4738" y="1652953"/>
            <a:ext cx="99528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NewRomanPS-BoldMT"/>
              </a:rPr>
              <a:t>Тема :</a:t>
            </a:r>
            <a:r>
              <a:rPr lang="ru-RU" sz="3600" b="1" dirty="0" smtClean="0">
                <a:latin typeface="TimesNewRomanPS-BoldMT"/>
              </a:rPr>
              <a:t>«Использование блоков </a:t>
            </a:r>
            <a:r>
              <a:rPr lang="ru-RU" sz="3600" b="1" dirty="0" err="1" smtClean="0">
                <a:latin typeface="TimesNewRomanPS-BoldMT"/>
              </a:rPr>
              <a:t>Дьенеша</a:t>
            </a:r>
            <a:r>
              <a:rPr lang="ru-RU" sz="3600" b="1" dirty="0" smtClean="0">
                <a:latin typeface="TimesNewRomanPS-BoldMT"/>
              </a:rPr>
              <a:t> как современной образовательной технологии  в познавательном развитии дошкольников»</a:t>
            </a:r>
            <a:endParaRPr lang="ru-RU" sz="3600" b="1" i="0" u="none" strike="noStrike" baseline="0" dirty="0" smtClean="0">
              <a:latin typeface="TimesNewRomanPS-BoldMT"/>
            </a:endParaRPr>
          </a:p>
        </p:txBody>
      </p:sp>
    </p:spTree>
    <p:extLst>
      <p:ext uri="{BB962C8B-B14F-4D97-AF65-F5344CB8AC3E}">
        <p14:creationId xmlns:p14="http://schemas.microsoft.com/office/powerpoint/2010/main" val="222019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63507" y="1973802"/>
            <a:ext cx="4349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3192" y="1002465"/>
            <a:ext cx="10593893" cy="488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8455" y="638289"/>
            <a:ext cx="10976966" cy="506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221" y="989185"/>
            <a:ext cx="10499271" cy="491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Библиографический список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Белошистая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А.В. Занятия по математике: развиваем логическое мышление// Дошкольное воспитание. – 2004. - № 9.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Л. А. Развитие. Основные положения.– М., 1993.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Фидлер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 Математика уже в детском саду. - М.: Просвещение, 1991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/>
              <a:t>Методическое обеспечение</a:t>
            </a:r>
            <a:endParaRPr lang="ru-RU" sz="1600" dirty="0"/>
          </a:p>
          <a:p>
            <a:pPr lvl="0"/>
            <a:r>
              <a:rPr lang="ru-RU" sz="1600" dirty="0"/>
              <a:t>Демонстрационный материал к счётным палочкам </a:t>
            </a:r>
            <a:r>
              <a:rPr lang="ru-RU" sz="1600" dirty="0" err="1"/>
              <a:t>Кюизенера</a:t>
            </a:r>
            <a:r>
              <a:rPr lang="ru-RU" sz="1600" dirty="0"/>
              <a:t> и логическим блокам </a:t>
            </a:r>
            <a:r>
              <a:rPr lang="ru-RU" sz="1600" dirty="0" err="1"/>
              <a:t>Дьенеша</a:t>
            </a:r>
            <a:r>
              <a:rPr lang="ru-RU" sz="1600" dirty="0"/>
              <a:t> / Б. Б. </a:t>
            </a:r>
            <a:r>
              <a:rPr lang="ru-RU" sz="1600" dirty="0" err="1"/>
              <a:t>Финкельштейн</a:t>
            </a:r>
            <a:r>
              <a:rPr lang="ru-RU" sz="1600" dirty="0"/>
              <a:t>. – СПб.:  ООО «Корвет», 2015.</a:t>
            </a:r>
          </a:p>
          <a:p>
            <a:pPr lvl="0"/>
            <a:r>
              <a:rPr lang="ru-RU" sz="1600" dirty="0"/>
              <a:t>Захарова Н. И. Играем с логическими блоками </a:t>
            </a:r>
            <a:r>
              <a:rPr lang="ru-RU" sz="1600" dirty="0" err="1"/>
              <a:t>Дьенеша</a:t>
            </a:r>
            <a:r>
              <a:rPr lang="ru-RU" sz="1600" dirty="0"/>
              <a:t>: Учебный курс для детей 4 – 5 лет. – СПб. : ООО «ИЗДАТЕЛЬСТВО «ДЕТСТВО-ПРЕСС», 2016.</a:t>
            </a:r>
          </a:p>
          <a:p>
            <a:pPr lvl="0"/>
            <a:r>
              <a:rPr lang="ru-RU" sz="1600" dirty="0" err="1"/>
              <a:t>Лелявина</a:t>
            </a:r>
            <a:r>
              <a:rPr lang="ru-RU" sz="1600" dirty="0"/>
              <a:t> Н. О., Б. Б. </a:t>
            </a:r>
            <a:r>
              <a:rPr lang="ru-RU" sz="1600" dirty="0" err="1"/>
              <a:t>Финкельштейн</a:t>
            </a:r>
            <a:r>
              <a:rPr lang="ru-RU" sz="1600" dirty="0"/>
              <a:t>  Давайте вместе поиграем: Комплект игры с блоками </a:t>
            </a:r>
            <a:r>
              <a:rPr lang="ru-RU" sz="1600" dirty="0" err="1"/>
              <a:t>Дьенеша</a:t>
            </a:r>
            <a:r>
              <a:rPr lang="ru-RU" sz="1600" dirty="0"/>
              <a:t>. – СПб.: ООО «Корвет», 2001.</a:t>
            </a:r>
          </a:p>
          <a:p>
            <a:pPr lvl="0"/>
            <a:r>
              <a:rPr lang="ru-RU" sz="1600" dirty="0" err="1"/>
              <a:t>Петерсон</a:t>
            </a:r>
            <a:r>
              <a:rPr lang="ru-RU" sz="1600" dirty="0"/>
              <a:t> Л. Г., </a:t>
            </a:r>
            <a:r>
              <a:rPr lang="ru-RU" sz="1600" dirty="0" err="1"/>
              <a:t>Кочемасова</a:t>
            </a:r>
            <a:r>
              <a:rPr lang="ru-RU" sz="1600" dirty="0"/>
              <a:t> Е.Е. </a:t>
            </a:r>
            <a:r>
              <a:rPr lang="ru-RU" sz="1600" dirty="0" err="1"/>
              <a:t>Игралочка</a:t>
            </a:r>
            <a:r>
              <a:rPr lang="ru-RU" sz="1600" dirty="0"/>
              <a:t>. Практический курс математики для дошкольников: Методические рекомендации. – М.: Баланс, 1998.</a:t>
            </a:r>
          </a:p>
          <a:p>
            <a:pPr lvl="0"/>
            <a:r>
              <a:rPr lang="ru-RU" sz="1600" dirty="0"/>
              <a:t>Русские народные загадки, пословицы, поговорки / Сост. Ю. Г. Круглов. – М.: Просвещение, 1990.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85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5657" y="734787"/>
            <a:ext cx="97971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 работы: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развитие логического мышления в процессе моделирования с блоками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Дьенеша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dirty="0" smtClean="0"/>
              <a:t>• </a:t>
            </a:r>
            <a:r>
              <a:rPr lang="ru-RU" dirty="0"/>
              <a:t>Способствовать развитию у дошкольников логического и комбинаторного мышления, аналитических способностей, формировать начальные навыки, необходимые детям в дальнейшем для умения решать логические задачи.</a:t>
            </a:r>
            <a:br>
              <a:rPr lang="ru-RU" dirty="0"/>
            </a:br>
            <a:r>
              <a:rPr lang="ru-RU" dirty="0"/>
              <a:t>• Развивать умение выявлять в объектах разнообразные свойства, называть их, адекватно обозначать словами их отсутствие, абстрагировать и удерживать в памяти одновременно два, три или четыре свойства объекта, обобщать рассматриваемые объекты по одному или нескольким свойствам.</a:t>
            </a:r>
            <a:br>
              <a:rPr lang="ru-RU" dirty="0"/>
            </a:br>
            <a:r>
              <a:rPr lang="ru-RU" dirty="0"/>
              <a:t>• Дать первое представление о таких сложнейших понятиях информатики как алгоритмы, кодирование информации, логические операции.</a:t>
            </a:r>
            <a:br>
              <a:rPr lang="ru-RU" dirty="0"/>
            </a:br>
            <a:r>
              <a:rPr lang="ru-RU" dirty="0"/>
              <a:t>• Развивать психические процессы дошкольников: восприятие, внимание, память, речь, творческое воображение и умение детей креативно мыслить.</a:t>
            </a:r>
            <a:br>
              <a:rPr lang="ru-RU" dirty="0"/>
            </a:br>
            <a:r>
              <a:rPr lang="ru-RU" dirty="0"/>
              <a:t>• Развивать способность к моделированию и конструированию, умение использовать блоки </a:t>
            </a:r>
            <a:r>
              <a:rPr lang="ru-RU" dirty="0" err="1"/>
              <a:t>Дьенеша</a:t>
            </a:r>
            <a:r>
              <a:rPr lang="ru-RU" dirty="0"/>
              <a:t> в качестве предметно-схематической модели во всех видах деятельности.</a:t>
            </a:r>
            <a:br>
              <a:rPr lang="ru-RU" dirty="0"/>
            </a:br>
            <a:r>
              <a:rPr lang="ru-RU" dirty="0"/>
              <a:t>• Воспитывать самостоятельность, инициативу, настойчивость в достижении цели, преодолении трудностей.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68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7785" y="2285999"/>
            <a:ext cx="89564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F1F1F"/>
                </a:solidFill>
                <a:latin typeface="clear_sansregular"/>
              </a:rPr>
              <a:t>Целью методики является развитие математических способностей у детей дошкольного и младшего школьного возрастов. Задачи использования блоков </a:t>
            </a:r>
            <a:r>
              <a:rPr lang="ru-RU" dirty="0" err="1">
                <a:solidFill>
                  <a:srgbClr val="1F1F1F"/>
                </a:solidFill>
                <a:latin typeface="clear_sansregular"/>
              </a:rPr>
              <a:t>Дьенеша</a:t>
            </a:r>
            <a:r>
              <a:rPr lang="ru-RU" dirty="0">
                <a:solidFill>
                  <a:srgbClr val="1F1F1F"/>
                </a:solidFill>
                <a:latin typeface="clear_sansregular"/>
              </a:rPr>
              <a:t> довольного разнообразны: развитие и совершенствование умения проводить анализ формы предметов; улучшение умения сравнивать предметы между собой по одному или нескольким параметрам; развитие фантазии и творческого начала у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4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7299" y="1443841"/>
            <a:ext cx="83602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Планируемые результаты </a:t>
            </a:r>
          </a:p>
          <a:p>
            <a:r>
              <a:rPr lang="ru-RU" dirty="0" smtClean="0"/>
              <a:t>•	Развитие умения выделять в геометрических фигурах одновременно три признака цвета, формы и величины.</a:t>
            </a:r>
          </a:p>
          <a:p>
            <a:r>
              <a:rPr lang="ru-RU" dirty="0" smtClean="0"/>
              <a:t>•	Развитие способности классифицировать геометрические фигуры по заданным признакам: цвет, форма, размер, толщина.</a:t>
            </a:r>
          </a:p>
          <a:p>
            <a:r>
              <a:rPr lang="ru-RU" dirty="0" smtClean="0"/>
              <a:t>•	Развитие способности действия наглядного моделирования, умения давать характеристику геометрических фигур с помощью наглядных моделей.</a:t>
            </a:r>
          </a:p>
          <a:p>
            <a:r>
              <a:rPr lang="ru-RU" dirty="0" smtClean="0"/>
              <a:t>•	Развитие способности конструировать по цветной схеме, умение планировать действия, как по анализу схемы, так и по воспроизведению ее в конструкции.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1.bp.blogspot.com/-6B-I36dKfdE/W7SE2PDJGCI/AAAAAAAAAQg/2Qyt9hjprFIIQ3Ozz8oXObTQI9uougWLwCLcBGAs/s1600/%25D0%25BF%25D0%25BA%25D0%25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323435"/>
            <a:ext cx="11148646" cy="653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локи Дьенеш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83" y="1269877"/>
            <a:ext cx="5354271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3507" y="1891740"/>
            <a:ext cx="43492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F1F1F"/>
                </a:solidFill>
                <a:latin typeface="clear_sansregular"/>
              </a:rPr>
              <a:t>Занятия формируют у малышей настойчивость, стремление решить поставленную задачу, помогут приобрести веру в свои силы, стремление мыслить, принимать решения, догадываться</a:t>
            </a:r>
            <a:r>
              <a:rPr lang="ru-RU" dirty="0" smtClean="0">
                <a:solidFill>
                  <a:srgbClr val="1F1F1F"/>
                </a:solidFill>
                <a:latin typeface="clear_sansregular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2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15907" y="2126202"/>
            <a:ext cx="4349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950" y="2755735"/>
            <a:ext cx="6224063" cy="28708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66" y="1946469"/>
            <a:ext cx="3879448" cy="2682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7675" y="688553"/>
            <a:ext cx="2397685" cy="519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63507" y="1973802"/>
            <a:ext cx="4349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992" y="487815"/>
            <a:ext cx="7878538" cy="590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8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205</TotalTime>
  <Words>99</Words>
  <Application>Microsoft Office PowerPoint</Application>
  <PresentationFormat>Широкоэкранный</PresentationFormat>
  <Paragraphs>22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clear_sansregular</vt:lpstr>
      <vt:lpstr>Garamond</vt:lpstr>
      <vt:lpstr>Times New Roman</vt:lpstr>
      <vt:lpstr>TimesNewRomanPS-BoldMT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PODGOTGRUPPA</dc:creator>
  <cp:lastModifiedBy>Логопед</cp:lastModifiedBy>
  <cp:revision>18</cp:revision>
  <dcterms:created xsi:type="dcterms:W3CDTF">2021-03-17T14:07:11Z</dcterms:created>
  <dcterms:modified xsi:type="dcterms:W3CDTF">2022-11-01T07:51:24Z</dcterms:modified>
</cp:coreProperties>
</file>