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60" r:id="rId4"/>
    <p:sldId id="270" r:id="rId5"/>
    <p:sldId id="262" r:id="rId6"/>
    <p:sldId id="263" r:id="rId7"/>
    <p:sldId id="264" r:id="rId8"/>
    <p:sldId id="265" r:id="rId9"/>
    <p:sldId id="267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6EA80C-0C0E-4E44-BCDF-832605FEE857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486BEB-0787-42F3-83E3-8485B03C1CB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втором этапе</a:t>
          </a:r>
          <a:r>
            <a: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совершенствуем технику выполнения движений, постепенно усложняя и наращивая темп.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22E86C2-5F6A-4124-9144-4F50475B946A}" type="parTrans" cxnId="{EE78155F-BA63-46A3-8DB7-BCE14FCBB438}">
      <dgm:prSet/>
      <dgm:spPr/>
      <dgm:t>
        <a:bodyPr/>
        <a:lstStyle/>
        <a:p>
          <a:endParaRPr lang="ru-RU"/>
        </a:p>
      </dgm:t>
    </dgm:pt>
    <dgm:pt modelId="{781B0D17-B397-4734-B1A3-936310ABA7EE}" type="sibTrans" cxnId="{EE78155F-BA63-46A3-8DB7-BCE14FCBB438}">
      <dgm:prSet/>
      <dgm:spPr/>
      <dgm:t>
        <a:bodyPr/>
        <a:lstStyle/>
        <a:p>
          <a:endParaRPr lang="ru-RU"/>
        </a:p>
      </dgm:t>
    </dgm:pt>
    <dgm:pt modelId="{5C982A63-1153-48C7-A2FA-1F66E2ACE94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третьем этапе</a:t>
          </a:r>
          <a:r>
            <a: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используем знакомые движения на разминке, ОВД, как элемент полосы препятствий и круговой тренировки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02AA553-490E-4039-BDBA-F5EE3C6DA8D7}" type="parTrans" cxnId="{7E946870-8014-47DB-894C-3D5EDDA43DA7}">
      <dgm:prSet/>
      <dgm:spPr/>
      <dgm:t>
        <a:bodyPr/>
        <a:lstStyle/>
        <a:p>
          <a:endParaRPr lang="ru-RU"/>
        </a:p>
      </dgm:t>
    </dgm:pt>
    <dgm:pt modelId="{F91241E3-B3A3-4EA3-9B80-D5C4AC8658FB}" type="sibTrans" cxnId="{7E946870-8014-47DB-894C-3D5EDDA43DA7}">
      <dgm:prSet/>
      <dgm:spPr/>
      <dgm:t>
        <a:bodyPr/>
        <a:lstStyle/>
        <a:p>
          <a:endParaRPr lang="ru-RU"/>
        </a:p>
      </dgm:t>
    </dgm:pt>
    <dgm:pt modelId="{7E815D70-6372-4C3D-B9B1-A890382AE7D0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первом этапе</a:t>
          </a:r>
          <a:r>
            <a: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algn="l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мы разучиваем             упражнения с пояснениями всех элементов. Особое внимание на данном этапе я уделяю правильности выполнения движений.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A69F2BF-26BD-4B37-B53C-0DA841D498C6}" type="sibTrans" cxnId="{6C05D815-B2D1-42AC-ACB6-BE195FEAFE09}">
      <dgm:prSet/>
      <dgm:spPr/>
      <dgm:t>
        <a:bodyPr/>
        <a:lstStyle/>
        <a:p>
          <a:endParaRPr lang="ru-RU"/>
        </a:p>
      </dgm:t>
    </dgm:pt>
    <dgm:pt modelId="{C7B643CA-2E70-40FD-BFB2-01543C2CCE0F}" type="parTrans" cxnId="{6C05D815-B2D1-42AC-ACB6-BE195FEAFE09}">
      <dgm:prSet/>
      <dgm:spPr/>
      <dgm:t>
        <a:bodyPr/>
        <a:lstStyle/>
        <a:p>
          <a:endParaRPr lang="ru-RU"/>
        </a:p>
      </dgm:t>
    </dgm:pt>
    <dgm:pt modelId="{D5A96F04-55FA-4C47-9DBE-F9BD41804166}" type="pres">
      <dgm:prSet presAssocID="{DD6EA80C-0C0E-4E44-BCDF-832605FEE85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40188A2-D45F-4710-AFA9-7BCC9F269BC1}" type="pres">
      <dgm:prSet presAssocID="{7E815D70-6372-4C3D-B9B1-A890382AE7D0}" presName="composite" presStyleCnt="0"/>
      <dgm:spPr/>
    </dgm:pt>
    <dgm:pt modelId="{F87A1DFA-5103-41D8-8D09-39AE845B4EBF}" type="pres">
      <dgm:prSet presAssocID="{7E815D70-6372-4C3D-B9B1-A890382AE7D0}" presName="LShape" presStyleLbl="alignNode1" presStyleIdx="0" presStyleCnt="5" custScaleX="104024" custScaleY="92874" custLinFactNeighborX="-9672" custLinFactNeighborY="-1450"/>
      <dgm:spPr/>
    </dgm:pt>
    <dgm:pt modelId="{34294AC4-392B-4BFC-BD72-9860EF2AE372}" type="pres">
      <dgm:prSet presAssocID="{7E815D70-6372-4C3D-B9B1-A890382AE7D0}" presName="ParentText" presStyleLbl="revTx" presStyleIdx="0" presStyleCnt="3" custScaleX="1236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C8B9C6-14AE-4BED-AF29-59D61E746E21}" type="pres">
      <dgm:prSet presAssocID="{7E815D70-6372-4C3D-B9B1-A890382AE7D0}" presName="Triangle" presStyleLbl="alignNode1" presStyleIdx="1" presStyleCnt="5"/>
      <dgm:spPr/>
    </dgm:pt>
    <dgm:pt modelId="{ACB1060B-5D17-4FD7-983F-4A60C6873E05}" type="pres">
      <dgm:prSet presAssocID="{9A69F2BF-26BD-4B37-B53C-0DA841D498C6}" presName="sibTrans" presStyleCnt="0"/>
      <dgm:spPr/>
    </dgm:pt>
    <dgm:pt modelId="{2A72FF01-A924-402E-9CA1-20104B0070B4}" type="pres">
      <dgm:prSet presAssocID="{9A69F2BF-26BD-4B37-B53C-0DA841D498C6}" presName="space" presStyleCnt="0"/>
      <dgm:spPr/>
    </dgm:pt>
    <dgm:pt modelId="{32BDD2C8-CC86-41BA-B429-A8EEC0598D49}" type="pres">
      <dgm:prSet presAssocID="{1F486BEB-0787-42F3-83E3-8485B03C1CB8}" presName="composite" presStyleCnt="0"/>
      <dgm:spPr/>
    </dgm:pt>
    <dgm:pt modelId="{1448E6F4-F79D-45DE-9193-8552BC8DC8F1}" type="pres">
      <dgm:prSet presAssocID="{1F486BEB-0787-42F3-83E3-8485B03C1CB8}" presName="LShape" presStyleLbl="alignNode1" presStyleIdx="2" presStyleCnt="5" custLinFactNeighborX="-3263" custLinFactNeighborY="2242"/>
      <dgm:spPr/>
    </dgm:pt>
    <dgm:pt modelId="{66A4587C-F8F7-431A-846F-50F7A6C0979A}" type="pres">
      <dgm:prSet presAssocID="{1F486BEB-0787-42F3-83E3-8485B03C1CB8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3F539-CD02-4B19-B571-1648920237AD}" type="pres">
      <dgm:prSet presAssocID="{1F486BEB-0787-42F3-83E3-8485B03C1CB8}" presName="Triangle" presStyleLbl="alignNode1" presStyleIdx="3" presStyleCnt="5"/>
      <dgm:spPr/>
    </dgm:pt>
    <dgm:pt modelId="{F4A070E7-93EC-4733-A070-E2F3DD19AC68}" type="pres">
      <dgm:prSet presAssocID="{781B0D17-B397-4734-B1A3-936310ABA7EE}" presName="sibTrans" presStyleCnt="0"/>
      <dgm:spPr/>
    </dgm:pt>
    <dgm:pt modelId="{E7B9767B-5B0A-426E-B7E7-1F810978C6C5}" type="pres">
      <dgm:prSet presAssocID="{781B0D17-B397-4734-B1A3-936310ABA7EE}" presName="space" presStyleCnt="0"/>
      <dgm:spPr/>
    </dgm:pt>
    <dgm:pt modelId="{4DC5652F-67CA-481A-8E89-5BDBE2B30A07}" type="pres">
      <dgm:prSet presAssocID="{5C982A63-1153-48C7-A2FA-1F66E2ACE94F}" presName="composite" presStyleCnt="0"/>
      <dgm:spPr/>
    </dgm:pt>
    <dgm:pt modelId="{A3DE9800-F30B-42F3-9517-659B5F12A1A8}" type="pres">
      <dgm:prSet presAssocID="{5C982A63-1153-48C7-A2FA-1F66E2ACE94F}" presName="LShape" presStyleLbl="alignNode1" presStyleIdx="4" presStyleCnt="5"/>
      <dgm:spPr/>
    </dgm:pt>
    <dgm:pt modelId="{AD040CC1-298D-4188-ABBD-64F39C0D6107}" type="pres">
      <dgm:prSet presAssocID="{5C982A63-1153-48C7-A2FA-1F66E2ACE94F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946870-8014-47DB-894C-3D5EDDA43DA7}" srcId="{DD6EA80C-0C0E-4E44-BCDF-832605FEE857}" destId="{5C982A63-1153-48C7-A2FA-1F66E2ACE94F}" srcOrd="2" destOrd="0" parTransId="{C02AA553-490E-4039-BDBA-F5EE3C6DA8D7}" sibTransId="{F91241E3-B3A3-4EA3-9B80-D5C4AC8658FB}"/>
    <dgm:cxn modelId="{EE78155F-BA63-46A3-8DB7-BCE14FCBB438}" srcId="{DD6EA80C-0C0E-4E44-BCDF-832605FEE857}" destId="{1F486BEB-0787-42F3-83E3-8485B03C1CB8}" srcOrd="1" destOrd="0" parTransId="{522E86C2-5F6A-4124-9144-4F50475B946A}" sibTransId="{781B0D17-B397-4734-B1A3-936310ABA7EE}"/>
    <dgm:cxn modelId="{5C6150AF-EEA0-4C1A-8561-61DBCEFA21CB}" type="presOf" srcId="{7E815D70-6372-4C3D-B9B1-A890382AE7D0}" destId="{34294AC4-392B-4BFC-BD72-9860EF2AE372}" srcOrd="0" destOrd="0" presId="urn:microsoft.com/office/officeart/2009/3/layout/StepUpProcess"/>
    <dgm:cxn modelId="{06C01571-81CF-46E7-BA4F-849E40A026A5}" type="presOf" srcId="{DD6EA80C-0C0E-4E44-BCDF-832605FEE857}" destId="{D5A96F04-55FA-4C47-9DBE-F9BD41804166}" srcOrd="0" destOrd="0" presId="urn:microsoft.com/office/officeart/2009/3/layout/StepUpProcess"/>
    <dgm:cxn modelId="{B2890A3B-DE59-4F8C-9A84-2F434BA8EABC}" type="presOf" srcId="{5C982A63-1153-48C7-A2FA-1F66E2ACE94F}" destId="{AD040CC1-298D-4188-ABBD-64F39C0D6107}" srcOrd="0" destOrd="0" presId="urn:microsoft.com/office/officeart/2009/3/layout/StepUpProcess"/>
    <dgm:cxn modelId="{7628F8B9-B5DA-4BF7-B6E2-82272E0435EE}" type="presOf" srcId="{1F486BEB-0787-42F3-83E3-8485B03C1CB8}" destId="{66A4587C-F8F7-431A-846F-50F7A6C0979A}" srcOrd="0" destOrd="0" presId="urn:microsoft.com/office/officeart/2009/3/layout/StepUpProcess"/>
    <dgm:cxn modelId="{6C05D815-B2D1-42AC-ACB6-BE195FEAFE09}" srcId="{DD6EA80C-0C0E-4E44-BCDF-832605FEE857}" destId="{7E815D70-6372-4C3D-B9B1-A890382AE7D0}" srcOrd="0" destOrd="0" parTransId="{C7B643CA-2E70-40FD-BFB2-01543C2CCE0F}" sibTransId="{9A69F2BF-26BD-4B37-B53C-0DA841D498C6}"/>
    <dgm:cxn modelId="{FE9DA93F-C889-4597-8B6A-3E70F64199B7}" type="presParOf" srcId="{D5A96F04-55FA-4C47-9DBE-F9BD41804166}" destId="{840188A2-D45F-4710-AFA9-7BCC9F269BC1}" srcOrd="0" destOrd="0" presId="urn:microsoft.com/office/officeart/2009/3/layout/StepUpProcess"/>
    <dgm:cxn modelId="{6E8C57A8-4DCA-4F61-AFAC-B5BDA76CFFF7}" type="presParOf" srcId="{840188A2-D45F-4710-AFA9-7BCC9F269BC1}" destId="{F87A1DFA-5103-41D8-8D09-39AE845B4EBF}" srcOrd="0" destOrd="0" presId="urn:microsoft.com/office/officeart/2009/3/layout/StepUpProcess"/>
    <dgm:cxn modelId="{E67B7387-BCE2-4522-BDC8-E6BB9551CB8F}" type="presParOf" srcId="{840188A2-D45F-4710-AFA9-7BCC9F269BC1}" destId="{34294AC4-392B-4BFC-BD72-9860EF2AE372}" srcOrd="1" destOrd="0" presId="urn:microsoft.com/office/officeart/2009/3/layout/StepUpProcess"/>
    <dgm:cxn modelId="{E3C748B5-6C84-441B-875E-AE1689A7A531}" type="presParOf" srcId="{840188A2-D45F-4710-AFA9-7BCC9F269BC1}" destId="{D6C8B9C6-14AE-4BED-AF29-59D61E746E21}" srcOrd="2" destOrd="0" presId="urn:microsoft.com/office/officeart/2009/3/layout/StepUpProcess"/>
    <dgm:cxn modelId="{0AC6A8E4-9B7A-49A4-AFF9-B78C31AC0D22}" type="presParOf" srcId="{D5A96F04-55FA-4C47-9DBE-F9BD41804166}" destId="{ACB1060B-5D17-4FD7-983F-4A60C6873E05}" srcOrd="1" destOrd="0" presId="urn:microsoft.com/office/officeart/2009/3/layout/StepUpProcess"/>
    <dgm:cxn modelId="{56ECF6AB-1F25-420D-B2DD-CE57C939A129}" type="presParOf" srcId="{ACB1060B-5D17-4FD7-983F-4A60C6873E05}" destId="{2A72FF01-A924-402E-9CA1-20104B0070B4}" srcOrd="0" destOrd="0" presId="urn:microsoft.com/office/officeart/2009/3/layout/StepUpProcess"/>
    <dgm:cxn modelId="{A86614A6-9060-4F94-91F3-2ADB25D0DFD1}" type="presParOf" srcId="{D5A96F04-55FA-4C47-9DBE-F9BD41804166}" destId="{32BDD2C8-CC86-41BA-B429-A8EEC0598D49}" srcOrd="2" destOrd="0" presId="urn:microsoft.com/office/officeart/2009/3/layout/StepUpProcess"/>
    <dgm:cxn modelId="{D39BD657-7B5C-4DD7-A024-D0378E0FAC56}" type="presParOf" srcId="{32BDD2C8-CC86-41BA-B429-A8EEC0598D49}" destId="{1448E6F4-F79D-45DE-9193-8552BC8DC8F1}" srcOrd="0" destOrd="0" presId="urn:microsoft.com/office/officeart/2009/3/layout/StepUpProcess"/>
    <dgm:cxn modelId="{34C83AB8-8DE7-4A9C-99C2-7C0C66AF117B}" type="presParOf" srcId="{32BDD2C8-CC86-41BA-B429-A8EEC0598D49}" destId="{66A4587C-F8F7-431A-846F-50F7A6C0979A}" srcOrd="1" destOrd="0" presId="urn:microsoft.com/office/officeart/2009/3/layout/StepUpProcess"/>
    <dgm:cxn modelId="{DBD84904-9947-4F0F-B351-7B1E77B1C97A}" type="presParOf" srcId="{32BDD2C8-CC86-41BA-B429-A8EEC0598D49}" destId="{A4E3F539-CD02-4B19-B571-1648920237AD}" srcOrd="2" destOrd="0" presId="urn:microsoft.com/office/officeart/2009/3/layout/StepUpProcess"/>
    <dgm:cxn modelId="{15506B7B-3092-4B79-936A-968C7AF776C6}" type="presParOf" srcId="{D5A96F04-55FA-4C47-9DBE-F9BD41804166}" destId="{F4A070E7-93EC-4733-A070-E2F3DD19AC68}" srcOrd="3" destOrd="0" presId="urn:microsoft.com/office/officeart/2009/3/layout/StepUpProcess"/>
    <dgm:cxn modelId="{EF6B26CC-CA82-4799-9870-692D9C05653D}" type="presParOf" srcId="{F4A070E7-93EC-4733-A070-E2F3DD19AC68}" destId="{E7B9767B-5B0A-426E-B7E7-1F810978C6C5}" srcOrd="0" destOrd="0" presId="urn:microsoft.com/office/officeart/2009/3/layout/StepUpProcess"/>
    <dgm:cxn modelId="{1AAFD2D8-4621-478A-9E87-A6858B8B1F79}" type="presParOf" srcId="{D5A96F04-55FA-4C47-9DBE-F9BD41804166}" destId="{4DC5652F-67CA-481A-8E89-5BDBE2B30A07}" srcOrd="4" destOrd="0" presId="urn:microsoft.com/office/officeart/2009/3/layout/StepUpProcess"/>
    <dgm:cxn modelId="{8D01CFF8-EAA9-4D30-8030-9AE03E737E12}" type="presParOf" srcId="{4DC5652F-67CA-481A-8E89-5BDBE2B30A07}" destId="{A3DE9800-F30B-42F3-9517-659B5F12A1A8}" srcOrd="0" destOrd="0" presId="urn:microsoft.com/office/officeart/2009/3/layout/StepUpProcess"/>
    <dgm:cxn modelId="{536D241E-9A57-416B-B6E3-B77DF1BF0A21}" type="presParOf" srcId="{4DC5652F-67CA-481A-8E89-5BDBE2B30A07}" destId="{AD040CC1-298D-4188-ABBD-64F39C0D610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A1DFA-5103-41D8-8D09-39AE845B4EBF}">
      <dsp:nvSpPr>
        <dsp:cNvPr id="0" name=""/>
        <dsp:cNvSpPr/>
      </dsp:nvSpPr>
      <dsp:spPr>
        <a:xfrm rot="5400000">
          <a:off x="342230" y="2112818"/>
          <a:ext cx="1321542" cy="246301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94AC4-392B-4BFC-BD72-9860EF2AE372}">
      <dsp:nvSpPr>
        <dsp:cNvPr id="0" name=""/>
        <dsp:cNvSpPr/>
      </dsp:nvSpPr>
      <dsp:spPr>
        <a:xfrm>
          <a:off x="29793" y="2888534"/>
          <a:ext cx="2644053" cy="187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первом этапе</a:t>
          </a:r>
          <a:r>
            <a:rPr lang="ru-RU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мы разучиваем             упражнения с пояснениями всех элементов. Особое внимание на данном этапе я уделяю правильности выполнения движений.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93" y="2888534"/>
        <a:ext cx="2644053" cy="1873740"/>
      </dsp:txXfrm>
    </dsp:sp>
    <dsp:sp modelId="{D6C8B9C6-14AE-4BED-AF29-59D61E746E21}">
      <dsp:nvSpPr>
        <dsp:cNvPr id="0" name=""/>
        <dsp:cNvSpPr/>
      </dsp:nvSpPr>
      <dsp:spPr>
        <a:xfrm>
          <a:off x="2017302" y="2006774"/>
          <a:ext cx="403322" cy="40332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48E6F4-F79D-45DE-9193-8552BC8DC8F1}">
      <dsp:nvSpPr>
        <dsp:cNvPr id="0" name=""/>
        <dsp:cNvSpPr/>
      </dsp:nvSpPr>
      <dsp:spPr>
        <a:xfrm rot="5400000">
          <a:off x="3313353" y="1565449"/>
          <a:ext cx="1422940" cy="236774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A4587C-F8F7-431A-846F-50F7A6C0979A}">
      <dsp:nvSpPr>
        <dsp:cNvPr id="0" name=""/>
        <dsp:cNvSpPr/>
      </dsp:nvSpPr>
      <dsp:spPr>
        <a:xfrm>
          <a:off x="3153088" y="2240991"/>
          <a:ext cx="2137610" cy="187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втором этапе</a:t>
          </a:r>
          <a:r>
            <a:rPr lang="ru-RU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совершенствуем технику выполнения движений, постепенно усложняя и наращивая темп.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53088" y="2240991"/>
        <a:ext cx="2137610" cy="1873740"/>
      </dsp:txXfrm>
    </dsp:sp>
    <dsp:sp modelId="{A4E3F539-CD02-4B19-B571-1648920237AD}">
      <dsp:nvSpPr>
        <dsp:cNvPr id="0" name=""/>
        <dsp:cNvSpPr/>
      </dsp:nvSpPr>
      <dsp:spPr>
        <a:xfrm>
          <a:off x="4887376" y="1359231"/>
          <a:ext cx="403322" cy="40332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E9800-F30B-42F3-9517-659B5F12A1A8}">
      <dsp:nvSpPr>
        <dsp:cNvPr id="0" name=""/>
        <dsp:cNvSpPr/>
      </dsp:nvSpPr>
      <dsp:spPr>
        <a:xfrm rot="5400000">
          <a:off x="6308326" y="886004"/>
          <a:ext cx="1422940" cy="236774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40CC1-298D-4188-ABBD-64F39C0D6107}">
      <dsp:nvSpPr>
        <dsp:cNvPr id="0" name=""/>
        <dsp:cNvSpPr/>
      </dsp:nvSpPr>
      <dsp:spPr>
        <a:xfrm>
          <a:off x="6070802" y="1593448"/>
          <a:ext cx="2137610" cy="187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третьем этапе</a:t>
          </a:r>
          <a:r>
            <a:rPr lang="ru-RU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используем знакомые движения на разминке, ОВД, как элемент полосы препятствий и круговой тренировки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70802" y="1593448"/>
        <a:ext cx="2137610" cy="1873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99797D8-EDD1-4CC2-B98C-D4204A309129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9CAAB51-EC86-42B3-8BCD-B35BD22777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180" y="-243408"/>
            <a:ext cx="7643192" cy="1368152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ГБОУ  СОШ с.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Подстепки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СПДС «Золотой ключик»</a:t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0" y="1484785"/>
            <a:ext cx="3818467" cy="18002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Многофункциональное пособие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«ЛЕСЕНКА – ЧУДЕСЕНКА»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124744"/>
            <a:ext cx="3566160" cy="4104456"/>
          </a:xfrm>
        </p:spPr>
      </p:pic>
      <p:sp>
        <p:nvSpPr>
          <p:cNvPr id="4" name="Прямоугольник 3"/>
          <p:cNvSpPr/>
          <p:nvPr/>
        </p:nvSpPr>
        <p:spPr>
          <a:xfrm>
            <a:off x="4355976" y="42930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Инструктор по физической культуре Довженко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Светлана Николаевна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2624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Результативность: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Регулярное развитие выносливости и силы у детей принесет им только пользу: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Улучшаются физические качества: сила, общая выносливость, ловкость, а также сочетание скоростно-силовых качеств.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Укрепляется мускулатура, улучшается функциональность     сердечно - сосудистой, дыхательной,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двигательной системы.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Улучшается физическое и психическое здоровье ребенка.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Повышается умственная и физическая работоспособность.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Формируются волевые качества личности: настойчивость, упорство, решительность, уверенность в своих силах.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учиться преодолевать трудности, доводит начатое дело до конца, управлять своими эмоциями.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эти качества положительно отражаются на успехах ребенка в школе.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Ранние тренировки приведут к тому, что ребенок научится легче переносить высокие нагрузки, сможет выполнять большой объем работы, не снижая темпа и концентрации внимания. После физической деятельности он быстро восстанавливает силы, ощущает прилив бодрости.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lang="ru-RU" sz="2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47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4536504"/>
          </a:xfrm>
        </p:spPr>
        <p:txBody>
          <a:bodyPr>
            <a:normAutofit/>
          </a:bodyPr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528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04056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Пособие «Лесенка - Чудесенка» – это отличный тренажёр для развития ловкости, силы рук и ног, выносливости при выполнении движений на коротких дистанциях, и общего физического развития.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Среди характерных особенностей скоростной лестницы можно выделить такие, как: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вариативность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 разных видах двигательной активности, различных упражнениях);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мобильность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(компактная, легкая);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(используется детьми всех уровней физической подготовленности, с детьми разного возраста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простота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использовании, можно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сделать из разных материалов, но наиболее безопасной, компактной, практичной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из верёвок, строп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тканных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ремней).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93096"/>
            <a:ext cx="3492000" cy="23248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293099"/>
            <a:ext cx="3492000" cy="2262287"/>
          </a:xfrm>
        </p:spPr>
      </p:pic>
    </p:spTree>
    <p:extLst>
      <p:ext uri="{BB962C8B-B14F-4D97-AF65-F5344CB8AC3E}">
        <p14:creationId xmlns:p14="http://schemas.microsoft.com/office/powerpoint/2010/main" val="17479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33103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Развитие у детей старшего дошкольного возраста  скоростно-силовых навыков, выносливости и общего физического развития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Формировать основные, жизненно важные, двигательные умения и навыки с использованием лестницы.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Упражнять детей в прыжках и беге в разном темпе, с разной частотой работы ног в ограниченном пространстве.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3.Закреплять умение преодолевать препятствия разного характера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Воспитывать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желание быть здоровыми и укреплять своё здоровье.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Воспитывать интерес и потребность к систематическим занятиям физической культурой с использованием  лестницы.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Оздоровительные: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Воспитание физических способностей: силы, выносливости, быстроты, ловкости.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Способствовать развитию всех групп мышц.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26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Процесс освоения каждого нового упражнения на лестнице проходит в 3 этапа.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27911845"/>
              </p:ext>
            </p:extLst>
          </p:nvPr>
        </p:nvGraphicFramePr>
        <p:xfrm>
          <a:off x="539552" y="737320"/>
          <a:ext cx="820891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73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Упражнения на выносливость: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Прыжки через планки вперед.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рыжки через планки боком.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ото для През\IMG2021011311312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4151356" cy="329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для През\IMG2021011311154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360720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21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Прыжки «Ножницы» с продвижением.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рыжки боком перепрыгивая «Лесенку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чудесенку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фото для През\IMG20210113112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22952"/>
            <a:ext cx="4392489" cy="36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ото для През\Лесен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4185555" cy="335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22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Упражнение «Насекомые».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рыжки через планки с поворотом на 90 градусов.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фото для През\IMG202101131129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23732"/>
            <a:ext cx="4104456" cy="332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фото для През\IMG202101131127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5896"/>
            <a:ext cx="4170314" cy="338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84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Игровое упражнение на развитие силы -  «Тянем – потянем».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Фото №2\IMG202101151055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109283" cy="33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Фото №2\IMG20210115105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95329"/>
            <a:ext cx="4133265" cy="335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82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«Лесенки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чудесенки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как элемент полосы препятствий.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Фото №2\IMG202101151116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445401" cy="360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Фото №2\IMG202101151117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52480"/>
            <a:ext cx="4259626" cy="345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0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203</TotalTime>
  <Words>100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ГБОУ  СОШ с. Подстепки СПДС «Золотой ключик» </vt:lpstr>
      <vt:lpstr>            Пособие «Лесенка - Чудесенка» – это отличный тренажёр для развития ловкости, силы рук и ног, выносливости при выполнении движений на коротких дистанциях, и общего физического развития.  Среди характерных особенностей скоростной лестницы можно выделить такие, как:  вариативность (в разных видах двигательной активности, различных упражнениях); мобильность (компактная, легкая); доступность (используется детьми всех уровней физической подготовленности, с детьми разного возраста); безопасность  (простота в использовании, можно сделать из разных материалов, но наиболее безопасной, компактной, практичной  -  из верёвок, строп, тканных ремней). </vt:lpstr>
      <vt:lpstr>Цель: Развитие у детей старшего дошкольного возраста  скоростно-силовых навыков, выносливости и общего физического развития.   Задачи: Образовательные: 1. Формировать основные, жизненно важные, двигательные умения и навыки с использованием лестницы. 2. Упражнять детей в прыжках и беге в разном темпе, с разной частотой работы ног в ограниченном пространстве. 3.Закреплять умение преодолевать препятствия разного характера.  Воспитательные: 1. Воспитывать желание быть здоровыми и укреплять своё здоровье. 2. Воспитывать интерес и потребность к систематическим занятиям физической культурой с использованием  лестницы.  Оздоровительные: 1. Воспитание физических способностей: силы, выносливости, быстроты, ловкости. 2. Способствовать развитию всех групп мышц. </vt:lpstr>
      <vt:lpstr>Процесс освоения каждого нового упражнения на лестнице проходит в 3 этапа.</vt:lpstr>
      <vt:lpstr>                              Упражнения на выносливость: 1. Прыжки через планки вперед. 2. Прыжки через планки боком.   </vt:lpstr>
      <vt:lpstr>  3. Прыжки «Ножницы» с продвижением. 4. Прыжки боком перепрыгивая «Лесенку – чудесенку».   </vt:lpstr>
      <vt:lpstr>                               5. Упражнение «Насекомые». 6. Прыжки через планки с поворотом на 90 градусов.   </vt:lpstr>
      <vt:lpstr>                               Игровое упражнение на развитие силы -  «Тянем – потянем».    </vt:lpstr>
      <vt:lpstr>                               Использование «Лесенки – чудесенки» как элемент полосы препятствий.    </vt:lpstr>
      <vt:lpstr>                                                               Результативность: Регулярное развитие выносливости и силы у детей принесет им только пользу:   1. Улучшаются физические качества: сила, общая выносливость, ловкость, а также сочетание скоростно-силовых качеств. 2. Укрепляется мускулатура, улучшается функциональность     сердечно - сосудистой, дыхательной, опорно - двигательной системы.  3. Улучшается физическое и психическое здоровье ребенка. 4. Повышается умственная и физическая работоспособность. 5. Формируются волевые качества личности: настойчивость, упорство, решительность, уверенность в своих силах. 6. Ребенок учиться преодолевать трудности, доводит начатое дело до конца, управлять своими эмоциями.  Все эти качества положительно отражаются на успехах ребенка в школе. Ранние тренировки приведут к тому, что ребенок научится легче переносить высокие нагрузки, сможет выполнять большой объем работы, не снижая темпа и концентрации внимания. После физической деятельности он быстро восстанавливает силы, ощущает прилив бодрости.                                                                          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2021-01-13T18:36:29Z</dcterms:created>
  <dcterms:modified xsi:type="dcterms:W3CDTF">2022-11-02T11:14:40Z</dcterms:modified>
</cp:coreProperties>
</file>