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20"/>
  </p:notesMasterIdLst>
  <p:sldIdLst>
    <p:sldId id="256" r:id="rId3"/>
    <p:sldId id="257" r:id="rId4"/>
    <p:sldId id="298" r:id="rId5"/>
    <p:sldId id="258" r:id="rId6"/>
    <p:sldId id="300" r:id="rId7"/>
    <p:sldId id="301" r:id="rId8"/>
    <p:sldId id="302" r:id="rId9"/>
    <p:sldId id="316" r:id="rId10"/>
    <p:sldId id="303" r:id="rId11"/>
    <p:sldId id="304" r:id="rId12"/>
    <p:sldId id="317" r:id="rId13"/>
    <p:sldId id="305" r:id="rId14"/>
    <p:sldId id="319" r:id="rId15"/>
    <p:sldId id="306" r:id="rId16"/>
    <p:sldId id="307" r:id="rId17"/>
    <p:sldId id="320" r:id="rId18"/>
    <p:sldId id="32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ima" initials="D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C09"/>
    <a:srgbClr val="00FF00"/>
    <a:srgbClr val="EA22E0"/>
    <a:srgbClr val="0033CC"/>
    <a:srgbClr val="F37F4B"/>
    <a:srgbClr val="DE2222"/>
    <a:srgbClr val="00FFFF"/>
    <a:srgbClr val="CC3399"/>
    <a:srgbClr val="008000"/>
    <a:srgbClr val="6B44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4" autoAdjust="0"/>
    <p:restoredTop sz="94660"/>
  </p:normalViewPr>
  <p:slideViewPr>
    <p:cSldViewPr>
      <p:cViewPr varScale="1">
        <p:scale>
          <a:sx n="68" d="100"/>
          <a:sy n="68" d="100"/>
        </p:scale>
        <p:origin x="147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80292-D375-4FC6-9322-CD43B813DF2E}" type="datetimeFigureOut">
              <a:rPr lang="ru-RU" smtClean="0"/>
              <a:pPr/>
              <a:t>02.11.2022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A655C4-9189-40EA-9449-C7361432772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A0CD-0A95-4F14-8BE3-1A59D92F0E15}" type="datetimeFigureOut">
              <a:rPr lang="ru-RU" smtClean="0"/>
              <a:pPr/>
              <a:t>02.11.2022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8AE3-C74B-40EA-A036-B163DBC88F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A0CD-0A95-4F14-8BE3-1A59D92F0E15}" type="datetimeFigureOut">
              <a:rPr lang="ru-RU" smtClean="0"/>
              <a:pPr/>
              <a:t>02.11.2022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8AE3-C74B-40EA-A036-B163DBC88F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A0CD-0A95-4F14-8BE3-1A59D92F0E15}" type="datetimeFigureOut">
              <a:rPr lang="ru-RU" smtClean="0"/>
              <a:pPr/>
              <a:t>02.11.2022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8AE3-C74B-40EA-A036-B163DBC88F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A0CD-0A95-4F14-8BE3-1A59D92F0E15}" type="datetimeFigureOut">
              <a:rPr lang="ru-RU" smtClean="0"/>
              <a:pPr/>
              <a:t>02.11.2022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8AE3-C74B-40EA-A036-B163DBC88F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A0CD-0A95-4F14-8BE3-1A59D92F0E15}" type="datetimeFigureOut">
              <a:rPr lang="ru-RU" smtClean="0"/>
              <a:pPr/>
              <a:t>02.11.2022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8AE3-C74B-40EA-A036-B163DBC88F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A0CD-0A95-4F14-8BE3-1A59D92F0E15}" type="datetimeFigureOut">
              <a:rPr lang="ru-RU" smtClean="0"/>
              <a:pPr/>
              <a:t>02.11.2022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8AE3-C74B-40EA-A036-B163DBC88F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A0CD-0A95-4F14-8BE3-1A59D92F0E15}" type="datetimeFigureOut">
              <a:rPr lang="ru-RU" smtClean="0"/>
              <a:pPr/>
              <a:t>02.11.2022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8AE3-C74B-40EA-A036-B163DBC88F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A0CD-0A95-4F14-8BE3-1A59D92F0E15}" type="datetimeFigureOut">
              <a:rPr lang="ru-RU" smtClean="0"/>
              <a:pPr/>
              <a:t>02.11.2022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8AE3-C74B-40EA-A036-B163DBC88F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A0CD-0A95-4F14-8BE3-1A59D92F0E15}" type="datetimeFigureOut">
              <a:rPr lang="ru-RU" smtClean="0"/>
              <a:pPr/>
              <a:t>02.11.2022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8AE3-C74B-40EA-A036-B163DBC88F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A0CD-0A95-4F14-8BE3-1A59D92F0E15}" type="datetimeFigureOut">
              <a:rPr lang="ru-RU" smtClean="0"/>
              <a:pPr/>
              <a:t>02.11.2022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8AE3-C74B-40EA-A036-B163DBC88F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A0CD-0A95-4F14-8BE3-1A59D92F0E15}" type="datetimeFigureOut">
              <a:rPr lang="ru-RU" smtClean="0"/>
              <a:pPr/>
              <a:t>02.11.2022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8AE3-C74B-40EA-A036-B163DBC88F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3399"/>
            </a:gs>
            <a:gs pos="25000">
              <a:srgbClr val="FF6633"/>
            </a:gs>
            <a:gs pos="50000">
              <a:srgbClr val="FFFF00"/>
            </a:gs>
            <a:gs pos="75000">
              <a:srgbClr val="15C5DD"/>
            </a:gs>
            <a:gs pos="100000">
              <a:srgbClr val="0033C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ABA0CD-0A95-4F14-8BE3-1A59D92F0E15}" type="datetimeFigureOut">
              <a:rPr lang="ru-RU" smtClean="0"/>
              <a:pPr/>
              <a:t>02.11.2022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08AE3-C74B-40EA-A036-B163DBC88F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772816"/>
            <a:ext cx="7772400" cy="1398017"/>
          </a:xfrm>
        </p:spPr>
        <p:txBody>
          <a:bodyPr>
            <a:normAutofit fontScale="90000"/>
          </a:bodyPr>
          <a:lstStyle/>
          <a:p>
            <a:r>
              <a:rPr lang="ru-RU" sz="7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Нетрадиционная техника рисования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4005064"/>
            <a:ext cx="7272808" cy="1584176"/>
          </a:xfrm>
        </p:spPr>
        <p:txBody>
          <a:bodyPr>
            <a:prstTxWarp prst="textDoubleWave1">
              <a:avLst>
                <a:gd name="adj1" fmla="val 12500"/>
                <a:gd name="adj2" fmla="val 0"/>
              </a:avLst>
            </a:prstTxWarp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ru-RU" b="1" dirty="0">
              <a:ln w="1143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Segoe UI Light" pitchFamily="34" charset="0"/>
            </a:endParaRPr>
          </a:p>
        </p:txBody>
      </p:sp>
      <p:pic>
        <p:nvPicPr>
          <p:cNvPr id="8" name="Рисунок 7" descr="83356878_large_oillica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2087" y="188640"/>
            <a:ext cx="2101913" cy="18863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547664" y="5877272"/>
            <a:ext cx="60486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Воспитатель: Наумова Н.А.</a:t>
            </a:r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DSCN2244.JPG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5229200"/>
            <a:ext cx="7776864" cy="1368152"/>
          </a:xfrm>
        </p:spPr>
        <p:txBody>
          <a:bodyPr>
            <a:normAutofit/>
          </a:bodyPr>
          <a:lstStyle/>
          <a:p>
            <a:r>
              <a:rPr lang="ru-RU" sz="2000" b="1" dirty="0"/>
              <a:t> Начинаем роспись. Раскрашиваем сначала узелок. Кисточку и ткань мочим водой, как можно больше, от этого зависит растекание краски и, как следствие, красота законченной работы.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Содержимое 8" descr="DSCN2245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196752"/>
            <a:ext cx="6840760" cy="4968552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9144000" y="1844824"/>
            <a:ext cx="4038600" cy="45259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DSCN2246.JPG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5373216"/>
            <a:ext cx="7632848" cy="1080120"/>
          </a:xfrm>
        </p:spPr>
        <p:txBody>
          <a:bodyPr>
            <a:noAutofit/>
          </a:bodyPr>
          <a:lstStyle/>
          <a:p>
            <a:r>
              <a:rPr lang="ru-RU" sz="2000" b="1" dirty="0"/>
              <a:t>Затем продолжаем наносить краску, покрывая всю ткань. Не жалеем воды. Краска должна смешиваться между собой.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DSCN2247.JPG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DSCN2249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260648"/>
            <a:ext cx="4151643" cy="311373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 </a:t>
            </a:r>
            <a:r>
              <a:rPr lang="ru-RU" sz="3200" b="1" dirty="0"/>
              <a:t>После окончания работы даем ткани 5 минут подсохнуть и разматываем нитки. Смотрим и любуемся получившейся красотой. Сушим ткань с рисунком.</a:t>
            </a:r>
            <a:br>
              <a:rPr lang="ru-RU" sz="3200" b="1" dirty="0"/>
            </a:br>
            <a:endParaRPr lang="ru-RU" sz="3200" b="1" dirty="0"/>
          </a:p>
        </p:txBody>
      </p:sp>
      <p:pic>
        <p:nvPicPr>
          <p:cNvPr id="2050" name="Picture 2" descr="C:\Users\Admin\Desktop\DSCN225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2021" y="3717032"/>
            <a:ext cx="5501979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DSCN2251.JPG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5367338"/>
            <a:ext cx="7848872" cy="1230014"/>
          </a:xfrm>
        </p:spPr>
        <p:txBody>
          <a:bodyPr>
            <a:noAutofit/>
          </a:bodyPr>
          <a:lstStyle/>
          <a:p>
            <a:r>
              <a:rPr lang="ru-RU" sz="2000" b="1" dirty="0"/>
              <a:t>Проглаживаем (через ткань без использования воды, пар ущерба не нанесет) и вставляем в рамку под стекло, т. к. стирать работу нельзя. Используем для украшения группы или как оригинальный подарок к празднику.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DSCN2253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4038600" cy="3892872"/>
          </a:xfrm>
        </p:spPr>
      </p:pic>
      <p:pic>
        <p:nvPicPr>
          <p:cNvPr id="6" name="Содержимое 5" descr="DSCN2257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5400" y="2708920"/>
            <a:ext cx="4038600" cy="3892872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Благодарю</a:t>
            </a:r>
            <a:br>
              <a:rPr lang="ru-RU" sz="96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96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 внимание!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764704"/>
            <a:ext cx="6984776" cy="3096344"/>
          </a:xfrm>
        </p:spPr>
        <p:txBody>
          <a:bodyPr>
            <a:normAutofit fontScale="92500" lnSpcReduction="20000"/>
          </a:bodyPr>
          <a:lstStyle/>
          <a:p>
            <a:pPr>
              <a:buNone/>
              <a:defRPr/>
            </a:pPr>
            <a:r>
              <a:rPr lang="ru-RU" b="1" i="1" dirty="0">
                <a:solidFill>
                  <a:srgbClr val="FFFF00"/>
                </a:solidFill>
                <a:latin typeface="Segoe Print" pitchFamily="2" charset="0"/>
                <a:cs typeface="Angsana New" pitchFamily="18" charset="-34"/>
              </a:rPr>
              <a:t>«… Это правда! </a:t>
            </a:r>
          </a:p>
          <a:p>
            <a:pPr>
              <a:buNone/>
              <a:defRPr/>
            </a:pPr>
            <a:r>
              <a:rPr lang="ru-RU" b="1" i="1" dirty="0">
                <a:solidFill>
                  <a:srgbClr val="FFFF00"/>
                </a:solidFill>
                <a:latin typeface="Segoe Print" pitchFamily="2" charset="0"/>
                <a:cs typeface="Angsana New" pitchFamily="18" charset="-34"/>
              </a:rPr>
              <a:t>Ну чего же тут скрывать? </a:t>
            </a:r>
          </a:p>
          <a:p>
            <a:pPr>
              <a:buNone/>
              <a:defRPr/>
            </a:pPr>
            <a:r>
              <a:rPr lang="ru-RU" b="1" i="1" dirty="0">
                <a:solidFill>
                  <a:srgbClr val="66FF33"/>
                </a:solidFill>
                <a:latin typeface="Segoe Print" pitchFamily="2" charset="0"/>
                <a:cs typeface="Angsana New" pitchFamily="18" charset="-34"/>
              </a:rPr>
              <a:t>Дети любят, очень любят рисовать! </a:t>
            </a:r>
          </a:p>
          <a:p>
            <a:pPr>
              <a:buNone/>
              <a:defRPr/>
            </a:pPr>
            <a:r>
              <a:rPr lang="ru-RU" b="1" i="1" dirty="0">
                <a:solidFill>
                  <a:srgbClr val="3333CC"/>
                </a:solidFill>
                <a:latin typeface="Segoe Print" pitchFamily="2" charset="0"/>
                <a:cs typeface="Angsana New" pitchFamily="18" charset="-34"/>
              </a:rPr>
              <a:t>На бумаге, на асфальте, на стене. </a:t>
            </a:r>
          </a:p>
          <a:p>
            <a:pPr>
              <a:buNone/>
              <a:defRPr/>
            </a:pPr>
            <a:r>
              <a:rPr lang="ru-RU" b="1" i="1" dirty="0">
                <a:solidFill>
                  <a:srgbClr val="CC3399"/>
                </a:solidFill>
                <a:latin typeface="Segoe Print" pitchFamily="2" charset="0"/>
                <a:cs typeface="Angsana New" pitchFamily="18" charset="-34"/>
              </a:rPr>
              <a:t>И в трамвае на окне….»                         </a:t>
            </a:r>
          </a:p>
          <a:p>
            <a:endParaRPr lang="ru-RU" dirty="0"/>
          </a:p>
        </p:txBody>
      </p:sp>
      <p:pic>
        <p:nvPicPr>
          <p:cNvPr id="7" name="Рисунок 6" descr="83356878_large_oillica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4248" y="332656"/>
            <a:ext cx="2101913" cy="1886314"/>
          </a:xfrm>
          <a:prstGeom prst="rect">
            <a:avLst/>
          </a:prstGeom>
        </p:spPr>
      </p:pic>
      <p:pic>
        <p:nvPicPr>
          <p:cNvPr id="1026" name="Picture 2" descr="C:\Users\Admin\Desktop\DSCN224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5322" y="2492896"/>
            <a:ext cx="2558678" cy="1919009"/>
          </a:xfrm>
          <a:prstGeom prst="rect">
            <a:avLst/>
          </a:prstGeom>
          <a:noFill/>
        </p:spPr>
      </p:pic>
      <p:pic>
        <p:nvPicPr>
          <p:cNvPr id="1028" name="Picture 4" descr="C:\Users\Admin\Desktop\DSCN222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509120"/>
            <a:ext cx="2808312" cy="2106235"/>
          </a:xfrm>
          <a:prstGeom prst="rect">
            <a:avLst/>
          </a:prstGeom>
          <a:noFill/>
        </p:spPr>
      </p:pic>
      <p:pic>
        <p:nvPicPr>
          <p:cNvPr id="4" name="Picture 5" descr="C:\Users\Admin\Desktop\DSCN225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1662" y="4509120"/>
            <a:ext cx="3390966" cy="208823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egoe Print" pitchFamily="2" charset="0"/>
              </a:rPr>
              <a:t>Рисование с использованием нетрадиционной техники –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</a:t>
            </a:r>
            <a:r>
              <a:rPr lang="ru-RU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33C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egoe Print" pitchFamily="2" charset="0"/>
              </a:rPr>
              <a:t>это рисование, направленное на умение отходить от стандарта. Главное условие: самостоятельно мыслить, выражать в рисунке свои чувства и мысли, погрузиться в удивительный мир творчества.</a:t>
            </a:r>
            <a:endParaRPr lang="ru-RU" dirty="0">
              <a:ln w="12700">
                <a:solidFill>
                  <a:schemeClr val="tx1"/>
                </a:solidFill>
                <a:prstDash val="solid"/>
              </a:ln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Применение нетрадиционных техник изодеятельности:</a:t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340768"/>
            <a:ext cx="8229600" cy="5256584"/>
          </a:xfrm>
        </p:spPr>
        <p:txBody>
          <a:bodyPr>
            <a:normAutofit fontScale="32500" lnSpcReduction="20000"/>
          </a:bodyPr>
          <a:lstStyle/>
          <a:p>
            <a:pPr lvl="0"/>
            <a:r>
              <a:rPr lang="ru-RU" sz="7400" b="1" dirty="0"/>
              <a:t>способствует обогащению знаний и представлений детей о предметах и их использовании, материалах, их свойствах, способах применения;</a:t>
            </a:r>
          </a:p>
          <a:p>
            <a:pPr lvl="0"/>
            <a:r>
              <a:rPr lang="ru-RU" sz="7400" b="1" dirty="0"/>
              <a:t>стимулирует положительную мотивацию у ребенка, вызывает радостное настроение, снимает страх перед процессом рисования;</a:t>
            </a:r>
          </a:p>
          <a:p>
            <a:pPr lvl="0"/>
            <a:r>
              <a:rPr lang="ru-RU" sz="7400" b="1" dirty="0"/>
              <a:t>дает возможность экспериментировать;</a:t>
            </a:r>
          </a:p>
          <a:p>
            <a:pPr lvl="0"/>
            <a:r>
              <a:rPr lang="ru-RU" sz="7400" b="1" dirty="0"/>
              <a:t>развивает тактильную чувствительность, цветоразличие;</a:t>
            </a:r>
          </a:p>
          <a:p>
            <a:pPr lvl="0"/>
            <a:r>
              <a:rPr lang="ru-RU" sz="7400" b="1" dirty="0"/>
              <a:t>способствует развитию зрительно-моторной координации;</a:t>
            </a:r>
          </a:p>
          <a:p>
            <a:pPr lvl="0"/>
            <a:r>
              <a:rPr lang="ru-RU" sz="7400" b="1" dirty="0"/>
              <a:t>не утомляет дошкольников, повышает работоспособность;</a:t>
            </a:r>
          </a:p>
          <a:p>
            <a:pPr lvl="0"/>
            <a:r>
              <a:rPr lang="ru-RU" sz="7400" b="1" dirty="0"/>
              <a:t>развивает нестандартность мышления, раскрепощенность, индивидуальность.</a:t>
            </a:r>
          </a:p>
          <a:p>
            <a:pPr>
              <a:buNone/>
            </a:pPr>
            <a:endParaRPr lang="ru-RU" dirty="0">
              <a:ln>
                <a:solidFill>
                  <a:schemeClr val="accent6"/>
                </a:solidFill>
              </a:ln>
              <a:solidFill>
                <a:srgbClr val="FF990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Segoe Print" pitchFamily="2" charset="0"/>
            </a:endParaRPr>
          </a:p>
        </p:txBody>
      </p:sp>
    </p:spTree>
  </p:cSld>
  <p:clrMapOvr>
    <a:masterClrMapping/>
  </p:clrMapOvr>
  <p:transition>
    <p:wipe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hlink"/>
                </a:solidFill>
              </a:rPr>
              <a:t> </a:t>
            </a: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Нетрадиционные способы изображения в рисовании.</a:t>
            </a:r>
            <a:endParaRPr lang="ru-RU" sz="4000" b="1" dirty="0">
              <a:solidFill>
                <a:schemeClr val="hlink"/>
              </a:solidFill>
            </a:endParaRPr>
          </a:p>
        </p:txBody>
      </p:sp>
      <p:sp>
        <p:nvSpPr>
          <p:cNvPr id="14340" name="Oval 4"/>
          <p:cNvSpPr>
            <a:spLocks noChangeArrowheads="1"/>
          </p:cNvSpPr>
          <p:nvPr/>
        </p:nvSpPr>
        <p:spPr bwMode="auto">
          <a:xfrm>
            <a:off x="4356100" y="3644900"/>
            <a:ext cx="1871663" cy="863600"/>
          </a:xfrm>
          <a:prstGeom prst="ellipse">
            <a:avLst/>
          </a:prstGeom>
          <a:solidFill>
            <a:srgbClr val="EA22E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/>
              <a:t>Способы </a:t>
            </a:r>
          </a:p>
          <a:p>
            <a:pPr algn="ctr"/>
            <a:r>
              <a:rPr lang="ru-RU" b="1" dirty="0"/>
              <a:t>изображения</a:t>
            </a:r>
          </a:p>
        </p:txBody>
      </p:sp>
      <p:sp>
        <p:nvSpPr>
          <p:cNvPr id="14341" name="Oval 5"/>
          <p:cNvSpPr>
            <a:spLocks noChangeArrowheads="1"/>
          </p:cNvSpPr>
          <p:nvPr/>
        </p:nvSpPr>
        <p:spPr bwMode="auto">
          <a:xfrm>
            <a:off x="1115616" y="2204864"/>
            <a:ext cx="3312170" cy="1008063"/>
          </a:xfrm>
          <a:prstGeom prst="ellipse">
            <a:avLst/>
          </a:prstGeom>
          <a:solidFill>
            <a:srgbClr val="5EAE9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/>
              <a:t>Рисование пальцами</a:t>
            </a:r>
          </a:p>
          <a:p>
            <a:pPr algn="ctr"/>
            <a:r>
              <a:rPr lang="ru-RU" b="1" dirty="0"/>
              <a:t> и ладошками</a:t>
            </a:r>
          </a:p>
        </p:txBody>
      </p:sp>
      <p:sp>
        <p:nvSpPr>
          <p:cNvPr id="14342" name="Oval 6"/>
          <p:cNvSpPr>
            <a:spLocks noChangeArrowheads="1"/>
          </p:cNvSpPr>
          <p:nvPr/>
        </p:nvSpPr>
        <p:spPr bwMode="auto">
          <a:xfrm>
            <a:off x="5219700" y="1412874"/>
            <a:ext cx="3312740" cy="936005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/>
              <a:t>Рисование на молоке</a:t>
            </a:r>
          </a:p>
        </p:txBody>
      </p:sp>
      <p:sp>
        <p:nvSpPr>
          <p:cNvPr id="14343" name="Oval 7"/>
          <p:cNvSpPr>
            <a:spLocks noChangeArrowheads="1"/>
          </p:cNvSpPr>
          <p:nvPr/>
        </p:nvSpPr>
        <p:spPr bwMode="auto">
          <a:xfrm>
            <a:off x="5867400" y="2924944"/>
            <a:ext cx="3097213" cy="115212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/>
              <a:t>Ниткография </a:t>
            </a:r>
          </a:p>
        </p:txBody>
      </p:sp>
      <p:sp>
        <p:nvSpPr>
          <p:cNvPr id="14344" name="Oval 8"/>
          <p:cNvSpPr>
            <a:spLocks noChangeArrowheads="1"/>
          </p:cNvSpPr>
          <p:nvPr/>
        </p:nvSpPr>
        <p:spPr bwMode="auto">
          <a:xfrm>
            <a:off x="323850" y="3357562"/>
            <a:ext cx="3168650" cy="1079549"/>
          </a:xfrm>
          <a:prstGeom prst="ellipse">
            <a:avLst/>
          </a:prstGeom>
          <a:solidFill>
            <a:srgbClr val="008000"/>
          </a:solidFill>
          <a:ln w="9525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/>
              <a:t>Рисование штампом </a:t>
            </a:r>
          </a:p>
          <a:p>
            <a:pPr algn="ctr"/>
            <a:r>
              <a:rPr lang="ru-RU" b="1" dirty="0"/>
              <a:t>(тычковое рисование, оттиск) </a:t>
            </a:r>
          </a:p>
        </p:txBody>
      </p:sp>
      <p:sp>
        <p:nvSpPr>
          <p:cNvPr id="14345" name="Oval 9"/>
          <p:cNvSpPr>
            <a:spLocks noChangeArrowheads="1"/>
          </p:cNvSpPr>
          <p:nvPr/>
        </p:nvSpPr>
        <p:spPr bwMode="auto">
          <a:xfrm>
            <a:off x="6659563" y="4365104"/>
            <a:ext cx="2233612" cy="719659"/>
          </a:xfrm>
          <a:prstGeom prst="ellipse">
            <a:avLst/>
          </a:prstGeom>
          <a:solidFill>
            <a:srgbClr val="0033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/>
              <a:t>Техника «батик»</a:t>
            </a:r>
            <a:r>
              <a:rPr lang="ru-RU" dirty="0"/>
              <a:t> </a:t>
            </a:r>
          </a:p>
        </p:txBody>
      </p:sp>
      <p:sp>
        <p:nvSpPr>
          <p:cNvPr id="14346" name="Oval 10"/>
          <p:cNvSpPr>
            <a:spLocks noChangeArrowheads="1"/>
          </p:cNvSpPr>
          <p:nvPr/>
        </p:nvSpPr>
        <p:spPr bwMode="auto">
          <a:xfrm>
            <a:off x="3779912" y="4941168"/>
            <a:ext cx="1944216" cy="576014"/>
          </a:xfrm>
          <a:prstGeom prst="ellipse">
            <a:avLst/>
          </a:prstGeom>
          <a:solidFill>
            <a:srgbClr val="F37F4B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/>
              <a:t>И другое</a:t>
            </a:r>
          </a:p>
        </p:txBody>
      </p:sp>
      <p:sp>
        <p:nvSpPr>
          <p:cNvPr id="14347" name="Oval 11"/>
          <p:cNvSpPr>
            <a:spLocks noChangeArrowheads="1"/>
          </p:cNvSpPr>
          <p:nvPr/>
        </p:nvSpPr>
        <p:spPr bwMode="auto">
          <a:xfrm>
            <a:off x="971600" y="4941168"/>
            <a:ext cx="2232223" cy="504131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/>
              <a:t>Граттаж</a:t>
            </a:r>
          </a:p>
        </p:txBody>
      </p:sp>
      <p:sp>
        <p:nvSpPr>
          <p:cNvPr id="14348" name="Line 12"/>
          <p:cNvSpPr>
            <a:spLocks noChangeShapeType="1"/>
          </p:cNvSpPr>
          <p:nvPr/>
        </p:nvSpPr>
        <p:spPr bwMode="auto">
          <a:xfrm flipH="1">
            <a:off x="3131839" y="4292600"/>
            <a:ext cx="1368723" cy="64856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14349" name="Line 13"/>
          <p:cNvSpPr>
            <a:spLocks noChangeShapeType="1"/>
          </p:cNvSpPr>
          <p:nvPr/>
        </p:nvSpPr>
        <p:spPr bwMode="auto">
          <a:xfrm flipH="1">
            <a:off x="4860031" y="4437112"/>
            <a:ext cx="288030" cy="50405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14350" name="Line 14"/>
          <p:cNvSpPr>
            <a:spLocks noChangeShapeType="1"/>
          </p:cNvSpPr>
          <p:nvPr/>
        </p:nvSpPr>
        <p:spPr bwMode="auto">
          <a:xfrm>
            <a:off x="6011863" y="4292600"/>
            <a:ext cx="792385" cy="28852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14351" name="Line 15"/>
          <p:cNvSpPr>
            <a:spLocks noChangeShapeType="1"/>
          </p:cNvSpPr>
          <p:nvPr/>
        </p:nvSpPr>
        <p:spPr bwMode="auto">
          <a:xfrm flipV="1">
            <a:off x="5940425" y="3500438"/>
            <a:ext cx="503238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14352" name="Line 17"/>
          <p:cNvSpPr>
            <a:spLocks noChangeShapeType="1"/>
          </p:cNvSpPr>
          <p:nvPr/>
        </p:nvSpPr>
        <p:spPr bwMode="auto">
          <a:xfrm flipV="1">
            <a:off x="5219701" y="2276872"/>
            <a:ext cx="720452" cy="136802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14353" name="Line 18"/>
          <p:cNvSpPr>
            <a:spLocks noChangeShapeType="1"/>
          </p:cNvSpPr>
          <p:nvPr/>
        </p:nvSpPr>
        <p:spPr bwMode="auto">
          <a:xfrm flipH="1" flipV="1">
            <a:off x="4067943" y="2996952"/>
            <a:ext cx="791394" cy="71938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14354" name="Line 19"/>
          <p:cNvSpPr>
            <a:spLocks noChangeShapeType="1"/>
          </p:cNvSpPr>
          <p:nvPr/>
        </p:nvSpPr>
        <p:spPr bwMode="auto">
          <a:xfrm flipH="1" flipV="1">
            <a:off x="3348038" y="3860800"/>
            <a:ext cx="107950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14355" name="Oval 20"/>
          <p:cNvSpPr>
            <a:spLocks noChangeArrowheads="1"/>
          </p:cNvSpPr>
          <p:nvPr/>
        </p:nvSpPr>
        <p:spPr bwMode="auto">
          <a:xfrm>
            <a:off x="6588125" y="5516563"/>
            <a:ext cx="2305050" cy="1081087"/>
          </a:xfrm>
          <a:prstGeom prst="ellipse">
            <a:avLst/>
          </a:prstGeom>
          <a:solidFill>
            <a:srgbClr val="6B44D8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/>
              <a:t>Игры с кляксами</a:t>
            </a:r>
          </a:p>
          <a:p>
            <a:pPr algn="ctr"/>
            <a:r>
              <a:rPr lang="ru-RU" b="1" dirty="0"/>
              <a:t>(Кляксография)</a:t>
            </a:r>
          </a:p>
        </p:txBody>
      </p:sp>
      <p:sp>
        <p:nvSpPr>
          <p:cNvPr id="14356" name="Line 21"/>
          <p:cNvSpPr>
            <a:spLocks noChangeShapeType="1"/>
          </p:cNvSpPr>
          <p:nvPr/>
        </p:nvSpPr>
        <p:spPr bwMode="auto">
          <a:xfrm>
            <a:off x="5795963" y="4437063"/>
            <a:ext cx="1152301" cy="122418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14357" name="Oval 23"/>
          <p:cNvSpPr>
            <a:spLocks noChangeArrowheads="1"/>
          </p:cNvSpPr>
          <p:nvPr/>
        </p:nvSpPr>
        <p:spPr bwMode="auto">
          <a:xfrm>
            <a:off x="755576" y="5589240"/>
            <a:ext cx="2447925" cy="1008112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/>
              <a:t>Рисование расческой, </a:t>
            </a:r>
            <a:endParaRPr lang="en-US" b="1" dirty="0"/>
          </a:p>
          <a:p>
            <a:pPr algn="ctr"/>
            <a:r>
              <a:rPr lang="ru-RU" b="1" dirty="0"/>
              <a:t>зубной щеткой</a:t>
            </a:r>
          </a:p>
        </p:txBody>
      </p:sp>
      <p:sp>
        <p:nvSpPr>
          <p:cNvPr id="14358" name="Line 24"/>
          <p:cNvSpPr>
            <a:spLocks noChangeShapeType="1"/>
          </p:cNvSpPr>
          <p:nvPr/>
        </p:nvSpPr>
        <p:spPr bwMode="auto">
          <a:xfrm flipH="1">
            <a:off x="3059113" y="4437063"/>
            <a:ext cx="1657350" cy="12969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23" name="Oval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1720" y="1484785"/>
            <a:ext cx="2952328" cy="576063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normAutofit/>
          </a:bodyPr>
          <a:lstStyle/>
          <a:p>
            <a:pPr algn="ctr">
              <a:buNone/>
            </a:pPr>
            <a:r>
              <a:rPr lang="ru-RU" sz="1800" b="1" dirty="0"/>
              <a:t>Рисование крупами, солью</a:t>
            </a:r>
          </a:p>
        </p:txBody>
      </p:sp>
      <p:sp>
        <p:nvSpPr>
          <p:cNvPr id="24" name="Line 13"/>
          <p:cNvSpPr>
            <a:spLocks noChangeShapeType="1"/>
          </p:cNvSpPr>
          <p:nvPr/>
        </p:nvSpPr>
        <p:spPr bwMode="auto">
          <a:xfrm flipH="1" flipV="1">
            <a:off x="4572000" y="1988840"/>
            <a:ext cx="504056" cy="16557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25" name="Oval 23"/>
          <p:cNvSpPr>
            <a:spLocks noChangeArrowheads="1"/>
          </p:cNvSpPr>
          <p:nvPr/>
        </p:nvSpPr>
        <p:spPr bwMode="auto">
          <a:xfrm>
            <a:off x="3995936" y="5805264"/>
            <a:ext cx="2592287" cy="720725"/>
          </a:xfrm>
          <a:prstGeom prst="ellipse">
            <a:avLst/>
          </a:prstGeom>
          <a:solidFill>
            <a:srgbClr val="C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/>
              <a:t>Пластилинография</a:t>
            </a:r>
          </a:p>
        </p:txBody>
      </p:sp>
      <p:sp>
        <p:nvSpPr>
          <p:cNvPr id="26" name="Line 13"/>
          <p:cNvSpPr>
            <a:spLocks noChangeShapeType="1"/>
          </p:cNvSpPr>
          <p:nvPr/>
        </p:nvSpPr>
        <p:spPr bwMode="auto">
          <a:xfrm>
            <a:off x="5724129" y="4509120"/>
            <a:ext cx="144016" cy="136815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Рисование в технике «Батик»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5069159"/>
          </a:xfrm>
        </p:spPr>
        <p:txBody>
          <a:bodyPr>
            <a:normAutofit/>
          </a:bodyPr>
          <a:lstStyle/>
          <a:p>
            <a:r>
              <a:rPr lang="ru-RU" sz="2400" dirty="0"/>
              <a:t>«Батик» – это роспись по ткани, одна из древнейших технологий, имеющая широкое распространение и в современном искусстве. </a:t>
            </a:r>
          </a:p>
          <a:p>
            <a:r>
              <a:rPr lang="ru-RU" sz="2400" dirty="0"/>
              <a:t>Переводят слово «батик» как «капля», наиболее популярный способ нанесения рисунка на ткань.</a:t>
            </a:r>
          </a:p>
          <a:p>
            <a:endParaRPr lang="ru-RU" sz="2400" dirty="0"/>
          </a:p>
        </p:txBody>
      </p:sp>
      <p:pic>
        <p:nvPicPr>
          <p:cNvPr id="1026" name="Picture 2" descr="C:\Users\Admin\Desktop\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77072"/>
            <a:ext cx="3744416" cy="2596555"/>
          </a:xfrm>
          <a:prstGeom prst="rect">
            <a:avLst/>
          </a:prstGeom>
          <a:noFill/>
        </p:spPr>
      </p:pic>
      <p:pic>
        <p:nvPicPr>
          <p:cNvPr id="1027" name="Picture 3" descr="C:\Users\Admin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4077072"/>
            <a:ext cx="3816424" cy="24901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48680"/>
            <a:ext cx="777686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Назначение:</a:t>
            </a:r>
            <a:r>
              <a:rPr lang="ru-RU" sz="3200" dirty="0"/>
              <a:t> изготовление красивой, необычной картины.</a:t>
            </a:r>
            <a:br>
              <a:rPr lang="ru-RU" sz="3200" dirty="0"/>
            </a:br>
            <a:r>
              <a:rPr lang="ru-RU" sz="3200" b="1" dirty="0"/>
              <a:t>Цель:</a:t>
            </a:r>
            <a:r>
              <a:rPr lang="ru-RU" sz="3200" dirty="0"/>
              <a:t> научить детей рисовать на ткани.</a:t>
            </a:r>
            <a:br>
              <a:rPr lang="ru-RU" sz="3200" dirty="0"/>
            </a:br>
            <a:r>
              <a:rPr lang="ru-RU" sz="3200" b="1" dirty="0"/>
              <a:t>Задачи:</a:t>
            </a:r>
            <a:br>
              <a:rPr lang="ru-RU" sz="3200" dirty="0"/>
            </a:br>
            <a:r>
              <a:rPr lang="ru-RU" sz="3200" dirty="0"/>
              <a:t>- создать условия для овладения практическими навыками рисования на ткани;</a:t>
            </a:r>
            <a:br>
              <a:rPr lang="ru-RU" sz="3200" dirty="0"/>
            </a:br>
            <a:r>
              <a:rPr lang="ru-RU" sz="3200" dirty="0"/>
              <a:t>- развивать фантазию, воображение и чувство цвета, мелкую моторику.</a:t>
            </a:r>
            <a:br>
              <a:rPr lang="ru-RU" sz="3200" dirty="0"/>
            </a:br>
            <a:r>
              <a:rPr lang="ru-RU" sz="3200" dirty="0"/>
              <a:t>- побуждать детей к творческим поискам и решениям.</a:t>
            </a:r>
            <a:br>
              <a:rPr lang="ru-RU" sz="3200" dirty="0"/>
            </a:br>
            <a:endParaRPr lang="ru-RU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DSCN2242.JPG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39952" y="764704"/>
            <a:ext cx="4512501" cy="338437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84" y="5013176"/>
            <a:ext cx="7632848" cy="1302022"/>
          </a:xfrm>
        </p:spPr>
        <p:txBody>
          <a:bodyPr>
            <a:noAutofit/>
          </a:bodyPr>
          <a:lstStyle/>
          <a:p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476672"/>
            <a:ext cx="27363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2400" b="1" dirty="0">
                <a:solidFill>
                  <a:prstClr val="black"/>
                </a:solidFill>
              </a:rPr>
              <a:t>Материалы и инструменты:</a:t>
            </a:r>
            <a:br>
              <a:rPr lang="ru-RU" sz="2400" dirty="0">
                <a:solidFill>
                  <a:prstClr val="black"/>
                </a:solidFill>
              </a:rPr>
            </a:br>
            <a:r>
              <a:rPr lang="ru-RU" sz="2400" dirty="0">
                <a:solidFill>
                  <a:prstClr val="black"/>
                </a:solidFill>
              </a:rPr>
              <a:t>Квадратный кусок белой ткани, для первых занятий можно использовать любую тонкую белую ткань 30х30 см; гуашь, хорошо разведённая водой или акриловые краски; кисть № 5; стаканчик с водой; швейные нитки.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DSCN2243.JPG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43608" y="5445224"/>
            <a:ext cx="7200800" cy="804862"/>
          </a:xfrm>
        </p:spPr>
        <p:txBody>
          <a:bodyPr>
            <a:noAutofit/>
          </a:bodyPr>
          <a:lstStyle/>
          <a:p>
            <a:r>
              <a:rPr lang="ru-RU" sz="2000" b="1" dirty="0"/>
              <a:t>Для того, что бы сделать узелок, берём ткань щепоткой и туго перетягиваем нитью в несколько витков, узел завязывать не надо (потом снимать нить будет не удобно). Количество узелков зависит от вашего желания.</a:t>
            </a:r>
            <a:br>
              <a:rPr lang="ru-RU" sz="2000" b="1" dirty="0"/>
            </a:br>
            <a:endParaRPr lang="ru-RU" sz="20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S030007997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C36F49AF-1D87-48F1-8DA1-7EA34231631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1537</TotalTime>
  <Words>505</Words>
  <Application>Microsoft Office PowerPoint</Application>
  <PresentationFormat>Экран (4:3)</PresentationFormat>
  <Paragraphs>46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Angsana New</vt:lpstr>
      <vt:lpstr>Arial</vt:lpstr>
      <vt:lpstr>Calibri</vt:lpstr>
      <vt:lpstr>Comic Sans MS</vt:lpstr>
      <vt:lpstr>Segoe Print</vt:lpstr>
      <vt:lpstr>Segoe UI Light</vt:lpstr>
      <vt:lpstr>TS030007997</vt:lpstr>
      <vt:lpstr>Нетрадиционная техника рисования</vt:lpstr>
      <vt:lpstr>Презентация PowerPoint</vt:lpstr>
      <vt:lpstr>Рисование с использованием нетрадиционной техники – </vt:lpstr>
      <vt:lpstr>Применение нетрадиционных техник изодеятельности: </vt:lpstr>
      <vt:lpstr> Нетрадиционные способы изображения в рисовании.</vt:lpstr>
      <vt:lpstr>Рисование в технике «Батик»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Благодарю 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Нетрадиционная техника рисования</dc:title>
  <dc:creator>Dima</dc:creator>
  <cp:lastModifiedBy>Наумова Наталья Александровна</cp:lastModifiedBy>
  <cp:revision>166</cp:revision>
  <dcterms:created xsi:type="dcterms:W3CDTF">2012-12-08T09:19:48Z</dcterms:created>
  <dcterms:modified xsi:type="dcterms:W3CDTF">2022-11-02T17:10:39Z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TC300079979990</vt:lpwstr>
  </property>
</Properties>
</file>