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</p:sldMasterIdLst>
  <p:sldIdLst>
    <p:sldId id="256" r:id="rId2"/>
    <p:sldId id="268" r:id="rId3"/>
    <p:sldId id="301" r:id="rId4"/>
    <p:sldId id="265" r:id="rId5"/>
    <p:sldId id="266" r:id="rId6"/>
    <p:sldId id="325" r:id="rId7"/>
    <p:sldId id="308" r:id="rId8"/>
    <p:sldId id="309" r:id="rId9"/>
    <p:sldId id="311" r:id="rId10"/>
    <p:sldId id="323" r:id="rId11"/>
    <p:sldId id="322" r:id="rId12"/>
    <p:sldId id="321" r:id="rId13"/>
    <p:sldId id="312" r:id="rId14"/>
    <p:sldId id="324" r:id="rId15"/>
    <p:sldId id="30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FF66"/>
    <a:srgbClr val="CCFF99"/>
    <a:srgbClr val="99FF66"/>
    <a:srgbClr val="99FFCC"/>
    <a:srgbClr val="000000"/>
    <a:srgbClr val="66FFC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45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8D2259-95F9-4DF9-AF3C-EBE4BFCD5FB0}" type="doc">
      <dgm:prSet loTypeId="urn:microsoft.com/office/officeart/2005/8/layout/chevron2" loCatId="process" qsTypeId="urn:microsoft.com/office/officeart/2005/8/quickstyle/simple1#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34DA989D-44F4-4246-BA2C-553BB41F3D8E}">
      <dgm:prSet phldrT="[Текст]" phldr="1"/>
      <dgm:spPr/>
      <dgm:t>
        <a:bodyPr/>
        <a:lstStyle/>
        <a:p>
          <a:endParaRPr lang="ru-RU" dirty="0"/>
        </a:p>
      </dgm:t>
    </dgm:pt>
    <dgm:pt modelId="{76A70840-BC10-427B-8B59-B4E967414410}" type="parTrans" cxnId="{1D9F5704-ACBF-4B12-9AD9-2B3B026BB066}">
      <dgm:prSet/>
      <dgm:spPr/>
      <dgm:t>
        <a:bodyPr/>
        <a:lstStyle/>
        <a:p>
          <a:endParaRPr lang="ru-RU"/>
        </a:p>
      </dgm:t>
    </dgm:pt>
    <dgm:pt modelId="{A03EB197-F0BD-40E8-A9F6-81EC995B7353}" type="sibTrans" cxnId="{1D9F5704-ACBF-4B12-9AD9-2B3B026BB066}">
      <dgm:prSet/>
      <dgm:spPr/>
      <dgm:t>
        <a:bodyPr/>
        <a:lstStyle/>
        <a:p>
          <a:endParaRPr lang="ru-RU"/>
        </a:p>
      </dgm:t>
    </dgm:pt>
    <dgm:pt modelId="{306B0DA9-F840-47B6-982C-0F687A998902}">
      <dgm:prSet phldrT="[Текст]"/>
      <dgm:spPr/>
      <dgm:t>
        <a:bodyPr/>
        <a:lstStyle/>
        <a:p>
          <a:r>
            <a:rPr lang="ru-RU" dirty="0">
              <a:solidFill>
                <a:schemeClr val="tx2">
                  <a:lumMod val="10000"/>
                </a:schemeClr>
              </a:solidFill>
            </a:rPr>
            <a:t>Предметно-развивающая среда</a:t>
          </a:r>
        </a:p>
      </dgm:t>
    </dgm:pt>
    <dgm:pt modelId="{640FC1F7-84A5-497B-83CE-AEC300B8EAD0}" type="parTrans" cxnId="{BEEE7C3D-6B24-4673-95AF-5E2ADA2CE029}">
      <dgm:prSet/>
      <dgm:spPr/>
      <dgm:t>
        <a:bodyPr/>
        <a:lstStyle/>
        <a:p>
          <a:endParaRPr lang="ru-RU"/>
        </a:p>
      </dgm:t>
    </dgm:pt>
    <dgm:pt modelId="{7EF4B1B0-BFA8-4972-B3B5-EFDBBA8C6222}" type="sibTrans" cxnId="{BEEE7C3D-6B24-4673-95AF-5E2ADA2CE029}">
      <dgm:prSet/>
      <dgm:spPr/>
      <dgm:t>
        <a:bodyPr/>
        <a:lstStyle/>
        <a:p>
          <a:endParaRPr lang="ru-RU"/>
        </a:p>
      </dgm:t>
    </dgm:pt>
    <dgm:pt modelId="{A69E545C-0BB2-40A1-A39D-F95397CC7BE9}">
      <dgm:prSet phldrT="[Текст]"/>
      <dgm:spPr/>
      <dgm:t>
        <a:bodyPr/>
        <a:lstStyle/>
        <a:p>
          <a:r>
            <a:rPr lang="ru-RU" dirty="0">
              <a:solidFill>
                <a:schemeClr val="tx2">
                  <a:lumMod val="10000"/>
                </a:schemeClr>
              </a:solidFill>
            </a:rPr>
            <a:t>Профессиональная компетентность педагога</a:t>
          </a:r>
        </a:p>
      </dgm:t>
    </dgm:pt>
    <dgm:pt modelId="{B55B49C7-5823-4516-A3A1-9E150C860920}" type="parTrans" cxnId="{8ACF42C7-4ED6-40FA-993C-392470FFDC90}">
      <dgm:prSet/>
      <dgm:spPr/>
      <dgm:t>
        <a:bodyPr/>
        <a:lstStyle/>
        <a:p>
          <a:endParaRPr lang="ru-RU"/>
        </a:p>
      </dgm:t>
    </dgm:pt>
    <dgm:pt modelId="{B3822AF8-63A8-40A2-B3BD-E9864FDE9B05}" type="sibTrans" cxnId="{8ACF42C7-4ED6-40FA-993C-392470FFDC90}">
      <dgm:prSet/>
      <dgm:spPr/>
      <dgm:t>
        <a:bodyPr/>
        <a:lstStyle/>
        <a:p>
          <a:endParaRPr lang="ru-RU"/>
        </a:p>
      </dgm:t>
    </dgm:pt>
    <dgm:pt modelId="{EC474FE4-3A76-4330-BE16-56E429395A1D}">
      <dgm:prSet phldrT="[Текст]"/>
      <dgm:spPr/>
      <dgm:t>
        <a:bodyPr/>
        <a:lstStyle/>
        <a:p>
          <a:r>
            <a:rPr lang="ru-RU" dirty="0">
              <a:solidFill>
                <a:schemeClr val="tx2">
                  <a:lumMod val="10000"/>
                </a:schemeClr>
              </a:solidFill>
            </a:rPr>
            <a:t>Совместная деятельность детей, родителей, педагогов по намеченной теме</a:t>
          </a:r>
        </a:p>
      </dgm:t>
    </dgm:pt>
    <dgm:pt modelId="{FF136B4B-E3A3-4A2B-9425-FB69600E3864}" type="parTrans" cxnId="{5560B672-BD3D-4504-B388-526DC98BB139}">
      <dgm:prSet/>
      <dgm:spPr/>
      <dgm:t>
        <a:bodyPr/>
        <a:lstStyle/>
        <a:p>
          <a:endParaRPr lang="ru-RU"/>
        </a:p>
      </dgm:t>
    </dgm:pt>
    <dgm:pt modelId="{BE028BCF-C04A-4249-A648-D56B9CC9D77B}" type="sibTrans" cxnId="{5560B672-BD3D-4504-B388-526DC98BB139}">
      <dgm:prSet/>
      <dgm:spPr/>
      <dgm:t>
        <a:bodyPr/>
        <a:lstStyle/>
        <a:p>
          <a:endParaRPr lang="ru-RU"/>
        </a:p>
      </dgm:t>
    </dgm:pt>
    <dgm:pt modelId="{6FD897AC-D288-43EB-8C4A-92F844DA3778}">
      <dgm:prSet phldrT="[Текст]" phldr="1"/>
      <dgm:spPr/>
      <dgm:t>
        <a:bodyPr/>
        <a:lstStyle/>
        <a:p>
          <a:endParaRPr lang="ru-RU" dirty="0"/>
        </a:p>
      </dgm:t>
    </dgm:pt>
    <dgm:pt modelId="{9037BE3D-88B7-40EE-959A-C07DC701A635}" type="sibTrans" cxnId="{D4F94FC8-F6E1-4E3F-96BD-A026A8CC0141}">
      <dgm:prSet/>
      <dgm:spPr/>
      <dgm:t>
        <a:bodyPr/>
        <a:lstStyle/>
        <a:p>
          <a:endParaRPr lang="ru-RU"/>
        </a:p>
      </dgm:t>
    </dgm:pt>
    <dgm:pt modelId="{6990922B-717C-423B-951D-EFF8BFEE245C}" type="parTrans" cxnId="{D4F94FC8-F6E1-4E3F-96BD-A026A8CC0141}">
      <dgm:prSet/>
      <dgm:spPr/>
      <dgm:t>
        <a:bodyPr/>
        <a:lstStyle/>
        <a:p>
          <a:endParaRPr lang="ru-RU"/>
        </a:p>
      </dgm:t>
    </dgm:pt>
    <dgm:pt modelId="{76C2FA6E-AB2D-42EC-842C-1C7337B314F0}">
      <dgm:prSet phldrT="[Текст]" phldr="1"/>
      <dgm:spPr/>
      <dgm:t>
        <a:bodyPr/>
        <a:lstStyle/>
        <a:p>
          <a:endParaRPr lang="ru-RU"/>
        </a:p>
      </dgm:t>
    </dgm:pt>
    <dgm:pt modelId="{C1E419AE-1AD3-4387-BE21-20A1E02EE18D}" type="sibTrans" cxnId="{0DCB8E11-93BA-40D0-B868-0F0A2C1535BF}">
      <dgm:prSet/>
      <dgm:spPr/>
      <dgm:t>
        <a:bodyPr/>
        <a:lstStyle/>
        <a:p>
          <a:endParaRPr lang="ru-RU"/>
        </a:p>
      </dgm:t>
    </dgm:pt>
    <dgm:pt modelId="{84FDCA88-C97C-4101-81D2-889B7A0DBA41}" type="parTrans" cxnId="{0DCB8E11-93BA-40D0-B868-0F0A2C1535BF}">
      <dgm:prSet/>
      <dgm:spPr/>
      <dgm:t>
        <a:bodyPr/>
        <a:lstStyle/>
        <a:p>
          <a:endParaRPr lang="ru-RU"/>
        </a:p>
      </dgm:t>
    </dgm:pt>
    <dgm:pt modelId="{1C1364D4-5B53-4B59-9245-2DAA2481E750}" type="pres">
      <dgm:prSet presAssocID="{C78D2259-95F9-4DF9-AF3C-EBE4BFCD5FB0}" presName="linearFlow" presStyleCnt="0">
        <dgm:presLayoutVars>
          <dgm:dir/>
          <dgm:animLvl val="lvl"/>
          <dgm:resizeHandles val="exact"/>
        </dgm:presLayoutVars>
      </dgm:prSet>
      <dgm:spPr/>
    </dgm:pt>
    <dgm:pt modelId="{8E86C536-374D-45F9-8DF3-60777A2B818F}" type="pres">
      <dgm:prSet presAssocID="{34DA989D-44F4-4246-BA2C-553BB41F3D8E}" presName="composite" presStyleCnt="0"/>
      <dgm:spPr/>
    </dgm:pt>
    <dgm:pt modelId="{B93372CB-5CA4-4E6A-A36B-349A239B654C}" type="pres">
      <dgm:prSet presAssocID="{34DA989D-44F4-4246-BA2C-553BB41F3D8E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47B22020-796D-4BEB-9F91-35F8F5B9C302}" type="pres">
      <dgm:prSet presAssocID="{34DA989D-44F4-4246-BA2C-553BB41F3D8E}" presName="descendantText" presStyleLbl="alignAcc1" presStyleIdx="0" presStyleCnt="3">
        <dgm:presLayoutVars>
          <dgm:bulletEnabled val="1"/>
        </dgm:presLayoutVars>
      </dgm:prSet>
      <dgm:spPr/>
    </dgm:pt>
    <dgm:pt modelId="{058122E4-9571-47CD-A91C-F7F2F0291D69}" type="pres">
      <dgm:prSet presAssocID="{A03EB197-F0BD-40E8-A9F6-81EC995B7353}" presName="sp" presStyleCnt="0"/>
      <dgm:spPr/>
    </dgm:pt>
    <dgm:pt modelId="{7AD0D817-1176-4B71-8EDB-FBD1CF90DDA8}" type="pres">
      <dgm:prSet presAssocID="{6FD897AC-D288-43EB-8C4A-92F844DA3778}" presName="composite" presStyleCnt="0"/>
      <dgm:spPr/>
    </dgm:pt>
    <dgm:pt modelId="{8BB064FB-9CE8-4C63-8348-485E5A2E0B8D}" type="pres">
      <dgm:prSet presAssocID="{6FD897AC-D288-43EB-8C4A-92F844DA3778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95EEFAA4-6CEA-43A2-94B0-36398E138E2A}" type="pres">
      <dgm:prSet presAssocID="{6FD897AC-D288-43EB-8C4A-92F844DA3778}" presName="descendantText" presStyleLbl="alignAcc1" presStyleIdx="1" presStyleCnt="3">
        <dgm:presLayoutVars>
          <dgm:bulletEnabled val="1"/>
        </dgm:presLayoutVars>
      </dgm:prSet>
      <dgm:spPr/>
    </dgm:pt>
    <dgm:pt modelId="{6820111B-C71F-4735-9BCD-9F68F8318EFB}" type="pres">
      <dgm:prSet presAssocID="{9037BE3D-88B7-40EE-959A-C07DC701A635}" presName="sp" presStyleCnt="0"/>
      <dgm:spPr/>
    </dgm:pt>
    <dgm:pt modelId="{C0E83720-2A42-44E4-9896-CA04FB5A49D8}" type="pres">
      <dgm:prSet presAssocID="{76C2FA6E-AB2D-42EC-842C-1C7337B314F0}" presName="composite" presStyleCnt="0"/>
      <dgm:spPr/>
    </dgm:pt>
    <dgm:pt modelId="{394AE0FC-4ABA-4D08-BB6A-B08FAA035A1D}" type="pres">
      <dgm:prSet presAssocID="{76C2FA6E-AB2D-42EC-842C-1C7337B314F0}" presName="parentText" presStyleLbl="alignNode1" presStyleIdx="2" presStyleCnt="3" custLinFactNeighborX="-1695">
        <dgm:presLayoutVars>
          <dgm:chMax val="1"/>
          <dgm:bulletEnabled val="1"/>
        </dgm:presLayoutVars>
      </dgm:prSet>
      <dgm:spPr/>
    </dgm:pt>
    <dgm:pt modelId="{8678A9BB-5C9F-4607-BBFB-DFAAA3CEFEB1}" type="pres">
      <dgm:prSet presAssocID="{76C2FA6E-AB2D-42EC-842C-1C7337B314F0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1D9F5704-ACBF-4B12-9AD9-2B3B026BB066}" srcId="{C78D2259-95F9-4DF9-AF3C-EBE4BFCD5FB0}" destId="{34DA989D-44F4-4246-BA2C-553BB41F3D8E}" srcOrd="0" destOrd="0" parTransId="{76A70840-BC10-427B-8B59-B4E967414410}" sibTransId="{A03EB197-F0BD-40E8-A9F6-81EC995B7353}"/>
    <dgm:cxn modelId="{4A0A910D-640D-410C-948D-71CBFBBCD4E8}" type="presOf" srcId="{EC474FE4-3A76-4330-BE16-56E429395A1D}" destId="{8678A9BB-5C9F-4607-BBFB-DFAAA3CEFEB1}" srcOrd="0" destOrd="0" presId="urn:microsoft.com/office/officeart/2005/8/layout/chevron2"/>
    <dgm:cxn modelId="{0DCB8E11-93BA-40D0-B868-0F0A2C1535BF}" srcId="{C78D2259-95F9-4DF9-AF3C-EBE4BFCD5FB0}" destId="{76C2FA6E-AB2D-42EC-842C-1C7337B314F0}" srcOrd="2" destOrd="0" parTransId="{84FDCA88-C97C-4101-81D2-889B7A0DBA41}" sibTransId="{C1E419AE-1AD3-4387-BE21-20A1E02EE18D}"/>
    <dgm:cxn modelId="{4AA51A2D-1B06-4BCA-9A4C-B55A63E03616}" type="presOf" srcId="{76C2FA6E-AB2D-42EC-842C-1C7337B314F0}" destId="{394AE0FC-4ABA-4D08-BB6A-B08FAA035A1D}" srcOrd="0" destOrd="0" presId="urn:microsoft.com/office/officeart/2005/8/layout/chevron2"/>
    <dgm:cxn modelId="{BEEE7C3D-6B24-4673-95AF-5E2ADA2CE029}" srcId="{34DA989D-44F4-4246-BA2C-553BB41F3D8E}" destId="{306B0DA9-F840-47B6-982C-0F687A998902}" srcOrd="0" destOrd="0" parTransId="{640FC1F7-84A5-497B-83CE-AEC300B8EAD0}" sibTransId="{7EF4B1B0-BFA8-4972-B3B5-EFDBBA8C6222}"/>
    <dgm:cxn modelId="{D5279B5B-6C76-47F0-ABC6-61F534A04E5F}" type="presOf" srcId="{306B0DA9-F840-47B6-982C-0F687A998902}" destId="{47B22020-796D-4BEB-9F91-35F8F5B9C302}" srcOrd="0" destOrd="0" presId="urn:microsoft.com/office/officeart/2005/8/layout/chevron2"/>
    <dgm:cxn modelId="{5560B672-BD3D-4504-B388-526DC98BB139}" srcId="{76C2FA6E-AB2D-42EC-842C-1C7337B314F0}" destId="{EC474FE4-3A76-4330-BE16-56E429395A1D}" srcOrd="0" destOrd="0" parTransId="{FF136B4B-E3A3-4A2B-9425-FB69600E3864}" sibTransId="{BE028BCF-C04A-4249-A648-D56B9CC9D77B}"/>
    <dgm:cxn modelId="{E696B791-F61B-41A4-981D-B332A66092E1}" type="presOf" srcId="{34DA989D-44F4-4246-BA2C-553BB41F3D8E}" destId="{B93372CB-5CA4-4E6A-A36B-349A239B654C}" srcOrd="0" destOrd="0" presId="urn:microsoft.com/office/officeart/2005/8/layout/chevron2"/>
    <dgm:cxn modelId="{A8E694A6-6A8F-4F2F-B888-DC21FBF26A9B}" type="presOf" srcId="{6FD897AC-D288-43EB-8C4A-92F844DA3778}" destId="{8BB064FB-9CE8-4C63-8348-485E5A2E0B8D}" srcOrd="0" destOrd="0" presId="urn:microsoft.com/office/officeart/2005/8/layout/chevron2"/>
    <dgm:cxn modelId="{163C49B0-B931-4DC8-9989-4A945518E98C}" type="presOf" srcId="{A69E545C-0BB2-40A1-A39D-F95397CC7BE9}" destId="{95EEFAA4-6CEA-43A2-94B0-36398E138E2A}" srcOrd="0" destOrd="0" presId="urn:microsoft.com/office/officeart/2005/8/layout/chevron2"/>
    <dgm:cxn modelId="{8ACF42C7-4ED6-40FA-993C-392470FFDC90}" srcId="{6FD897AC-D288-43EB-8C4A-92F844DA3778}" destId="{A69E545C-0BB2-40A1-A39D-F95397CC7BE9}" srcOrd="0" destOrd="0" parTransId="{B55B49C7-5823-4516-A3A1-9E150C860920}" sibTransId="{B3822AF8-63A8-40A2-B3BD-E9864FDE9B05}"/>
    <dgm:cxn modelId="{D4F94FC8-F6E1-4E3F-96BD-A026A8CC0141}" srcId="{C78D2259-95F9-4DF9-AF3C-EBE4BFCD5FB0}" destId="{6FD897AC-D288-43EB-8C4A-92F844DA3778}" srcOrd="1" destOrd="0" parTransId="{6990922B-717C-423B-951D-EFF8BFEE245C}" sibTransId="{9037BE3D-88B7-40EE-959A-C07DC701A635}"/>
    <dgm:cxn modelId="{0FEA4BF5-13EF-4E89-933A-425DA27824D6}" type="presOf" srcId="{C78D2259-95F9-4DF9-AF3C-EBE4BFCD5FB0}" destId="{1C1364D4-5B53-4B59-9245-2DAA2481E750}" srcOrd="0" destOrd="0" presId="urn:microsoft.com/office/officeart/2005/8/layout/chevron2"/>
    <dgm:cxn modelId="{F0B84B07-1066-4DB5-AAE0-F2112E7CC9C6}" type="presParOf" srcId="{1C1364D4-5B53-4B59-9245-2DAA2481E750}" destId="{8E86C536-374D-45F9-8DF3-60777A2B818F}" srcOrd="0" destOrd="0" presId="urn:microsoft.com/office/officeart/2005/8/layout/chevron2"/>
    <dgm:cxn modelId="{D187258A-2FF2-4AD5-97F0-07E717ABED13}" type="presParOf" srcId="{8E86C536-374D-45F9-8DF3-60777A2B818F}" destId="{B93372CB-5CA4-4E6A-A36B-349A239B654C}" srcOrd="0" destOrd="0" presId="urn:microsoft.com/office/officeart/2005/8/layout/chevron2"/>
    <dgm:cxn modelId="{FA072831-379E-4B01-9349-593A60BA08DC}" type="presParOf" srcId="{8E86C536-374D-45F9-8DF3-60777A2B818F}" destId="{47B22020-796D-4BEB-9F91-35F8F5B9C302}" srcOrd="1" destOrd="0" presId="urn:microsoft.com/office/officeart/2005/8/layout/chevron2"/>
    <dgm:cxn modelId="{21633BE0-42D7-4D28-90F1-4D6F1809DF55}" type="presParOf" srcId="{1C1364D4-5B53-4B59-9245-2DAA2481E750}" destId="{058122E4-9571-47CD-A91C-F7F2F0291D69}" srcOrd="1" destOrd="0" presId="urn:microsoft.com/office/officeart/2005/8/layout/chevron2"/>
    <dgm:cxn modelId="{26CCF362-6142-4390-8689-B2E3C78AF680}" type="presParOf" srcId="{1C1364D4-5B53-4B59-9245-2DAA2481E750}" destId="{7AD0D817-1176-4B71-8EDB-FBD1CF90DDA8}" srcOrd="2" destOrd="0" presId="urn:microsoft.com/office/officeart/2005/8/layout/chevron2"/>
    <dgm:cxn modelId="{B6EAF566-5A3C-47A3-9D18-8DA961AF081D}" type="presParOf" srcId="{7AD0D817-1176-4B71-8EDB-FBD1CF90DDA8}" destId="{8BB064FB-9CE8-4C63-8348-485E5A2E0B8D}" srcOrd="0" destOrd="0" presId="urn:microsoft.com/office/officeart/2005/8/layout/chevron2"/>
    <dgm:cxn modelId="{7E8DB521-EC28-43F8-9990-CC3FD68ADBC7}" type="presParOf" srcId="{7AD0D817-1176-4B71-8EDB-FBD1CF90DDA8}" destId="{95EEFAA4-6CEA-43A2-94B0-36398E138E2A}" srcOrd="1" destOrd="0" presId="urn:microsoft.com/office/officeart/2005/8/layout/chevron2"/>
    <dgm:cxn modelId="{AB791FA1-7E80-47AA-9947-0376C62A5F0D}" type="presParOf" srcId="{1C1364D4-5B53-4B59-9245-2DAA2481E750}" destId="{6820111B-C71F-4735-9BCD-9F68F8318EFB}" srcOrd="3" destOrd="0" presId="urn:microsoft.com/office/officeart/2005/8/layout/chevron2"/>
    <dgm:cxn modelId="{54FEE5EC-506D-4B67-9727-02BA6739DD96}" type="presParOf" srcId="{1C1364D4-5B53-4B59-9245-2DAA2481E750}" destId="{C0E83720-2A42-44E4-9896-CA04FB5A49D8}" srcOrd="4" destOrd="0" presId="urn:microsoft.com/office/officeart/2005/8/layout/chevron2"/>
    <dgm:cxn modelId="{BBE7B592-CBAE-4CDA-9156-6B313B7E7E44}" type="presParOf" srcId="{C0E83720-2A42-44E4-9896-CA04FB5A49D8}" destId="{394AE0FC-4ABA-4D08-BB6A-B08FAA035A1D}" srcOrd="0" destOrd="0" presId="urn:microsoft.com/office/officeart/2005/8/layout/chevron2"/>
    <dgm:cxn modelId="{0955BFD7-5ACF-4C41-9F60-9FF6923C74CE}" type="presParOf" srcId="{C0E83720-2A42-44E4-9896-CA04FB5A49D8}" destId="{8678A9BB-5C9F-4607-BBFB-DFAAA3CEFEB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3372CB-5CA4-4E6A-A36B-349A239B654C}">
      <dsp:nvSpPr>
        <dsp:cNvPr id="0" name=""/>
        <dsp:cNvSpPr/>
      </dsp:nvSpPr>
      <dsp:spPr>
        <a:xfrm rot="5400000">
          <a:off x="-266635" y="269034"/>
          <a:ext cx="1777570" cy="1244299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300" kern="1200" dirty="0"/>
        </a:p>
      </dsp:txBody>
      <dsp:txXfrm rot="-5400000">
        <a:off x="1" y="624549"/>
        <a:ext cx="1244299" cy="533271"/>
      </dsp:txXfrm>
    </dsp:sp>
    <dsp:sp modelId="{47B22020-796D-4BEB-9F91-35F8F5B9C302}">
      <dsp:nvSpPr>
        <dsp:cNvPr id="0" name=""/>
        <dsp:cNvSpPr/>
      </dsp:nvSpPr>
      <dsp:spPr>
        <a:xfrm rot="5400000">
          <a:off x="3652042" y="-2405343"/>
          <a:ext cx="1155421" cy="597090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solidFill>
                <a:schemeClr val="tx2">
                  <a:lumMod val="10000"/>
                </a:schemeClr>
              </a:solidFill>
            </a:rPr>
            <a:t>Предметно-развивающая среда</a:t>
          </a:r>
        </a:p>
      </dsp:txBody>
      <dsp:txXfrm rot="-5400000">
        <a:off x="1244300" y="58802"/>
        <a:ext cx="5914503" cy="1042615"/>
      </dsp:txXfrm>
    </dsp:sp>
    <dsp:sp modelId="{8BB064FB-9CE8-4C63-8348-485E5A2E0B8D}">
      <dsp:nvSpPr>
        <dsp:cNvPr id="0" name=""/>
        <dsp:cNvSpPr/>
      </dsp:nvSpPr>
      <dsp:spPr>
        <a:xfrm rot="5400000">
          <a:off x="-266635" y="1854357"/>
          <a:ext cx="1777570" cy="1244299"/>
        </a:xfrm>
        <a:prstGeom prst="chevron">
          <a:avLst/>
        </a:prstGeom>
        <a:solidFill>
          <a:schemeClr val="accent3">
            <a:hueOff val="-472186"/>
            <a:satOff val="-23718"/>
            <a:lumOff val="-8235"/>
            <a:alphaOff val="0"/>
          </a:schemeClr>
        </a:solidFill>
        <a:ln w="15875" cap="flat" cmpd="sng" algn="ctr">
          <a:solidFill>
            <a:schemeClr val="accent3">
              <a:hueOff val="-472186"/>
              <a:satOff val="-23718"/>
              <a:lumOff val="-82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300" kern="1200" dirty="0"/>
        </a:p>
      </dsp:txBody>
      <dsp:txXfrm rot="-5400000">
        <a:off x="1" y="2209872"/>
        <a:ext cx="1244299" cy="533271"/>
      </dsp:txXfrm>
    </dsp:sp>
    <dsp:sp modelId="{95EEFAA4-6CEA-43A2-94B0-36398E138E2A}">
      <dsp:nvSpPr>
        <dsp:cNvPr id="0" name=""/>
        <dsp:cNvSpPr/>
      </dsp:nvSpPr>
      <dsp:spPr>
        <a:xfrm rot="5400000">
          <a:off x="3652042" y="-820021"/>
          <a:ext cx="1155421" cy="597090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-472186"/>
              <a:satOff val="-23718"/>
              <a:lumOff val="-82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solidFill>
                <a:schemeClr val="tx2">
                  <a:lumMod val="10000"/>
                </a:schemeClr>
              </a:solidFill>
            </a:rPr>
            <a:t>Профессиональная компетентность педагога</a:t>
          </a:r>
        </a:p>
      </dsp:txBody>
      <dsp:txXfrm rot="-5400000">
        <a:off x="1244300" y="1644124"/>
        <a:ext cx="5914503" cy="1042615"/>
      </dsp:txXfrm>
    </dsp:sp>
    <dsp:sp modelId="{394AE0FC-4ABA-4D08-BB6A-B08FAA035A1D}">
      <dsp:nvSpPr>
        <dsp:cNvPr id="0" name=""/>
        <dsp:cNvSpPr/>
      </dsp:nvSpPr>
      <dsp:spPr>
        <a:xfrm rot="5400000">
          <a:off x="-266635" y="3439679"/>
          <a:ext cx="1777570" cy="1244299"/>
        </a:xfrm>
        <a:prstGeom prst="chevron">
          <a:avLst/>
        </a:prstGeom>
        <a:solidFill>
          <a:schemeClr val="accent3">
            <a:hueOff val="-944372"/>
            <a:satOff val="-47437"/>
            <a:lumOff val="-16470"/>
            <a:alphaOff val="0"/>
          </a:schemeClr>
        </a:solidFill>
        <a:ln w="15875" cap="flat" cmpd="sng" algn="ctr">
          <a:solidFill>
            <a:schemeClr val="accent3">
              <a:hueOff val="-944372"/>
              <a:satOff val="-47437"/>
              <a:lumOff val="-1647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300" kern="1200"/>
        </a:p>
      </dsp:txBody>
      <dsp:txXfrm rot="-5400000">
        <a:off x="1" y="3795194"/>
        <a:ext cx="1244299" cy="533271"/>
      </dsp:txXfrm>
    </dsp:sp>
    <dsp:sp modelId="{8678A9BB-5C9F-4607-BBFB-DFAAA3CEFEB1}">
      <dsp:nvSpPr>
        <dsp:cNvPr id="0" name=""/>
        <dsp:cNvSpPr/>
      </dsp:nvSpPr>
      <dsp:spPr>
        <a:xfrm rot="5400000">
          <a:off x="3652042" y="765301"/>
          <a:ext cx="1155421" cy="597090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-944372"/>
              <a:satOff val="-47437"/>
              <a:lumOff val="-1647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solidFill>
                <a:schemeClr val="tx2">
                  <a:lumMod val="10000"/>
                </a:schemeClr>
              </a:solidFill>
            </a:rPr>
            <a:t>Совместная деятельность детей, родителей, педагогов по намеченной теме</a:t>
          </a:r>
        </a:p>
      </dsp:txBody>
      <dsp:txXfrm rot="-5400000">
        <a:off x="1244300" y="3229447"/>
        <a:ext cx="5914503" cy="10426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8D2717-A707-4A2B-A2B8-A9EA1DABC76E}" type="datetimeFigureOut">
              <a:rPr lang="ru-RU" smtClean="0"/>
              <a:pPr>
                <a:defRPr/>
              </a:pPr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pPr>
              <a:defRPr/>
            </a:pPr>
            <a:fld id="{ABABA11E-0A99-4FAA-9E66-3560DC5448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0507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8D2717-A707-4A2B-A2B8-A9EA1DABC76E}" type="datetimeFigureOut">
              <a:rPr lang="ru-RU" smtClean="0"/>
              <a:pPr>
                <a:defRPr/>
              </a:pPr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BA11E-0A99-4FAA-9E66-3560DC5448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067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8D2717-A707-4A2B-A2B8-A9EA1DABC76E}" type="datetimeFigureOut">
              <a:rPr lang="ru-RU" smtClean="0"/>
              <a:pPr>
                <a:defRPr/>
              </a:pPr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BA11E-0A99-4FAA-9E66-3560DC5448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92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C30CB1-4CA9-4199-AEEC-7ACAF2520F67}" type="datetimeFigureOut">
              <a:rPr lang="ru-RU" smtClean="0"/>
              <a:pPr>
                <a:defRPr/>
              </a:pPr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039384-D7F6-467B-B36B-CC3C025777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803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B54EB3-82C4-4A41-A67F-4FA1564A3B3A}" type="datetimeFigureOut">
              <a:rPr lang="ru-RU" smtClean="0"/>
              <a:pPr>
                <a:defRPr/>
              </a:pPr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9A7FCD-35EC-42AA-BC4C-968B7758A1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9475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8D2717-A707-4A2B-A2B8-A9EA1DABC76E}" type="datetimeFigureOut">
              <a:rPr lang="ru-RU" smtClean="0"/>
              <a:pPr>
                <a:defRPr/>
              </a:pPr>
              <a:t>02.11.2022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BA11E-0A99-4FAA-9E66-3560DC5448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75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8D2717-A707-4A2B-A2B8-A9EA1DABC76E}" type="datetimeFigureOut">
              <a:rPr lang="ru-RU" smtClean="0"/>
              <a:pPr>
                <a:defRPr/>
              </a:pPr>
              <a:t>02.11.2022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BA11E-0A99-4FAA-9E66-3560DC5448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663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8D2717-A707-4A2B-A2B8-A9EA1DABC76E}" type="datetimeFigureOut">
              <a:rPr lang="ru-RU" smtClean="0"/>
              <a:pPr>
                <a:defRPr/>
              </a:pPr>
              <a:t>02.11.2022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BA11E-0A99-4FAA-9E66-3560DC5448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570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8D2717-A707-4A2B-A2B8-A9EA1DABC76E}" type="datetimeFigureOut">
              <a:rPr lang="ru-RU" smtClean="0"/>
              <a:pPr>
                <a:defRPr/>
              </a:pPr>
              <a:t>02.11.2022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BA11E-0A99-4FAA-9E66-3560DC5448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648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8D2717-A707-4A2B-A2B8-A9EA1DABC76E}" type="datetimeFigureOut">
              <a:rPr lang="ru-RU" smtClean="0"/>
              <a:pPr>
                <a:defRPr/>
              </a:pPr>
              <a:t>02.11.2022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BA11E-0A99-4FAA-9E66-3560DC5448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000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6C9EC94C-A0AF-4E6B-B328-93D75738ADFD}" type="datetimeFigureOut">
              <a:rPr lang="ru-RU" smtClean="0"/>
              <a:pPr>
                <a:defRPr/>
              </a:pPr>
              <a:t>02.11.2022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2059DB-D003-4B93-A91E-4A55E44B6F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9331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E8D2717-A707-4A2B-A2B8-A9EA1DABC76E}" type="datetimeFigureOut">
              <a:rPr lang="ru-RU" smtClean="0"/>
              <a:pPr>
                <a:defRPr/>
              </a:pPr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BABA11E-0A99-4FAA-9E66-3560DC5448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347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Подзаголовок 2"/>
          <p:cNvSpPr>
            <a:spLocks noGrp="1"/>
          </p:cNvSpPr>
          <p:nvPr>
            <p:ph idx="1"/>
          </p:nvPr>
        </p:nvSpPr>
        <p:spPr>
          <a:xfrm>
            <a:off x="755650" y="188912"/>
            <a:ext cx="8183563" cy="4320208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600" b="1" dirty="0">
              <a:solidFill>
                <a:srgbClr val="984807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600" b="1" dirty="0">
              <a:solidFill>
                <a:srgbClr val="0A122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600" b="1" dirty="0">
              <a:solidFill>
                <a:srgbClr val="0A122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600" b="1" u="sng" dirty="0">
              <a:solidFill>
                <a:srgbClr val="0A122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600" b="1" dirty="0">
              <a:solidFill>
                <a:srgbClr val="0A122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600" b="1" dirty="0">
              <a:solidFill>
                <a:srgbClr val="0A122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4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 ПРОЕКТ</a:t>
            </a: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4000" b="1" u="sng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4000" b="1" u="sng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36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«Коррекция речевых нарушений</a:t>
            </a: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36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детей  старшего дошкольного возраста посредством развития</a:t>
            </a: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36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мелкой моторики»</a:t>
            </a: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3600" b="1" u="sng" dirty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3600" b="1" dirty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3000" b="1" dirty="0">
              <a:solidFill>
                <a:srgbClr val="0A1222"/>
              </a:solidFill>
              <a:latin typeface="Calibri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b="1" i="1" dirty="0">
              <a:solidFill>
                <a:srgbClr val="0A1222"/>
              </a:solidFill>
              <a:latin typeface="Calibri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3000" b="1" dirty="0">
              <a:solidFill>
                <a:srgbClr val="0A1222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6146" name="Прямоугольник 6"/>
          <p:cNvSpPr>
            <a:spLocks noChangeArrowheads="1"/>
          </p:cNvSpPr>
          <p:nvPr/>
        </p:nvSpPr>
        <p:spPr bwMode="auto">
          <a:xfrm>
            <a:off x="2071688" y="4813300"/>
            <a:ext cx="6215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ru-RU">
              <a:solidFill>
                <a:srgbClr val="00843C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>
              <a:solidFill>
                <a:srgbClr val="00843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type="body" idx="1"/>
          </p:nvPr>
        </p:nvSpPr>
        <p:spPr>
          <a:xfrm>
            <a:off x="2700338" y="1412875"/>
            <a:ext cx="3959225" cy="503238"/>
          </a:xfrm>
        </p:spPr>
        <p:txBody>
          <a:bodyPr/>
          <a:lstStyle/>
          <a:p>
            <a:pPr algn="ctr"/>
            <a:r>
              <a:rPr lang="ru-RU" sz="18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фигурок из пальцев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ru-RU" dirty="0"/>
          </a:p>
        </p:txBody>
      </p:sp>
      <p:pic>
        <p:nvPicPr>
          <p:cNvPr id="15362" name="Рисунок 13" descr="упр. собачка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2060575"/>
            <a:ext cx="1655762" cy="22050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5363" name="Рисунок 23" descr="ЗАЙЧИК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2349500"/>
            <a:ext cx="1387475" cy="1943100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5" name="Рисунок 24" descr="собака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775" y="2636838"/>
            <a:ext cx="1565275" cy="171926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5365" name="Рисунок 27" descr="упр. коза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4449763"/>
            <a:ext cx="1728788" cy="154463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5366" name="Рисунок 28" descr="ЛОШАДКА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725" y="5084763"/>
            <a:ext cx="2016125" cy="1541462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30" name="Рисунок 29" descr="заяц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588" y="1773238"/>
            <a:ext cx="1728787" cy="1392237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1" name="Рисунок 30" descr="коза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95513" y="4868863"/>
            <a:ext cx="1454150" cy="18192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2" name="Рисунок 31" descr="конь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64388" y="3933825"/>
            <a:ext cx="1633537" cy="1900238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15370" name="Rectangle 11"/>
          <p:cNvSpPr>
            <a:spLocks/>
          </p:cNvSpPr>
          <p:nvPr/>
        </p:nvSpPr>
        <p:spPr bwMode="auto">
          <a:xfrm>
            <a:off x="971550" y="188913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ru-RU" sz="2800" b="1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Формирование кинестетической основы движения.</a:t>
            </a:r>
            <a:br>
              <a:rPr lang="ru-RU" sz="2800" b="1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>
                <a:solidFill>
                  <a:schemeClr val="tx2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 bwMode="auto">
          <a:xfrm>
            <a:off x="684213" y="0"/>
            <a:ext cx="7848600" cy="6477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400" b="1" u="sng" cap="none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кинетической основы движения</a:t>
            </a:r>
            <a:r>
              <a:rPr lang="ru-RU" sz="26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1835150" y="811213"/>
            <a:ext cx="54252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 упражнения для пальцев рук.</a:t>
            </a:r>
          </a:p>
        </p:txBody>
      </p:sp>
      <p:sp>
        <p:nvSpPr>
          <p:cNvPr id="16387" name="AutoShape 5"/>
          <p:cNvSpPr>
            <a:spLocks noChangeArrowheads="1"/>
          </p:cNvSpPr>
          <p:nvPr/>
        </p:nvSpPr>
        <p:spPr bwMode="auto">
          <a:xfrm>
            <a:off x="250825" y="4149725"/>
            <a:ext cx="3744913" cy="2520950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b="1" dirty="0">
                <a:solidFill>
                  <a:srgbClr val="000000"/>
                </a:solidFill>
                <a:latin typeface="Arial" charset="0"/>
              </a:rPr>
              <a:t>Этот теленок пьет молоко,</a:t>
            </a:r>
          </a:p>
          <a:p>
            <a:r>
              <a:rPr lang="ru-RU" b="1" dirty="0">
                <a:solidFill>
                  <a:srgbClr val="000000"/>
                </a:solidFill>
                <a:latin typeface="Arial" charset="0"/>
              </a:rPr>
              <a:t>Этот теленок ушел далеко.</a:t>
            </a:r>
          </a:p>
          <a:p>
            <a:r>
              <a:rPr lang="ru-RU" b="1" dirty="0">
                <a:solidFill>
                  <a:srgbClr val="000000"/>
                </a:solidFill>
                <a:latin typeface="Arial" charset="0"/>
              </a:rPr>
              <a:t>Этот теленок травку жует,</a:t>
            </a:r>
          </a:p>
          <a:p>
            <a:r>
              <a:rPr lang="ru-RU" b="1" dirty="0">
                <a:solidFill>
                  <a:srgbClr val="000000"/>
                </a:solidFill>
                <a:latin typeface="Arial" charset="0"/>
              </a:rPr>
              <a:t>Этот теленок копытцами бьет.</a:t>
            </a:r>
          </a:p>
          <a:p>
            <a:r>
              <a:rPr lang="ru-RU" b="1" dirty="0">
                <a:solidFill>
                  <a:srgbClr val="000000"/>
                </a:solidFill>
                <a:latin typeface="Arial" charset="0"/>
              </a:rPr>
              <a:t>Этот теленок мычит:</a:t>
            </a:r>
          </a:p>
          <a:p>
            <a:r>
              <a:rPr lang="ru-RU" b="1" dirty="0">
                <a:solidFill>
                  <a:srgbClr val="000000"/>
                </a:solidFill>
                <a:latin typeface="Arial" charset="0"/>
              </a:rPr>
              <a:t>«Почему все разошлись?</a:t>
            </a:r>
          </a:p>
          <a:p>
            <a:r>
              <a:rPr lang="ru-RU" b="1" dirty="0">
                <a:solidFill>
                  <a:srgbClr val="000000"/>
                </a:solidFill>
                <a:latin typeface="Arial" charset="0"/>
              </a:rPr>
              <a:t>Скучно мне одному!»</a:t>
            </a:r>
          </a:p>
        </p:txBody>
      </p:sp>
      <p:sp>
        <p:nvSpPr>
          <p:cNvPr id="16388" name="AutoShape 9"/>
          <p:cNvSpPr>
            <a:spLocks noChangeArrowheads="1"/>
          </p:cNvSpPr>
          <p:nvPr/>
        </p:nvSpPr>
        <p:spPr bwMode="auto">
          <a:xfrm>
            <a:off x="4787900" y="4221163"/>
            <a:ext cx="3816350" cy="2374900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FontTx/>
              <a:buChar char="-"/>
            </a:pPr>
            <a:r>
              <a:rPr lang="ru-RU" b="1">
                <a:solidFill>
                  <a:srgbClr val="000000"/>
                </a:solidFill>
                <a:latin typeface="Arial" charset="0"/>
              </a:rPr>
              <a:t>Пальчик-мальчик, где ты был?</a:t>
            </a:r>
          </a:p>
          <a:p>
            <a:pPr>
              <a:buFontTx/>
              <a:buChar char="-"/>
            </a:pPr>
            <a:r>
              <a:rPr lang="ru-RU" b="1">
                <a:solidFill>
                  <a:srgbClr val="000000"/>
                </a:solidFill>
                <a:latin typeface="Arial" charset="0"/>
              </a:rPr>
              <a:t>С этим братцем в лес ходил</a:t>
            </a:r>
          </a:p>
          <a:p>
            <a:pPr>
              <a:buFontTx/>
              <a:buChar char="-"/>
            </a:pPr>
            <a:r>
              <a:rPr lang="ru-RU" b="1">
                <a:solidFill>
                  <a:srgbClr val="000000"/>
                </a:solidFill>
                <a:latin typeface="Arial" charset="0"/>
              </a:rPr>
              <a:t>С этим братцем щи варил,</a:t>
            </a:r>
          </a:p>
          <a:p>
            <a:pPr>
              <a:buFontTx/>
              <a:buChar char="-"/>
            </a:pPr>
            <a:r>
              <a:rPr lang="ru-RU" b="1">
                <a:solidFill>
                  <a:srgbClr val="000000"/>
                </a:solidFill>
                <a:latin typeface="Arial" charset="0"/>
              </a:rPr>
              <a:t>С этим братцем кашу ел</a:t>
            </a:r>
          </a:p>
          <a:p>
            <a:pPr>
              <a:buFontTx/>
              <a:buChar char="-"/>
            </a:pPr>
            <a:r>
              <a:rPr lang="ru-RU" b="1">
                <a:solidFill>
                  <a:srgbClr val="000000"/>
                </a:solidFill>
                <a:latin typeface="Arial" charset="0"/>
              </a:rPr>
              <a:t>С этим братцем песни пел!</a:t>
            </a:r>
          </a:p>
        </p:txBody>
      </p:sp>
      <p:sp>
        <p:nvSpPr>
          <p:cNvPr id="16389" name="AutoShape 24"/>
          <p:cNvSpPr>
            <a:spLocks noChangeArrowheads="1"/>
          </p:cNvSpPr>
          <p:nvPr/>
        </p:nvSpPr>
        <p:spPr bwMode="auto">
          <a:xfrm rot="708580">
            <a:off x="3981450" y="3173413"/>
            <a:ext cx="447675" cy="2239962"/>
          </a:xfrm>
          <a:prstGeom prst="curvedLeftArrow">
            <a:avLst>
              <a:gd name="adj1" fmla="val 100071"/>
              <a:gd name="adj2" fmla="val 200142"/>
              <a:gd name="adj3" fmla="val 33333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6390" name="AutoShape 8"/>
          <p:cNvSpPr>
            <a:spLocks noChangeArrowheads="1"/>
          </p:cNvSpPr>
          <p:nvPr/>
        </p:nvSpPr>
        <p:spPr bwMode="auto">
          <a:xfrm>
            <a:off x="611188" y="2133600"/>
            <a:ext cx="3960812" cy="1439863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b="1" dirty="0">
              <a:solidFill>
                <a:srgbClr val="000000"/>
              </a:solidFill>
              <a:latin typeface="Arial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Arial" charset="0"/>
              </a:rPr>
              <a:t>Пальцы сжаты в кулачок,</a:t>
            </a:r>
          </a:p>
          <a:p>
            <a:r>
              <a:rPr lang="ru-RU" b="1" dirty="0">
                <a:solidFill>
                  <a:srgbClr val="000000"/>
                </a:solidFill>
                <a:latin typeface="Arial" charset="0"/>
              </a:rPr>
              <a:t>Распрямлять по одному пальцу,</a:t>
            </a:r>
          </a:p>
          <a:p>
            <a:r>
              <a:rPr lang="ru-RU" b="1" dirty="0">
                <a:solidFill>
                  <a:srgbClr val="000000"/>
                </a:solidFill>
                <a:latin typeface="Arial" charset="0"/>
              </a:rPr>
              <a:t>Начиная с большого. На </a:t>
            </a:r>
          </a:p>
          <a:p>
            <a:r>
              <a:rPr lang="ru-RU" b="1" dirty="0">
                <a:solidFill>
                  <a:srgbClr val="000000"/>
                </a:solidFill>
                <a:latin typeface="Arial" charset="0"/>
              </a:rPr>
              <a:t>последнюю строчку пальцы </a:t>
            </a:r>
          </a:p>
          <a:p>
            <a:r>
              <a:rPr lang="ru-RU" b="1" dirty="0">
                <a:solidFill>
                  <a:srgbClr val="000000"/>
                </a:solidFill>
                <a:latin typeface="Arial" charset="0"/>
              </a:rPr>
              <a:t>соединяются в щепотку.</a:t>
            </a:r>
          </a:p>
          <a:p>
            <a:endParaRPr lang="ru-RU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391" name="AutoShape 19"/>
          <p:cNvSpPr>
            <a:spLocks noChangeArrowheads="1"/>
          </p:cNvSpPr>
          <p:nvPr/>
        </p:nvSpPr>
        <p:spPr bwMode="auto">
          <a:xfrm>
            <a:off x="395288" y="1268413"/>
            <a:ext cx="360362" cy="2374900"/>
          </a:xfrm>
          <a:prstGeom prst="curvedRightArrow">
            <a:avLst>
              <a:gd name="adj1" fmla="val 131806"/>
              <a:gd name="adj2" fmla="val 263613"/>
              <a:gd name="adj3" fmla="val 32144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6392" name="AutoShape 12"/>
          <p:cNvSpPr>
            <a:spLocks noChangeArrowheads="1"/>
          </p:cNvSpPr>
          <p:nvPr/>
        </p:nvSpPr>
        <p:spPr bwMode="auto">
          <a:xfrm>
            <a:off x="539750" y="1196975"/>
            <a:ext cx="2663825" cy="482600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«Пять телят»</a:t>
            </a:r>
          </a:p>
        </p:txBody>
      </p:sp>
      <p:sp>
        <p:nvSpPr>
          <p:cNvPr id="16393" name="AutoShape 25"/>
          <p:cNvSpPr>
            <a:spLocks noChangeArrowheads="1"/>
          </p:cNvSpPr>
          <p:nvPr/>
        </p:nvSpPr>
        <p:spPr bwMode="auto">
          <a:xfrm rot="590191">
            <a:off x="8323263" y="3103563"/>
            <a:ext cx="496887" cy="3097212"/>
          </a:xfrm>
          <a:prstGeom prst="curvedLeftArrow">
            <a:avLst>
              <a:gd name="adj1" fmla="val 124665"/>
              <a:gd name="adj2" fmla="val 249329"/>
              <a:gd name="adj3" fmla="val 82453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6394" name="AutoShape 10"/>
          <p:cNvSpPr>
            <a:spLocks noChangeArrowheads="1"/>
          </p:cNvSpPr>
          <p:nvPr/>
        </p:nvSpPr>
        <p:spPr bwMode="auto">
          <a:xfrm>
            <a:off x="5219700" y="2133600"/>
            <a:ext cx="3529013" cy="1439863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b="1" dirty="0">
                <a:solidFill>
                  <a:srgbClr val="000000"/>
                </a:solidFill>
                <a:latin typeface="Arial" charset="0"/>
              </a:rPr>
              <a:t>Пальцы сжаты в кулачок,</a:t>
            </a:r>
          </a:p>
          <a:p>
            <a:r>
              <a:rPr lang="ru-RU" b="1" dirty="0">
                <a:solidFill>
                  <a:srgbClr val="000000"/>
                </a:solidFill>
                <a:latin typeface="Arial" charset="0"/>
              </a:rPr>
              <a:t>Поочередно разгибать </a:t>
            </a:r>
          </a:p>
          <a:p>
            <a:r>
              <a:rPr lang="ru-RU" b="1" dirty="0">
                <a:solidFill>
                  <a:srgbClr val="000000"/>
                </a:solidFill>
                <a:latin typeface="Arial" charset="0"/>
              </a:rPr>
              <a:t>пальчики,</a:t>
            </a:r>
          </a:p>
          <a:p>
            <a:r>
              <a:rPr lang="ru-RU" b="1" dirty="0">
                <a:solidFill>
                  <a:srgbClr val="000000"/>
                </a:solidFill>
                <a:latin typeface="Arial" charset="0"/>
              </a:rPr>
              <a:t>Начиная с мизинца.</a:t>
            </a:r>
          </a:p>
        </p:txBody>
      </p:sp>
      <p:sp>
        <p:nvSpPr>
          <p:cNvPr id="16395" name="AutoShape 23"/>
          <p:cNvSpPr>
            <a:spLocks noChangeArrowheads="1"/>
          </p:cNvSpPr>
          <p:nvPr/>
        </p:nvSpPr>
        <p:spPr bwMode="auto">
          <a:xfrm>
            <a:off x="5003800" y="1268413"/>
            <a:ext cx="360363" cy="2374900"/>
          </a:xfrm>
          <a:prstGeom prst="curvedRightArrow">
            <a:avLst>
              <a:gd name="adj1" fmla="val 131806"/>
              <a:gd name="adj2" fmla="val 263612"/>
              <a:gd name="adj3" fmla="val 32144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6396" name="AutoShape 13"/>
          <p:cNvSpPr>
            <a:spLocks noChangeArrowheads="1"/>
          </p:cNvSpPr>
          <p:nvPr/>
        </p:nvSpPr>
        <p:spPr bwMode="auto">
          <a:xfrm>
            <a:off x="5148263" y="1196975"/>
            <a:ext cx="2952750" cy="504825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«Пальчик-мальчик»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type="body" idx="1"/>
          </p:nvPr>
        </p:nvSpPr>
        <p:spPr>
          <a:xfrm>
            <a:off x="395536" y="1268760"/>
            <a:ext cx="8424936" cy="4897438"/>
          </a:xfrm>
          <a:ln w="28575">
            <a:solidFill>
              <a:srgbClr val="006600"/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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перекладывать из одной коробки в другую разные мелкие предметы, удерживая их двумя пальцами: большим и указательным, большим и средним, большим и безымянным и т.д. (бусины, пуговицы, перебирать разноцветную фасоль, горох и т.д.);</a:t>
            </a:r>
          </a:p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одновременно выбрасывать кисти рук вперед, при этом пальцы одной руки сжимать в кулак пальцы другой соединять в кольцо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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застегивать и расстегивать пуговицы, кнопки, молнии на одежде; </a:t>
            </a:r>
          </a:p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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завязывать и развязывать шнурки;</a:t>
            </a:r>
          </a:p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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раскладывать счетные палочки, </a:t>
            </a:r>
          </a:p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 домики из них;</a:t>
            </a:r>
          </a:p>
          <a:p>
            <a:pPr>
              <a:buFont typeface="Wingdings" pitchFamily="2" charset="2"/>
              <a:buNone/>
            </a:pPr>
            <a:endParaRPr lang="ru-RU" sz="20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6" name="Рисунок 5" descr="ПАРОХОД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56176" y="4365104"/>
            <a:ext cx="2592288" cy="1696465"/>
          </a:xfrm>
          <a:prstGeom prst="snip2DiagRect">
            <a:avLst>
              <a:gd name="adj1" fmla="val 35495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395536" y="260350"/>
            <a:ext cx="85689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динамической  координации рук в процессе выполнения одновременно организованных движений</a:t>
            </a:r>
          </a:p>
        </p:txBody>
      </p:sp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/>
          </p:cNvSpPr>
          <p:nvPr/>
        </p:nvSpPr>
        <p:spPr bwMode="auto">
          <a:xfrm>
            <a:off x="1403350" y="1989138"/>
            <a:ext cx="7126288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/>
            <a:r>
              <a:rPr 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ЗАКЛЮЧИТЕЛЬНЫЙ ЭТАП</a:t>
            </a:r>
            <a:br>
              <a:rPr lang="ru-RU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выявить количественные и качественные изменения в развитии ручной моторики и проследить взаимосвязь ее с коррекцией звукопроизношения у детей с фонетико-фонематическим недоразвитием.</a:t>
            </a:r>
          </a:p>
        </p:txBody>
      </p:sp>
      <p:graphicFrame>
        <p:nvGraphicFramePr>
          <p:cNvPr id="18469" name="Group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144794"/>
              </p:ext>
            </p:extLst>
          </p:nvPr>
        </p:nvGraphicFramePr>
        <p:xfrm>
          <a:off x="719137" y="2762568"/>
          <a:ext cx="7705725" cy="2926715"/>
        </p:xfrm>
        <a:graphic>
          <a:graphicData uri="http://schemas.openxmlformats.org/drawingml/2006/table">
            <a:tbl>
              <a:tblPr/>
              <a:tblGrid>
                <a:gridCol w="574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5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Schoolbook" pitchFamily="18" charset="0"/>
                        </a:rPr>
                        <a:t>СОДЕРЖАНИЕ РАБОТЫ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Schoolbook" pitchFamily="18" charset="0"/>
                        </a:rPr>
                        <a:t>СРОКИ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6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Диагностирование детей.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4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Выявить эффективность применения развития мелкой моторики в коррекционно-логопедической работе по развитию речевой деятельности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июнь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вал 3"/>
          <p:cNvSpPr>
            <a:spLocks noGrp="1" noChangeArrowheads="1"/>
          </p:cNvSpPr>
          <p:nvPr>
            <p:ph type="title"/>
          </p:nvPr>
        </p:nvSpPr>
        <p:spPr bwMode="auto">
          <a:xfrm>
            <a:off x="1443491" y="476672"/>
            <a:ext cx="5617002" cy="158417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5400" algn="ctr">
            <a:solidFill>
              <a:srgbClr val="6A9838"/>
            </a:solidFill>
            <a:round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b="1" cap="none">
                <a:solidFill>
                  <a:schemeClr val="tx1"/>
                </a:solidFill>
              </a:rPr>
              <a:t>Ожидаемые результаты</a:t>
            </a:r>
          </a:p>
        </p:txBody>
      </p:sp>
      <p:sp>
        <p:nvSpPr>
          <p:cNvPr id="20481" name="Rectangle 3"/>
          <p:cNvSpPr>
            <a:spLocks noGrp="1"/>
          </p:cNvSpPr>
          <p:nvPr>
            <p:ph type="body" idx="1"/>
          </p:nvPr>
        </p:nvSpPr>
        <p:spPr>
          <a:xfrm>
            <a:off x="683568" y="2276872"/>
            <a:ext cx="7488832" cy="4248472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эффективности коррекционно-логопедической работы по развитию речевой деятельности.</a:t>
            </a: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Сокращение сроков коррекции звукопроизношения.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воспитанниками навыков самомассажа кистей рук.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и обогащение словаря.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мотивации к процессу обучения.   </a:t>
            </a:r>
          </a:p>
          <a:p>
            <a:endParaRPr lang="ru-RU" b="1" dirty="0">
              <a:solidFill>
                <a:srgbClr val="0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357188"/>
            <a:ext cx="6172200" cy="85725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Информационные ресурсы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1357313"/>
            <a:ext cx="6172200" cy="5024437"/>
          </a:xfrm>
        </p:spPr>
        <p:txBody>
          <a:bodyPr>
            <a:normAutofit fontScale="77500" lnSpcReduction="20000"/>
          </a:bodyPr>
          <a:lstStyle/>
          <a:p>
            <a:pPr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dirty="0">
                <a:latin typeface="+mn-lt"/>
              </a:rPr>
              <a:t>Безруких М.М., Филиппова Т.А. «Тренируем пальчики.» М.: Дрофа, 2000 г.</a:t>
            </a:r>
          </a:p>
          <a:p>
            <a:pPr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dirty="0">
                <a:latin typeface="+mn-lt"/>
              </a:rPr>
              <a:t>Белякова О.В. «100 лучших игр для подготовки к школе.» М.: Айрис-пресс, 2007 г.</a:t>
            </a:r>
          </a:p>
          <a:p>
            <a:pPr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dirty="0">
                <a:latin typeface="+mn-lt"/>
              </a:rPr>
              <a:t>Гаврика С.Е. «Развиваем руки - чтоб учиться и писать, и красиво рисовать.» Ярославль: Академия развития, 1997 г.</a:t>
            </a:r>
          </a:p>
          <a:p>
            <a:pPr eaLnBrk="1" fontAlgn="auto" hangingPunct="1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dirty="0">
                <a:latin typeface="+mn-lt"/>
              </a:rPr>
              <a:t>Кольцова М.М. «Ребенок учится говорить. Пальчиковый </a:t>
            </a:r>
            <a:r>
              <a:rPr lang="ru-RU" dirty="0" err="1">
                <a:latin typeface="+mn-lt"/>
              </a:rPr>
              <a:t>игротренинг</a:t>
            </a:r>
            <a:r>
              <a:rPr lang="ru-RU" dirty="0">
                <a:latin typeface="+mn-lt"/>
              </a:rPr>
              <a:t>.» Спб,1998 г.</a:t>
            </a:r>
          </a:p>
          <a:p>
            <a:pPr eaLnBrk="1" fontAlgn="auto" hangingPunct="1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dirty="0">
                <a:latin typeface="+mn-lt"/>
              </a:rPr>
              <a:t>Комарова Т., </a:t>
            </a:r>
            <a:r>
              <a:rPr lang="ru-RU" dirty="0" err="1">
                <a:latin typeface="+mn-lt"/>
              </a:rPr>
              <a:t>Савенко</a:t>
            </a:r>
            <a:r>
              <a:rPr lang="ru-RU" dirty="0">
                <a:latin typeface="+mn-lt"/>
              </a:rPr>
              <a:t> А. «Коллективное творчество детей.» – М., 1998.</a:t>
            </a:r>
          </a:p>
          <a:p>
            <a:pPr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dirty="0">
                <a:latin typeface="+mn-lt"/>
              </a:rPr>
              <a:t>Новиковская О.А. «Умные пальчики. 150 игр и заданий для детей от года до шести лет.» М.: АСТ; СПб.: Сова, 2007 г.</a:t>
            </a:r>
          </a:p>
          <a:p>
            <a:pPr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dirty="0">
                <a:latin typeface="+mn-lt"/>
              </a:rPr>
              <a:t>Сахарова О.М. «Готовим руку к письму.» М.: ЗАО «РОСМЭН-ПРЕСС», 2008г.</a:t>
            </a:r>
          </a:p>
          <a:p>
            <a:pPr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dirty="0">
                <a:latin typeface="+mn-lt"/>
              </a:rPr>
              <a:t>Ткаченко Т.А. "Развиваем мелкую моторику", М. Издательство ЭКСМО,2007</a:t>
            </a:r>
          </a:p>
          <a:p>
            <a:pPr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dirty="0" err="1">
                <a:latin typeface="+mn-lt"/>
              </a:rPr>
              <a:t>Эльконин</a:t>
            </a:r>
            <a:r>
              <a:rPr lang="ru-RU" dirty="0">
                <a:latin typeface="+mn-lt"/>
              </a:rPr>
              <a:t> Д.Б., </a:t>
            </a:r>
            <a:r>
              <a:rPr lang="ru-RU" dirty="0" err="1">
                <a:latin typeface="+mn-lt"/>
              </a:rPr>
              <a:t>Венгер</a:t>
            </a:r>
            <a:r>
              <a:rPr lang="ru-RU" dirty="0">
                <a:latin typeface="+mn-lt"/>
              </a:rPr>
              <a:t> А.Л. «Особенности психического развития детей 5-7-летнего возраста.» М.: Просвещение, 1988 г.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Содержимое 2"/>
          <p:cNvSpPr>
            <a:spLocks/>
          </p:cNvSpPr>
          <p:nvPr/>
        </p:nvSpPr>
        <p:spPr bwMode="auto">
          <a:xfrm>
            <a:off x="2133290" y="1063502"/>
            <a:ext cx="688800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 – важнейшая психическая функция, присущая </a:t>
            </a:r>
          </a:p>
          <a:p>
            <a:pPr marL="273050" indent="-273050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человеку. </a:t>
            </a:r>
          </a:p>
          <a:p>
            <a:pPr marL="273050" indent="-273050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ряду причин число детей, страдающих </a:t>
            </a:r>
          </a:p>
          <a:p>
            <a:pPr marL="273050" indent="-273050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речевыми нарушениями, возрастает.</a:t>
            </a:r>
          </a:p>
          <a:p>
            <a:pPr marL="273050" indent="-273050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Известно, что все ученые, изучавшие деятельность мозга, </a:t>
            </a:r>
          </a:p>
          <a:p>
            <a:pPr marL="273050" indent="-273050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психику детей, отмечали большое стимулирующее</a:t>
            </a:r>
          </a:p>
          <a:p>
            <a:pPr marL="273050" indent="-273050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функции руки. </a:t>
            </a:r>
          </a:p>
          <a:p>
            <a:pPr marL="273050" indent="-273050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пальцев рук настолько положительно</a:t>
            </a:r>
          </a:p>
          <a:p>
            <a:pPr marL="273050" indent="-273050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влияют на развитие  нашей речи, что </a:t>
            </a:r>
          </a:p>
          <a:p>
            <a:pPr marL="273050" indent="-273050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стали вспомогательной частью нашего языка.</a:t>
            </a:r>
          </a:p>
          <a:p>
            <a:pPr marL="273050" indent="-273050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почему проблема коррекции речевых нарушений у детей</a:t>
            </a:r>
          </a:p>
          <a:p>
            <a:pPr marL="273050" indent="-273050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старшего дошкольного возраста посредством развития</a:t>
            </a:r>
          </a:p>
          <a:p>
            <a:pPr marL="273050" indent="-273050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мелкой, остается актуальной и сегодня.</a:t>
            </a:r>
          </a:p>
          <a:p>
            <a:pPr marL="273050" indent="-273050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endParaRPr lang="ru-RU" sz="2000" b="1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pPr marL="273050" indent="-273050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endParaRPr lang="ru-RU" sz="2400" b="1" dirty="0">
              <a:solidFill>
                <a:schemeClr val="folHlink"/>
              </a:solidFill>
              <a:latin typeface="Arial" charset="0"/>
              <a:cs typeface="Times New Roman" pitchFamily="18" charset="0"/>
            </a:endParaRPr>
          </a:p>
          <a:p>
            <a:pPr marL="273050" indent="-273050" algn="r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170" name="Заголовок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"/>
            <a:ext cx="7294265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86407">
            <a:off x="250825" y="908050"/>
            <a:ext cx="1522413" cy="163512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466743">
            <a:off x="250825" y="2636838"/>
            <a:ext cx="1476375" cy="143033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dist="25000" dir="5400000" rotWithShape="0">
              <a:srgbClr val="000000">
                <a:alpha val="39999"/>
              </a:srgbClr>
            </a:outerShdw>
          </a:effec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13809">
            <a:off x="0" y="4005263"/>
            <a:ext cx="2106613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Заголовок 1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88913"/>
            <a:ext cx="747395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Содержимое 12"/>
          <p:cNvSpPr>
            <a:spLocks/>
          </p:cNvSpPr>
          <p:nvPr/>
        </p:nvSpPr>
        <p:spPr bwMode="auto">
          <a:xfrm>
            <a:off x="323851" y="1412875"/>
            <a:ext cx="56261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Невропатолог и психиатр В. М. Бехтерев писал, что движения руки всегда были тесно связаны с речью и способствовали ее развитию.</a:t>
            </a:r>
          </a:p>
          <a:p>
            <a:pPr marL="273050" indent="-27305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Английский психолог Д.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Селли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также придавал очень большое значение "созидательной работе рук" для развития мышления и речи детей.</a:t>
            </a:r>
          </a:p>
          <a:p>
            <a:pPr marL="273050" indent="-27305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учеными установлено, что уровень развития речи детей находится в прямой зависимости от степени сформированности тонких движений пальцев рук (М. М. Кольцова) и совершенствование речи непосредственно зависит от степени тренировки рук.  </a:t>
            </a:r>
          </a:p>
          <a:p>
            <a:pPr marL="273050" indent="-27305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endParaRPr lang="ru-RU" sz="20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8195" name="Рисунок 4" descr="Бехтерев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1196975"/>
            <a:ext cx="1944687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227763" y="4724400"/>
            <a:ext cx="2592387" cy="1368425"/>
          </a:xfrm>
          <a:prstGeom prst="rect">
            <a:avLst/>
          </a:prstGeom>
          <a:solidFill>
            <a:srgbClr val="862A4A"/>
          </a:solidFill>
          <a:ln w="19050" algn="ctr">
            <a:solidFill>
              <a:srgbClr val="862A4A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lt1"/>
                </a:solidFill>
                <a:latin typeface="+mn-lt"/>
              </a:rPr>
              <a:t>Бехтерев В. М.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lt1"/>
                </a:solidFill>
                <a:latin typeface="+mn-lt"/>
              </a:rPr>
              <a:t>академик, психиатр, невролог, физиолог (1857 — 1927) </a:t>
            </a:r>
            <a:br>
              <a:rPr lang="ru-RU" dirty="0">
                <a:solidFill>
                  <a:schemeClr val="lt1"/>
                </a:solidFill>
                <a:latin typeface="+mn-lt"/>
              </a:rPr>
            </a:br>
            <a:endParaRPr lang="ru-RU" dirty="0"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5"/>
          <p:cNvSpPr>
            <a:spLocks noChangeArrowheads="1"/>
          </p:cNvSpPr>
          <p:nvPr/>
        </p:nvSpPr>
        <p:spPr bwMode="auto">
          <a:xfrm>
            <a:off x="1258888" y="1268413"/>
            <a:ext cx="76327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Преодоление речевых нарушений у детей с фонетико-фонематическим недоразвитием,  при помощи развития тонких дифференцированных движений пальцев рук.</a:t>
            </a:r>
          </a:p>
          <a:p>
            <a:pPr>
              <a:spcBef>
                <a:spcPct val="5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</a:pPr>
            <a:endParaRPr lang="ru-RU" sz="2400" b="1" dirty="0">
              <a:solidFill>
                <a:srgbClr val="000000"/>
              </a:solidFill>
              <a:latin typeface="Franklin Gothic Book" pitchFamily="34" charset="0"/>
            </a:endParaRPr>
          </a:p>
        </p:txBody>
      </p:sp>
      <p:pic>
        <p:nvPicPr>
          <p:cNvPr id="9218" name="Заголовок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33375"/>
            <a:ext cx="869950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4"/>
          <p:cNvSpPr>
            <a:spLocks noChangeArrowheads="1"/>
          </p:cNvSpPr>
          <p:nvPr/>
        </p:nvSpPr>
        <p:spPr bwMode="auto">
          <a:xfrm>
            <a:off x="298450" y="1341438"/>
            <a:ext cx="8522021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Стимулировать развитие речи через активизацию движений пальцев рук.</a:t>
            </a:r>
          </a:p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Овладеть приемами самомассажа и расслабления.</a:t>
            </a:r>
          </a:p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Развивать тактильную чувствительность и умение оперировать мелкими предметами .</a:t>
            </a:r>
          </a:p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Скоординировать движения обеих рук.</a:t>
            </a:r>
          </a:p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Развивать двигательную память, произвольность и точность движений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242" name="Заголовок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450" y="255588"/>
            <a:ext cx="8699500" cy="10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Заголовок 1"/>
          <p:cNvSpPr>
            <a:spLocks noGrp="1"/>
          </p:cNvSpPr>
          <p:nvPr>
            <p:ph type="title"/>
          </p:nvPr>
        </p:nvSpPr>
        <p:spPr bwMode="auto">
          <a:xfrm>
            <a:off x="1714500" y="142875"/>
            <a:ext cx="7429500" cy="928688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b="1" cap="none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УСЛОВИЯ РЕАЛИЗАЦИИ ПРОЕКТА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88154669"/>
              </p:ext>
            </p:extLst>
          </p:nvPr>
        </p:nvGraphicFramePr>
        <p:xfrm>
          <a:off x="1928794" y="1428736"/>
          <a:ext cx="7215206" cy="4953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ыгнутая вправо стрелка 9"/>
          <p:cNvSpPr>
            <a:spLocks noChangeArrowheads="1"/>
          </p:cNvSpPr>
          <p:nvPr/>
        </p:nvSpPr>
        <p:spPr bwMode="auto">
          <a:xfrm>
            <a:off x="7596188" y="2420938"/>
            <a:ext cx="1285875" cy="3000375"/>
          </a:xfrm>
          <a:prstGeom prst="curvedLeftArrow">
            <a:avLst>
              <a:gd name="adj1" fmla="val 33844"/>
              <a:gd name="adj2" fmla="val 50005"/>
              <a:gd name="adj3" fmla="val 25000"/>
            </a:avLst>
          </a:prstGeom>
          <a:solidFill>
            <a:schemeClr val="accent3"/>
          </a:solidFill>
          <a:ln w="25400" algn="ctr">
            <a:solidFill>
              <a:srgbClr val="6A983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2290" name="Стрелка вправо 10"/>
          <p:cNvSpPr>
            <a:spLocks noChangeArrowheads="1"/>
          </p:cNvSpPr>
          <p:nvPr/>
        </p:nvSpPr>
        <p:spPr bwMode="auto">
          <a:xfrm>
            <a:off x="323850" y="1484313"/>
            <a:ext cx="3455988" cy="2665412"/>
          </a:xfrm>
          <a:prstGeom prst="rightArrow">
            <a:avLst>
              <a:gd name="adj1" fmla="val 50000"/>
              <a:gd name="adj2" fmla="val 52537"/>
            </a:avLst>
          </a:prstGeom>
          <a:solidFill>
            <a:schemeClr val="accent3"/>
          </a:solidFill>
          <a:ln w="25400" algn="ctr">
            <a:solidFill>
              <a:srgbClr val="6A9838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>
                <a:latin typeface="Arial" charset="0"/>
              </a:rPr>
              <a:t>1.Организазионный</a:t>
            </a:r>
          </a:p>
          <a:p>
            <a:pPr algn="ctr"/>
            <a:r>
              <a:rPr lang="ru-RU" b="1" dirty="0">
                <a:latin typeface="Arial" charset="0"/>
              </a:rPr>
              <a:t>(август-сентябрь)</a:t>
            </a:r>
          </a:p>
          <a:p>
            <a:pPr algn="ctr"/>
            <a:endParaRPr lang="ru-RU" b="1" dirty="0">
              <a:latin typeface="Arial" charset="0"/>
            </a:endParaRPr>
          </a:p>
        </p:txBody>
      </p:sp>
      <p:sp>
        <p:nvSpPr>
          <p:cNvPr id="12291" name="Стрелка вправо 11"/>
          <p:cNvSpPr>
            <a:spLocks noChangeArrowheads="1"/>
          </p:cNvSpPr>
          <p:nvPr/>
        </p:nvSpPr>
        <p:spPr bwMode="auto">
          <a:xfrm>
            <a:off x="3851275" y="1412875"/>
            <a:ext cx="3673475" cy="271938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3"/>
          </a:solidFill>
          <a:ln w="25400" algn="ctr">
            <a:solidFill>
              <a:srgbClr val="6A9838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>
                <a:solidFill>
                  <a:srgbClr val="FFFFFF"/>
                </a:solidFill>
                <a:latin typeface="Arial" charset="0"/>
              </a:rPr>
              <a:t>2.Формирующий</a:t>
            </a:r>
          </a:p>
          <a:p>
            <a:pPr algn="ctr"/>
            <a:r>
              <a:rPr lang="ru-RU" sz="2000" b="1">
                <a:solidFill>
                  <a:srgbClr val="FFFFFF"/>
                </a:solidFill>
                <a:latin typeface="Arial" charset="0"/>
              </a:rPr>
              <a:t>(октябрь-апрель)</a:t>
            </a:r>
          </a:p>
          <a:p>
            <a:pPr algn="ctr"/>
            <a:endParaRPr lang="ru-RU" sz="20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292" name="Овал 13"/>
          <p:cNvSpPr>
            <a:spLocks noChangeArrowheads="1"/>
          </p:cNvSpPr>
          <p:nvPr/>
        </p:nvSpPr>
        <p:spPr bwMode="auto">
          <a:xfrm>
            <a:off x="3635375" y="4221163"/>
            <a:ext cx="3816350" cy="2000250"/>
          </a:xfrm>
          <a:prstGeom prst="ellipse">
            <a:avLst/>
          </a:prstGeom>
          <a:solidFill>
            <a:schemeClr val="accent3"/>
          </a:solidFill>
          <a:ln w="25400" algn="ctr">
            <a:solidFill>
              <a:srgbClr val="6A9838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>
                <a:solidFill>
                  <a:srgbClr val="FFFFFF"/>
                </a:solidFill>
                <a:latin typeface="Arial" charset="0"/>
              </a:rPr>
              <a:t>3.Заключительный</a:t>
            </a:r>
          </a:p>
          <a:p>
            <a:pPr algn="ctr"/>
            <a:r>
              <a:rPr lang="ru-RU" sz="2000" b="1" dirty="0">
                <a:solidFill>
                  <a:srgbClr val="FFFFFF"/>
                </a:solidFill>
                <a:latin typeface="Arial" charset="0"/>
              </a:rPr>
              <a:t>(май-июнь)</a:t>
            </a:r>
          </a:p>
          <a:p>
            <a:pPr algn="ctr"/>
            <a:endParaRPr lang="ru-RU" sz="2000" b="1" dirty="0">
              <a:solidFill>
                <a:srgbClr val="FFFFFF"/>
              </a:solidFill>
              <a:latin typeface="Arial" charset="0"/>
            </a:endParaRPr>
          </a:p>
          <a:p>
            <a:pPr algn="ctr"/>
            <a:endParaRPr lang="ru-RU" sz="20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293" name="Заголовок 1"/>
          <p:cNvSpPr>
            <a:spLocks/>
          </p:cNvSpPr>
          <p:nvPr/>
        </p:nvSpPr>
        <p:spPr bwMode="auto">
          <a:xfrm>
            <a:off x="1908175" y="188913"/>
            <a:ext cx="61722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ru-RU" sz="3200" b="1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ЭТАПЫ И СРОКИ ПРОВЕДЕНИЯ ПРОЕКТА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14" name="Group 2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19490871"/>
              </p:ext>
            </p:extLst>
          </p:nvPr>
        </p:nvGraphicFramePr>
        <p:xfrm>
          <a:off x="468313" y="2408087"/>
          <a:ext cx="7704138" cy="3914141"/>
        </p:xfrm>
        <a:graphic>
          <a:graphicData uri="http://schemas.openxmlformats.org/drawingml/2006/table">
            <a:tbl>
              <a:tblPr/>
              <a:tblGrid>
                <a:gridCol w="6192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1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5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работы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72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A122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Повышение квалификации по программе «Специальное (коррекционное) образование (логопедия)»  в объеме 144 часов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A122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Подбор методической литературы по заявленной теме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август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A122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Теоретический анализ состояния проблемы в научно-методической литературе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август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A122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Подбор методик для диагностики уровня развития мелкой моторики у детей.</a:t>
                      </a:r>
                      <a:endParaRPr kumimoji="0" lang="ru-RU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август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4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A122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Диагностирование детей.</a:t>
                      </a:r>
                      <a:endParaRPr kumimoji="0" lang="ru-RU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336" name="Rectangle 34"/>
          <p:cNvSpPr>
            <a:spLocks noChangeArrowheads="1"/>
          </p:cNvSpPr>
          <p:nvPr/>
        </p:nvSpPr>
        <p:spPr bwMode="auto">
          <a:xfrm>
            <a:off x="468313" y="188913"/>
            <a:ext cx="8478837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u="sng" dirty="0">
                <a:solidFill>
                  <a:srgbClr val="000000"/>
                </a:solidFill>
                <a:latin typeface="Arial" charset="0"/>
              </a:rPr>
              <a:t>I</a:t>
            </a:r>
            <a:r>
              <a:rPr lang="ru-RU" sz="3200" b="1" u="sng" dirty="0">
                <a:solidFill>
                  <a:srgbClr val="000000"/>
                </a:solidFill>
                <a:latin typeface="Arial" charset="0"/>
              </a:rPr>
              <a:t>.</a:t>
            </a:r>
            <a:r>
              <a:rPr lang="en-US" sz="3200" b="1" u="sng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3200" b="1" u="sng" dirty="0">
                <a:solidFill>
                  <a:srgbClr val="000000"/>
                </a:solidFill>
                <a:latin typeface="Arial" charset="0"/>
              </a:rPr>
              <a:t>ОРГАНИЗАЦИОННЫЙ ЭТАП</a:t>
            </a:r>
          </a:p>
          <a:p>
            <a:pPr algn="ctr"/>
            <a:endParaRPr lang="ru-RU" sz="3200" b="1" u="sng" dirty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ru-RU" sz="2400" b="1" dirty="0">
                <a:solidFill>
                  <a:srgbClr val="000000"/>
                </a:solidFill>
                <a:latin typeface="Arial" charset="0"/>
              </a:rPr>
              <a:t>Цель: </a:t>
            </a: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определение уровня </a:t>
            </a:r>
            <a:r>
              <a:rPr lang="ru-RU" sz="2000" b="1" dirty="0" err="1">
                <a:solidFill>
                  <a:srgbClr val="000000"/>
                </a:solidFill>
                <a:latin typeface="Arial" charset="0"/>
              </a:rPr>
              <a:t>сформированности</a:t>
            </a: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algn="ctr"/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мелкой моторики у детей с фонетико-фонематическим </a:t>
            </a:r>
          </a:p>
          <a:p>
            <a:pPr algn="ctr"/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недоразвитием.</a:t>
            </a:r>
          </a:p>
          <a:p>
            <a:pPr algn="ctr"/>
            <a:endParaRPr lang="ru-RU" sz="2000" b="1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43" name="Group 3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00533292"/>
              </p:ext>
            </p:extLst>
          </p:nvPr>
        </p:nvGraphicFramePr>
        <p:xfrm>
          <a:off x="755576" y="1480272"/>
          <a:ext cx="7776863" cy="4832758"/>
        </p:xfrm>
        <a:graphic>
          <a:graphicData uri="http://schemas.openxmlformats.org/drawingml/2006/table">
            <a:tbl>
              <a:tblPr/>
              <a:tblGrid>
                <a:gridCol w="57933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34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46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Schoolbook" pitchFamily="18" charset="0"/>
                        </a:rPr>
                        <a:t>СОДЕРЖАНИЕ РАБОТЫ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Schoolbook" pitchFamily="18" charset="0"/>
                        </a:rPr>
                        <a:t>СРОКИ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80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кинестетической основы движения.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всего срока обучения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35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кинетической основы движения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всего срока обучения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05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Развитие динамической  координации рук в процессе выполнения одновременно организованных движений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всего срока обучения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80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Самомассаж кистей и пальцев рук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всего срока обучения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357" name="Заголовок 1"/>
          <p:cNvSpPr>
            <a:spLocks/>
          </p:cNvSpPr>
          <p:nvPr/>
        </p:nvSpPr>
        <p:spPr bwMode="auto">
          <a:xfrm>
            <a:off x="2051050" y="908050"/>
            <a:ext cx="6172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en-US" sz="3200" b="1" u="sng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II</a:t>
            </a:r>
            <a:r>
              <a:rPr lang="ru-RU" sz="3200" b="1" u="sng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. ФОРМИРУЮЩИЙ ЭТАП</a:t>
            </a:r>
            <a:br>
              <a:rPr lang="ru-RU" sz="3200" b="1" u="sng">
                <a:solidFill>
                  <a:srgbClr val="000000"/>
                </a:solidFill>
                <a:latin typeface="Arial" charset="0"/>
                <a:cs typeface="Times New Roman" pitchFamily="18" charset="0"/>
              </a:rPr>
            </a:br>
            <a:r>
              <a:rPr lang="ru-RU" sz="24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Цель:</a:t>
            </a:r>
            <a:r>
              <a:rPr lang="ru-RU" sz="20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развитие мелкой моторики у детей с фонетико-фонематическим недоразвитием.</a:t>
            </a:r>
            <a:br>
              <a:rPr lang="ru-RU" sz="24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</a:br>
            <a:endParaRPr lang="ru-RU" sz="2000" b="1" u="sng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{7756C92C-67C1-C345-8ADA-5C1CCA3FA476}tf10001119</Template>
  <TotalTime>1967</TotalTime>
  <Words>951</Words>
  <Application>Microsoft Macintosh PowerPoint</Application>
  <PresentationFormat>Экран (4:3)</PresentationFormat>
  <Paragraphs>143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Calibri</vt:lpstr>
      <vt:lpstr>Century Schoolbook</vt:lpstr>
      <vt:lpstr>Franklin Gothic Book</vt:lpstr>
      <vt:lpstr>Gill Sans MT</vt:lpstr>
      <vt:lpstr>Times New Roman</vt:lpstr>
      <vt:lpstr>Wingdings</vt:lpstr>
      <vt:lpstr>Wingdings 2</vt:lpstr>
      <vt:lpstr>Галерея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УСЛОВИЯ РЕАЛИЗАЦИИ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Формирование кинетической основы движения </vt:lpstr>
      <vt:lpstr>Презентация PowerPoint</vt:lpstr>
      <vt:lpstr>Презентация PowerPoint</vt:lpstr>
      <vt:lpstr>Ожидаемые результаты</vt:lpstr>
      <vt:lpstr>Информационные ресурсы</vt:lpstr>
    </vt:vector>
  </TitlesOfParts>
  <Company>DNA Project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ПРОЕКТА:   «Развитие мелкой моторики у дошкольников как средство подготовки руки к письму»</dc:title>
  <dc:creator>DNA7 X86</dc:creator>
  <cp:lastModifiedBy>Microsoft Office User</cp:lastModifiedBy>
  <cp:revision>114</cp:revision>
  <dcterms:created xsi:type="dcterms:W3CDTF">2011-11-03T13:38:00Z</dcterms:created>
  <dcterms:modified xsi:type="dcterms:W3CDTF">2022-11-02T13:40:37Z</dcterms:modified>
</cp:coreProperties>
</file>