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9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9" r:id="rId6"/>
    <p:sldId id="267" r:id="rId7"/>
    <p:sldId id="269" r:id="rId8"/>
    <p:sldId id="271" r:id="rId9"/>
    <p:sldId id="273" r:id="rId10"/>
    <p:sldId id="275" r:id="rId11"/>
    <p:sldId id="276" r:id="rId12"/>
    <p:sldId id="277" r:id="rId13"/>
    <p:sldId id="278" r:id="rId14"/>
    <p:sldId id="279" r:id="rId15"/>
    <p:sldId id="280" r:id="rId16"/>
    <p:sldId id="265" r:id="rId17"/>
    <p:sldId id="281" r:id="rId18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05" autoAdjust="0"/>
  </p:normalViewPr>
  <p:slideViewPr>
    <p:cSldViewPr snapToGrid="0">
      <p:cViewPr varScale="1">
        <p:scale>
          <a:sx n="89" d="100"/>
          <a:sy n="89" d="100"/>
        </p:scale>
        <p:origin x="43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40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28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  <a:endParaRPr lang="ru-RU" sz="20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«Социально-коммуникативное</a:t>
            </a:r>
            <a:r>
              <a:rPr lang="ru-RU" sz="2000" b="1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Культурно гигиенические навыки</a:t>
            </a:r>
            <a:endParaRPr lang="ru-RU" sz="20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128" b="1" i="0" u="none" strike="noStrike" kern="120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индивидуальная гигиена</c:v>
                </c:pt>
                <c:pt idx="1">
                  <c:v>навыки опрятности </c:v>
                </c:pt>
                <c:pt idx="2">
                  <c:v>одеваются/раздеваются</c:v>
                </c:pt>
                <c:pt idx="3">
                  <c:v>жидкая и твердая пища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индивидуальная гигиена</c:v>
                </c:pt>
                <c:pt idx="1">
                  <c:v>навыки опрятности </c:v>
                </c:pt>
                <c:pt idx="2">
                  <c:v>одеваются/раздеваются</c:v>
                </c:pt>
                <c:pt idx="3">
                  <c:v>жидкая и твердая пища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</c:v>
                </c:pt>
                <c:pt idx="1">
                  <c:v>13</c:v>
                </c:pt>
                <c:pt idx="2">
                  <c:v>12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индивидуальная гигиена</c:v>
                </c:pt>
                <c:pt idx="1">
                  <c:v>навыки опрятности </c:v>
                </c:pt>
                <c:pt idx="2">
                  <c:v>одеваются/раздеваются</c:v>
                </c:pt>
                <c:pt idx="3">
                  <c:v>жидкая и твердая пища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2758496"/>
        <c:axId val="172756928"/>
        <c:axId val="0"/>
      </c:bar3DChart>
      <c:catAx>
        <c:axId val="17275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2756928"/>
        <c:crosses val="autoZero"/>
        <c:auto val="1"/>
        <c:lblAlgn val="ctr"/>
        <c:lblOffset val="100"/>
        <c:noMultiLvlLbl val="1"/>
      </c:catAx>
      <c:valAx>
        <c:axId val="1727569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275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«ХУДОЖЕСТВЕННО-ЭСТЕТИЧЕСКОЕ РАЗВИТИЕ»</a:t>
            </a:r>
          </a:p>
          <a:p>
            <a:pPr>
              <a:defRPr/>
            </a:pP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изо деятельность</a:t>
            </a:r>
            <a:endParaRPr lang="ru-RU" sz="2128" b="1" i="0" u="none" strike="noStrike" cap="all" baseline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459986669211188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1417143416616459"/>
          <c:y val="0.24710916273796177"/>
          <c:w val="0.54043515902797556"/>
          <c:h val="0.64251870995531135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3">
                  <c:v>Различает основные цвета</c:v>
                </c:pt>
                <c:pt idx="4">
                  <c:v>Знает карандаши, фломастеры, краски, кисти и клей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3">
                  <c:v>Различает основные цвета</c:v>
                </c:pt>
                <c:pt idx="4">
                  <c:v>Знает карандаши, фломастеры, краски, кисти и клей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3">
                  <c:v>13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3">
                  <c:v>Различает основные цвета</c:v>
                </c:pt>
                <c:pt idx="4">
                  <c:v>Знает карандаши, фломастеры, краски, кисти и клей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3">
                  <c:v>5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9693152"/>
        <c:axId val="179693544"/>
        <c:axId val="0"/>
      </c:bar3DChart>
      <c:catAx>
        <c:axId val="179693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9693544"/>
        <c:crosses val="autoZero"/>
        <c:auto val="1"/>
        <c:lblAlgn val="ctr"/>
        <c:lblOffset val="100"/>
        <c:noMultiLvlLbl val="1"/>
      </c:catAx>
      <c:valAx>
        <c:axId val="179693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693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«ХУДОЖЕСТВЕННО-ЭСТЕТИЧЕСКОЕ РАЗВИТИЕ»</a:t>
            </a:r>
          </a:p>
          <a:p>
            <a:pPr>
              <a:defRPr/>
            </a:pPr>
            <a:r>
              <a:rPr lang="ru-RU" sz="2128" b="1" i="0" u="none" strike="noStrike" cap="non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endParaRPr lang="ru-RU" sz="2128" b="1" i="0" u="none" strike="noStrike" cap="all" baseline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459986669211188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1417143416616459"/>
          <c:y val="0.24710916273796177"/>
          <c:w val="0.54043515902797556"/>
          <c:h val="0.64251870995531135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3">
                  <c:v>Знает и практикует основные приёмы с пластилином</c:v>
                </c:pt>
                <c:pt idx="4">
                  <c:v>Лепит несложные предметы; аккуратно пользуется пластилином, глиной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3">
                  <c:v>Знает и практикует основные приёмы с пластилином</c:v>
                </c:pt>
                <c:pt idx="4">
                  <c:v>Лепит несложные предметы; аккуратно пользуется пластилином, глиной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3">
                  <c:v>13</c:v>
                </c:pt>
                <c:pt idx="4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3">
                  <c:v>Знает и практикует основные приёмы с пластилином</c:v>
                </c:pt>
                <c:pt idx="4">
                  <c:v>Лепит несложные предметы; аккуратно пользуется пластилином, глиной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3">
                  <c:v>5</c:v>
                </c:pt>
                <c:pt idx="4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9695112"/>
        <c:axId val="179695504"/>
        <c:axId val="0"/>
      </c:bar3DChart>
      <c:catAx>
        <c:axId val="17969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9695504"/>
        <c:crosses val="autoZero"/>
        <c:auto val="1"/>
        <c:lblAlgn val="ctr"/>
        <c:lblOffset val="100"/>
        <c:noMultiLvlLbl val="1"/>
      </c:catAx>
      <c:valAx>
        <c:axId val="179695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695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«ФИЗИЧЕСКАЯ  КУЛЬТУРА» </a:t>
            </a:r>
            <a:r>
              <a:rPr lang="ru-RU" sz="2128" b="1" i="0" u="none" strike="noStrike" baseline="0" dirty="0" smtClean="0">
                <a:effectLst/>
              </a:rPr>
              <a:t>  </a:t>
            </a:r>
            <a:endParaRPr lang="ru-RU" b="0" dirty="0"/>
          </a:p>
        </c:rich>
      </c:tx>
      <c:layout>
        <c:manualLayout>
          <c:xMode val="edge"/>
          <c:yMode val="edge"/>
          <c:x val="0.1939526972706631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Ползать, подлезать, перелезать через бревно</c:v>
                </c:pt>
                <c:pt idx="1">
                  <c:v>Умеет работать с мячом </c:v>
                </c:pt>
                <c:pt idx="2">
                  <c:v>Может прыгать на двух ногах на месте, с продвижением </c:v>
                </c:pt>
                <c:pt idx="3">
                  <c:v>Умеет ходить и бегать, не наталкиваясь на других детей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Ползать, подлезать, перелезать через бревно</c:v>
                </c:pt>
                <c:pt idx="1">
                  <c:v>Умеет работать с мячом </c:v>
                </c:pt>
                <c:pt idx="2">
                  <c:v>Может прыгать на двух ногах на месте, с продвижением </c:v>
                </c:pt>
                <c:pt idx="3">
                  <c:v>Умеет ходить и бегать, не наталкиваясь на других детей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</c:v>
                </c:pt>
                <c:pt idx="1">
                  <c:v>18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Ползать, подлезать, перелезать через бревно</c:v>
                </c:pt>
                <c:pt idx="1">
                  <c:v>Умеет работать с мячом </c:v>
                </c:pt>
                <c:pt idx="2">
                  <c:v>Может прыгать на двух ногах на месте, с продвижением </c:v>
                </c:pt>
                <c:pt idx="3">
                  <c:v>Умеет ходить и бегать, не наталкиваясь на других детей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2753008"/>
        <c:axId val="172753792"/>
        <c:axId val="0"/>
      </c:bar3DChart>
      <c:catAx>
        <c:axId val="172753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2753792"/>
        <c:crosses val="autoZero"/>
        <c:auto val="1"/>
        <c:lblAlgn val="ctr"/>
        <c:lblOffset val="100"/>
        <c:noMultiLvlLbl val="1"/>
      </c:catAx>
      <c:valAx>
        <c:axId val="172753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2753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«Социально-коммуникативное развитие» развитие общения</a:t>
            </a:r>
            <a:endParaRPr lang="ru-RU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1417143416616459"/>
          <c:y val="0.20112337723757551"/>
          <c:w val="0.54850329658364805"/>
          <c:h val="0.68850453795449473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Следит за действиями героев спектакля</c:v>
                </c:pt>
                <c:pt idx="1">
                  <c:v>В самостоятельной игре использует речь</c:v>
                </c:pt>
                <c:pt idx="2">
                  <c:v>Переносит действий с объекта на объект</c:v>
                </c:pt>
                <c:pt idx="3">
                  <c:v>Играет рядом, не мешать другим, подражает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Следит за действиями героев спектакля</c:v>
                </c:pt>
                <c:pt idx="1">
                  <c:v>В самостоятельной игре использует речь</c:v>
                </c:pt>
                <c:pt idx="2">
                  <c:v>Переносит действий с объекта на объект</c:v>
                </c:pt>
                <c:pt idx="3">
                  <c:v>Играет рядом, не мешать другим, подражает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</c:v>
                </c:pt>
                <c:pt idx="1">
                  <c:v>12</c:v>
                </c:pt>
                <c:pt idx="2">
                  <c:v>18</c:v>
                </c:pt>
                <c:pt idx="3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Следит за действиями героев спектакля</c:v>
                </c:pt>
                <c:pt idx="1">
                  <c:v>В самостоятельной игре использует речь</c:v>
                </c:pt>
                <c:pt idx="2">
                  <c:v>Переносит действий с объекта на объект</c:v>
                </c:pt>
                <c:pt idx="3">
                  <c:v>Играет рядом, не мешать другим, подражает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</c:v>
                </c:pt>
                <c:pt idx="1">
                  <c:v>6</c:v>
                </c:pt>
                <c:pt idx="2">
                  <c:v>0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2759280"/>
        <c:axId val="172754968"/>
        <c:axId val="0"/>
      </c:bar3DChart>
      <c:catAx>
        <c:axId val="17275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2754968"/>
        <c:crosses val="autoZero"/>
        <c:auto val="1"/>
        <c:lblAlgn val="ctr"/>
        <c:lblOffset val="100"/>
        <c:noMultiLvlLbl val="1"/>
      </c:catAx>
      <c:valAx>
        <c:axId val="172754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2759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«Социально-коммуникативное развитие» трудовая деятельность</a:t>
            </a:r>
            <a:endParaRPr lang="ru-RU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1417143416616459"/>
          <c:y val="0.20112337723757551"/>
          <c:w val="0.54850329658364805"/>
          <c:h val="0.68850453795449473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2">
                  <c:v>Наблюдает за трудовыми процессами воспитателя в уголке природы</c:v>
                </c:pt>
                <c:pt idx="3">
                  <c:v>Выполняет простейшие поручения взрослых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2">
                  <c:v>Наблюдает за трудовыми процессами воспитателя в уголке природы</c:v>
                </c:pt>
                <c:pt idx="3">
                  <c:v>Выполняет простейшие поручения взрослых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2">
                  <c:v>18</c:v>
                </c:pt>
                <c:pt idx="3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2">
                  <c:v>Наблюдает за трудовыми процессами воспитателя в уголке природы</c:v>
                </c:pt>
                <c:pt idx="3">
                  <c:v>Выполняет простейшие поручения взрослых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2335472"/>
        <c:axId val="142337432"/>
        <c:axId val="0"/>
      </c:bar3DChart>
      <c:catAx>
        <c:axId val="142335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2337432"/>
        <c:crosses val="autoZero"/>
        <c:auto val="1"/>
        <c:lblAlgn val="ctr"/>
        <c:lblOffset val="100"/>
        <c:noMultiLvlLbl val="1"/>
      </c:catAx>
      <c:valAx>
        <c:axId val="1423374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335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«Социально-коммуникативное развитие» основы безопасного поведения</a:t>
            </a:r>
            <a:endParaRPr lang="ru-RU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1417143416616459"/>
          <c:y val="0.20112337723757551"/>
          <c:w val="0.54850329658364805"/>
          <c:h val="0.68850453795449473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1">
                  <c:v>Правила дорожного движения</c:v>
                </c:pt>
                <c:pt idx="2">
                  <c:v>Взаимодействие с растениями и животными</c:v>
                </c:pt>
                <c:pt idx="3">
                  <c:v>Соблюдает  правила поведения в  деском саду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1">
                  <c:v>Правила дорожного движения</c:v>
                </c:pt>
                <c:pt idx="2">
                  <c:v>Взаимодействие с растениями и животными</c:v>
                </c:pt>
                <c:pt idx="3">
                  <c:v>Соблюдает  правила поведения в  деском саду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1">
                  <c:v>18</c:v>
                </c:pt>
                <c:pt idx="2">
                  <c:v>18</c:v>
                </c:pt>
                <c:pt idx="3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1">
                  <c:v>Правила дорожного движения</c:v>
                </c:pt>
                <c:pt idx="2">
                  <c:v>Взаимодействие с растениями и животными</c:v>
                </c:pt>
                <c:pt idx="3">
                  <c:v>Соблюдает  правила поведения в  деском саду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2337824"/>
        <c:axId val="142334688"/>
        <c:axId val="0"/>
      </c:bar3DChart>
      <c:catAx>
        <c:axId val="142337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2334688"/>
        <c:crosses val="autoZero"/>
        <c:auto val="1"/>
        <c:lblAlgn val="ctr"/>
        <c:lblOffset val="100"/>
        <c:noMultiLvlLbl val="1"/>
      </c:catAx>
      <c:valAx>
        <c:axId val="142334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337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2800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</a:t>
            </a:r>
          </a:p>
          <a:p>
            <a:pPr>
              <a:defRPr/>
            </a:pP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(конструктивная) деятельность</a:t>
            </a:r>
            <a:endParaRPr lang="ru-RU" sz="2128" b="1" i="0" u="none" strike="noStrike" cap="all" baseline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78226666027076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1417143416616459"/>
          <c:y val="0.20112337723757551"/>
          <c:w val="0.54850329658364805"/>
          <c:h val="0.68850453795449473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2">
                  <c:v>Сооружает со взрослым постройки</c:v>
                </c:pt>
                <c:pt idx="3">
                  <c:v>Различает основные формы конструктора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2">
                  <c:v>Сооружает со взрослым постройки</c:v>
                </c:pt>
                <c:pt idx="3">
                  <c:v>Различает основные формы конструктора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2">
                  <c:v>16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2">
                  <c:v>Сооружает со взрослым постройки</c:v>
                </c:pt>
                <c:pt idx="3">
                  <c:v>Различает основные формы конструктора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2">
                  <c:v>2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2757712"/>
        <c:axId val="179692368"/>
        <c:axId val="0"/>
      </c:bar3DChart>
      <c:catAx>
        <c:axId val="172757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9692368"/>
        <c:crosses val="autoZero"/>
        <c:auto val="1"/>
        <c:lblAlgn val="ctr"/>
        <c:lblOffset val="100"/>
        <c:noMultiLvlLbl val="1"/>
      </c:catAx>
      <c:valAx>
        <c:axId val="179692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2757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2800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</a:t>
            </a:r>
            <a:r>
              <a:rPr lang="ru-RU" sz="2128" b="1" i="0" u="none" strike="noStrike" baseline="0" dirty="0" smtClean="0">
                <a:effectLst/>
              </a:rPr>
              <a:t> </a:t>
            </a: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математических представлений</a:t>
            </a:r>
            <a:endParaRPr lang="ru-RU" sz="2800" b="1" i="0" u="none" strike="noStrike" baseline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78226666027076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1417143416616459"/>
          <c:y val="0.24710916273796177"/>
          <c:w val="0.54043515902797556"/>
          <c:h val="0.64251870995531135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2">
                  <c:v>Узнает шар и куб, называет размер (большой – маленький)</c:v>
                </c:pt>
                <c:pt idx="3">
                  <c:v>владеет понятиями «один» и «много»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2">
                  <c:v>Узнает шар и куб, называет размер (большой – маленький)</c:v>
                </c:pt>
                <c:pt idx="3">
                  <c:v>владеет понятиями «один» и «много»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2">
                  <c:v>12</c:v>
                </c:pt>
                <c:pt idx="3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2">
                  <c:v>Узнает шар и куб, называет размер (большой – маленький)</c:v>
                </c:pt>
                <c:pt idx="3">
                  <c:v>владеет понятиями «один» и «много»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2">
                  <c:v>6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9697856"/>
        <c:axId val="179695896"/>
        <c:axId val="0"/>
      </c:bar3DChart>
      <c:catAx>
        <c:axId val="179697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9695896"/>
        <c:crosses val="autoZero"/>
        <c:auto val="1"/>
        <c:lblAlgn val="ctr"/>
        <c:lblOffset val="100"/>
        <c:noMultiLvlLbl val="1"/>
      </c:catAx>
      <c:valAx>
        <c:axId val="179695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697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2800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</a:t>
            </a:r>
          </a:p>
          <a:p>
            <a:pPr>
              <a:defRPr/>
            </a:pPr>
            <a:r>
              <a:rPr lang="ru-RU" sz="2128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целостной картины мира</a:t>
            </a:r>
            <a:endParaRPr lang="ru-RU" sz="2800" b="1" i="0" u="none" strike="noStrike" baseline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459986669211188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1417143416616459"/>
          <c:y val="0.24710916273796177"/>
          <c:w val="0.54043515902797556"/>
          <c:h val="0.64251870995531135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Различает деревья</c:v>
                </c:pt>
                <c:pt idx="1">
                  <c:v>Различает овощи и фрукты</c:v>
                </c:pt>
                <c:pt idx="2">
                  <c:v>Узнает и называет домашних животных</c:v>
                </c:pt>
                <c:pt idx="3">
                  <c:v>Называет  имена воспитателей и родителей</c:v>
                </c:pt>
                <c:pt idx="4">
                  <c:v>Представление о сезонных явлениях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Различает деревья</c:v>
                </c:pt>
                <c:pt idx="1">
                  <c:v>Различает овощи и фрукты</c:v>
                </c:pt>
                <c:pt idx="2">
                  <c:v>Узнает и называет домашних животных</c:v>
                </c:pt>
                <c:pt idx="3">
                  <c:v>Называет  имена воспитателей и родителей</c:v>
                </c:pt>
                <c:pt idx="4">
                  <c:v>Представление о сезонных явлениях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14</c:v>
                </c:pt>
                <c:pt idx="1">
                  <c:v>16</c:v>
                </c:pt>
                <c:pt idx="2">
                  <c:v>16</c:v>
                </c:pt>
                <c:pt idx="3">
                  <c:v>0</c:v>
                </c:pt>
                <c:pt idx="4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Различает деревья</c:v>
                </c:pt>
                <c:pt idx="1">
                  <c:v>Различает овощи и фрукты</c:v>
                </c:pt>
                <c:pt idx="2">
                  <c:v>Узнает и называет домашних животных</c:v>
                </c:pt>
                <c:pt idx="3">
                  <c:v>Называет  имена воспитателей и родителей</c:v>
                </c:pt>
                <c:pt idx="4">
                  <c:v>Представление о сезонных явлениях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4</c:v>
                </c:pt>
                <c:pt idx="1">
                  <c:v>2</c:v>
                </c:pt>
                <c:pt idx="2">
                  <c:v>2</c:v>
                </c:pt>
                <c:pt idx="3">
                  <c:v>18</c:v>
                </c:pt>
                <c:pt idx="4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9699424"/>
        <c:axId val="179692760"/>
        <c:axId val="0"/>
      </c:bar3DChart>
      <c:catAx>
        <c:axId val="179699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9692760"/>
        <c:crosses val="autoZero"/>
        <c:auto val="1"/>
        <c:lblAlgn val="ctr"/>
        <c:lblOffset val="100"/>
        <c:noMultiLvlLbl val="1"/>
      </c:catAx>
      <c:valAx>
        <c:axId val="179692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699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28" b="1" i="0" u="none" strike="noStrike" cap="all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</a:p>
          <a:p>
            <a:pPr>
              <a:defRPr/>
            </a:pPr>
            <a:r>
              <a:rPr lang="ru-RU" sz="3600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0" u="none" strike="noStrike" baseline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развитие»</a:t>
            </a:r>
            <a:endParaRPr lang="ru-RU" sz="3600" b="1" i="0" u="none" strike="noStrike" baseline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459986669211188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1417143416616459"/>
          <c:y val="0.24710916273796177"/>
          <c:w val="0.48078092855600385"/>
          <c:h val="0.64251865209127723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0000"/>
                    <a:lumMod val="108000"/>
                  </a:schemeClr>
                </a:gs>
                <a:gs pos="50000">
                  <a:schemeClr val="accent1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1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1">
                  <c:v>При повторном чтении проговаривает слова, небольшие фразы</c:v>
                </c:pt>
                <c:pt idx="2">
                  <c:v>Слушает стихи, сказки, небольшие рассказы без наглядного сопровождения</c:v>
                </c:pt>
                <c:pt idx="3">
                  <c:v>Сопровождает речью игровые и бытовые действия</c:v>
                </c:pt>
                <c:pt idx="4">
                  <c:v>Умеет указать на неудобства и действия сверстников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0000"/>
                    <a:lumMod val="108000"/>
                  </a:schemeClr>
                </a:gs>
                <a:gs pos="50000">
                  <a:schemeClr val="accent2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2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1">
                  <c:v>При повторном чтении проговаривает слова, небольшие фразы</c:v>
                </c:pt>
                <c:pt idx="2">
                  <c:v>Слушает стихи, сказки, небольшие рассказы без наглядного сопровождения</c:v>
                </c:pt>
                <c:pt idx="3">
                  <c:v>Сопровождает речью игровые и бытовые действия</c:v>
                </c:pt>
                <c:pt idx="4">
                  <c:v>Умеет указать на неудобства и действия сверстников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1">
                  <c:v>14</c:v>
                </c:pt>
                <c:pt idx="2">
                  <c:v>18</c:v>
                </c:pt>
                <c:pt idx="3">
                  <c:v>12</c:v>
                </c:pt>
                <c:pt idx="4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91-4AF2-B4D2-4567C60827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0000"/>
                    <a:lumMod val="108000"/>
                  </a:schemeClr>
                </a:gs>
                <a:gs pos="50000">
                  <a:schemeClr val="accent3">
                    <a:tint val="98000"/>
                    <a:shade val="100000"/>
                    <a:satMod val="100000"/>
                    <a:lumMod val="100000"/>
                  </a:schemeClr>
                </a:gs>
                <a:gs pos="100000">
                  <a:schemeClr val="accent3">
                    <a:shade val="72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5400000" algn="ctr" rotWithShape="0">
                <a:srgbClr val="000000">
                  <a:alpha val="69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200000"/>
              </a:lightRig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1">
                  <c:v>При повторном чтении проговаривает слова, небольшие фразы</c:v>
                </c:pt>
                <c:pt idx="2">
                  <c:v>Слушает стихи, сказки, небольшие рассказы без наглядного сопровождения</c:v>
                </c:pt>
                <c:pt idx="3">
                  <c:v>Сопровождает речью игровые и бытовые действия</c:v>
                </c:pt>
                <c:pt idx="4">
                  <c:v>Умеет указать на неудобства и действия сверстников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1">
                  <c:v>4</c:v>
                </c:pt>
                <c:pt idx="2">
                  <c:v>0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91-4AF2-B4D2-4567C6082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9696680"/>
        <c:axId val="179699816"/>
        <c:axId val="0"/>
      </c:bar3DChart>
      <c:catAx>
        <c:axId val="179696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9699816"/>
        <c:crosses val="autoZero"/>
        <c:auto val="1"/>
        <c:lblAlgn val="ctr"/>
        <c:lblOffset val="100"/>
        <c:noMultiLvlLbl val="1"/>
      </c:catAx>
      <c:valAx>
        <c:axId val="179699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696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iconchunking_colorful2">
  <dgm:title val="iconchunking_colorful2"/>
  <dgm:desc val="iconchunking_colorful2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20856-93F0-4CC7-B7FD-2466914A11D4}" type="doc">
      <dgm:prSet loTypeId="urn:microsoft.com/office/officeart/2005/8/layout/cycle2" loCatId="cycle" qsTypeId="urn:microsoft.com/office/officeart/2005/8/quickstyle/simple4" qsCatId="simple" csTypeId="urn:microsoft.com/office/officeart/2005/8/colors/iconchunking_colorful2" csCatId="other" phldr="1"/>
      <dgm:spPr/>
    </dgm:pt>
    <dgm:pt modelId="{4AF52931-E4CA-4429-AACB-B8747CDB2409}">
      <dgm:prSet phldrT="[Text]" custT="1"/>
      <dgm:spPr/>
      <dgm:t>
        <a:bodyPr rtlCol="0"/>
        <a:lstStyle/>
        <a:p>
          <a:pPr rtl="0">
            <a:defRPr cap="all"/>
          </a:pPr>
          <a:r>
            <a:rPr lang="ru-RU" sz="1200" b="1" noProof="0" dirty="0" smtClean="0">
              <a:solidFill>
                <a:schemeClr val="tx1"/>
              </a:solidFill>
            </a:rPr>
            <a:t>РЕБЕНОК</a:t>
          </a:r>
          <a:endParaRPr lang="ru-RU" sz="1200" b="1" noProof="0" dirty="0">
            <a:solidFill>
              <a:schemeClr val="tx1"/>
            </a:solidFill>
          </a:endParaRPr>
        </a:p>
      </dgm:t>
    </dgm:pt>
    <dgm:pt modelId="{67B2FC97-2FAE-4EFE-9DEE-E4216C657F35}" type="parTrans" cxnId="{F82329C8-C3B2-4E9B-9033-528488D72705}">
      <dgm:prSet/>
      <dgm:spPr/>
      <dgm:t>
        <a:bodyPr rtlCol="0"/>
        <a:lstStyle/>
        <a:p>
          <a:pPr rtl="0"/>
          <a:endParaRPr lang="ru-RU" sz="1800" b="1" noProof="0" dirty="0">
            <a:solidFill>
              <a:schemeClr val="tx1"/>
            </a:solidFill>
          </a:endParaRPr>
        </a:p>
      </dgm:t>
    </dgm:pt>
    <dgm:pt modelId="{D86AF01C-9CBC-41F8-9354-48CD82BDFDC9}" type="sibTrans" cxnId="{F82329C8-C3B2-4E9B-9033-528488D72705}">
      <dgm:prSet custT="1"/>
      <dgm:spPr/>
      <dgm:t>
        <a:bodyPr rtlCol="0"/>
        <a:lstStyle/>
        <a:p>
          <a:pPr rtl="0"/>
          <a:endParaRPr lang="ru-RU" sz="1000" b="1" noProof="0" dirty="0">
            <a:solidFill>
              <a:schemeClr val="tx1"/>
            </a:solidFill>
          </a:endParaRPr>
        </a:p>
      </dgm:t>
    </dgm:pt>
    <dgm:pt modelId="{81BEB84D-9A77-49C6-9301-B3359FCAC75F}">
      <dgm:prSet phldrT="[Text]" custT="1"/>
      <dgm:spPr/>
      <dgm:t>
        <a:bodyPr rtlCol="0"/>
        <a:lstStyle/>
        <a:p>
          <a:pPr rtl="0">
            <a:defRPr cap="all"/>
          </a:pPr>
          <a:r>
            <a:rPr lang="ru-RU" sz="1200" b="1" noProof="0" dirty="0" smtClean="0">
              <a:solidFill>
                <a:schemeClr val="tx1"/>
              </a:solidFill>
            </a:rPr>
            <a:t>СЕМЬЯ</a:t>
          </a:r>
          <a:endParaRPr lang="ru-RU" sz="1200" b="1" noProof="0" dirty="0">
            <a:solidFill>
              <a:schemeClr val="tx1"/>
            </a:solidFill>
          </a:endParaRPr>
        </a:p>
      </dgm:t>
    </dgm:pt>
    <dgm:pt modelId="{AE4D0D43-0332-4F79-8D35-BCD8C10758AE}" type="parTrans" cxnId="{420EF6C4-7321-43BE-A2FC-253606B1E06A}">
      <dgm:prSet/>
      <dgm:spPr/>
      <dgm:t>
        <a:bodyPr rtlCol="0"/>
        <a:lstStyle/>
        <a:p>
          <a:pPr rtl="0"/>
          <a:endParaRPr lang="ru-RU" sz="1800" b="1" noProof="0" dirty="0">
            <a:solidFill>
              <a:schemeClr val="tx1"/>
            </a:solidFill>
          </a:endParaRPr>
        </a:p>
      </dgm:t>
    </dgm:pt>
    <dgm:pt modelId="{5D260F18-25D2-4074-87F1-7E78DDA61C58}" type="sibTrans" cxnId="{420EF6C4-7321-43BE-A2FC-253606B1E06A}">
      <dgm:prSet custT="1"/>
      <dgm:spPr/>
      <dgm:t>
        <a:bodyPr rtlCol="0"/>
        <a:lstStyle/>
        <a:p>
          <a:pPr rtl="0"/>
          <a:endParaRPr lang="ru-RU" sz="1000" b="1" noProof="0" dirty="0">
            <a:solidFill>
              <a:schemeClr val="tx1"/>
            </a:solidFill>
          </a:endParaRPr>
        </a:p>
      </dgm:t>
    </dgm:pt>
    <dgm:pt modelId="{BFF9359E-E9B1-4B73-BACC-2C7988765B16}">
      <dgm:prSet phldrT="[Text]" custT="1"/>
      <dgm:spPr/>
      <dgm:t>
        <a:bodyPr rtlCol="0"/>
        <a:lstStyle/>
        <a:p>
          <a:pPr rtl="0">
            <a:defRPr cap="all"/>
          </a:pPr>
          <a:r>
            <a:rPr lang="ru-RU" sz="1200" b="1" noProof="0" dirty="0" smtClean="0">
              <a:solidFill>
                <a:schemeClr val="tx1"/>
              </a:solidFill>
            </a:rPr>
            <a:t>ДОУ</a:t>
          </a:r>
          <a:endParaRPr lang="ru-RU" sz="1200" b="1" noProof="0" dirty="0">
            <a:solidFill>
              <a:schemeClr val="tx1"/>
            </a:solidFill>
          </a:endParaRPr>
        </a:p>
      </dgm:t>
    </dgm:pt>
    <dgm:pt modelId="{6E0A40FA-1B79-4089-8B9A-3BA22865FE4E}" type="parTrans" cxnId="{516EC545-1971-48B3-978C-4756FCDCCFD9}">
      <dgm:prSet/>
      <dgm:spPr/>
      <dgm:t>
        <a:bodyPr rtlCol="0"/>
        <a:lstStyle/>
        <a:p>
          <a:pPr rtl="0"/>
          <a:endParaRPr lang="ru-RU" sz="1800" b="1" noProof="0" dirty="0">
            <a:solidFill>
              <a:schemeClr val="tx1"/>
            </a:solidFill>
          </a:endParaRPr>
        </a:p>
      </dgm:t>
    </dgm:pt>
    <dgm:pt modelId="{1CEF1965-C516-4C44-BAE3-2FA3F5116930}" type="sibTrans" cxnId="{516EC545-1971-48B3-978C-4756FCDCCFD9}">
      <dgm:prSet custT="1"/>
      <dgm:spPr/>
      <dgm:t>
        <a:bodyPr rtlCol="0"/>
        <a:lstStyle/>
        <a:p>
          <a:pPr rtl="0"/>
          <a:endParaRPr lang="ru-RU" sz="1000" b="1" noProof="0" dirty="0">
            <a:solidFill>
              <a:schemeClr val="tx1"/>
            </a:solidFill>
          </a:endParaRPr>
        </a:p>
      </dgm:t>
    </dgm:pt>
    <dgm:pt modelId="{CFF0578C-D7F7-460F-9A5B-2648300DC722}" type="pres">
      <dgm:prSet presAssocID="{C7720856-93F0-4CC7-B7FD-2466914A11D4}" presName="cycle" presStyleCnt="0">
        <dgm:presLayoutVars>
          <dgm:dir/>
          <dgm:resizeHandles val="exact"/>
        </dgm:presLayoutVars>
      </dgm:prSet>
      <dgm:spPr/>
    </dgm:pt>
    <dgm:pt modelId="{8B117542-81F1-4B92-82EC-908599DD2023}" type="pres">
      <dgm:prSet presAssocID="{4AF52931-E4CA-4429-AACB-B8747CDB240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719278-2171-45C5-8BB2-FABF7B5A3B82}" type="pres">
      <dgm:prSet presAssocID="{D86AF01C-9CBC-41F8-9354-48CD82BDFDC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3536233-896B-4CD6-A80D-AA07A5344EF9}" type="pres">
      <dgm:prSet presAssocID="{D86AF01C-9CBC-41F8-9354-48CD82BDFDC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2634DEF-EB28-4610-9B13-DE68830D508A}" type="pres">
      <dgm:prSet presAssocID="{81BEB84D-9A77-49C6-9301-B3359FCAC75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1E4303-6F5A-46C2-8C5B-2FE1AE9ACF6C}" type="pres">
      <dgm:prSet presAssocID="{5D260F18-25D2-4074-87F1-7E78DDA61C5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D33CD08-0864-4178-A749-D36E082CFD38}" type="pres">
      <dgm:prSet presAssocID="{5D260F18-25D2-4074-87F1-7E78DDA61C5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50F60CD2-A400-4158-B8EA-358853D7B1C9}" type="pres">
      <dgm:prSet presAssocID="{BFF9359E-E9B1-4B73-BACC-2C7988765B1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7038B-092B-4802-840E-2BFF28F2E64A}" type="pres">
      <dgm:prSet presAssocID="{1CEF1965-C516-4C44-BAE3-2FA3F5116930}" presName="sibTrans" presStyleLbl="sibTrans2D1" presStyleIdx="2" presStyleCnt="3"/>
      <dgm:spPr/>
      <dgm:t>
        <a:bodyPr/>
        <a:lstStyle/>
        <a:p>
          <a:endParaRPr lang="ru-RU"/>
        </a:p>
      </dgm:t>
    </dgm:pt>
    <dgm:pt modelId="{CE36E7EA-50B1-499B-83FF-3F87779BA0A2}" type="pres">
      <dgm:prSet presAssocID="{1CEF1965-C516-4C44-BAE3-2FA3F5116930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1A031E7-A00E-44B1-A212-67C595705CD6}" type="presOf" srcId="{BFF9359E-E9B1-4B73-BACC-2C7988765B16}" destId="{50F60CD2-A400-4158-B8EA-358853D7B1C9}" srcOrd="0" destOrd="0" presId="urn:microsoft.com/office/officeart/2005/8/layout/cycle2"/>
    <dgm:cxn modelId="{FF3D82D2-C4A7-4774-8B1C-248DC3678276}" type="presOf" srcId="{C7720856-93F0-4CC7-B7FD-2466914A11D4}" destId="{CFF0578C-D7F7-460F-9A5B-2648300DC722}" srcOrd="0" destOrd="0" presId="urn:microsoft.com/office/officeart/2005/8/layout/cycle2"/>
    <dgm:cxn modelId="{420EF6C4-7321-43BE-A2FC-253606B1E06A}" srcId="{C7720856-93F0-4CC7-B7FD-2466914A11D4}" destId="{81BEB84D-9A77-49C6-9301-B3359FCAC75F}" srcOrd="1" destOrd="0" parTransId="{AE4D0D43-0332-4F79-8D35-BCD8C10758AE}" sibTransId="{5D260F18-25D2-4074-87F1-7E78DDA61C58}"/>
    <dgm:cxn modelId="{97371ABD-A918-4AEC-AD4C-70A9070B734E}" type="presOf" srcId="{4AF52931-E4CA-4429-AACB-B8747CDB2409}" destId="{8B117542-81F1-4B92-82EC-908599DD2023}" srcOrd="0" destOrd="0" presId="urn:microsoft.com/office/officeart/2005/8/layout/cycle2"/>
    <dgm:cxn modelId="{516EC545-1971-48B3-978C-4756FCDCCFD9}" srcId="{C7720856-93F0-4CC7-B7FD-2466914A11D4}" destId="{BFF9359E-E9B1-4B73-BACC-2C7988765B16}" srcOrd="2" destOrd="0" parTransId="{6E0A40FA-1B79-4089-8B9A-3BA22865FE4E}" sibTransId="{1CEF1965-C516-4C44-BAE3-2FA3F5116930}"/>
    <dgm:cxn modelId="{240427CE-5503-4507-9AAB-5AAB0CA5D52B}" type="presOf" srcId="{1CEF1965-C516-4C44-BAE3-2FA3F5116930}" destId="{D0B7038B-092B-4802-840E-2BFF28F2E64A}" srcOrd="0" destOrd="0" presId="urn:microsoft.com/office/officeart/2005/8/layout/cycle2"/>
    <dgm:cxn modelId="{56C92372-A108-498D-9874-AC1A6826DA72}" type="presOf" srcId="{D86AF01C-9CBC-41F8-9354-48CD82BDFDC9}" destId="{53536233-896B-4CD6-A80D-AA07A5344EF9}" srcOrd="1" destOrd="0" presId="urn:microsoft.com/office/officeart/2005/8/layout/cycle2"/>
    <dgm:cxn modelId="{EED47825-64DE-4FF4-BCE1-560F4408EBB4}" type="presOf" srcId="{5D260F18-25D2-4074-87F1-7E78DDA61C58}" destId="{6D33CD08-0864-4178-A749-D36E082CFD38}" srcOrd="1" destOrd="0" presId="urn:microsoft.com/office/officeart/2005/8/layout/cycle2"/>
    <dgm:cxn modelId="{6FF33332-DDAB-48AD-9B79-B062E942A55C}" type="presOf" srcId="{1CEF1965-C516-4C44-BAE3-2FA3F5116930}" destId="{CE36E7EA-50B1-499B-83FF-3F87779BA0A2}" srcOrd="1" destOrd="0" presId="urn:microsoft.com/office/officeart/2005/8/layout/cycle2"/>
    <dgm:cxn modelId="{7E86857E-526C-4D85-A2E5-3C8D05F48364}" type="presOf" srcId="{D86AF01C-9CBC-41F8-9354-48CD82BDFDC9}" destId="{67719278-2171-45C5-8BB2-FABF7B5A3B82}" srcOrd="0" destOrd="0" presId="urn:microsoft.com/office/officeart/2005/8/layout/cycle2"/>
    <dgm:cxn modelId="{CB0CD716-BE90-4C78-91C1-59C04F4FDB51}" type="presOf" srcId="{81BEB84D-9A77-49C6-9301-B3359FCAC75F}" destId="{12634DEF-EB28-4610-9B13-DE68830D508A}" srcOrd="0" destOrd="0" presId="urn:microsoft.com/office/officeart/2005/8/layout/cycle2"/>
    <dgm:cxn modelId="{F82329C8-C3B2-4E9B-9033-528488D72705}" srcId="{C7720856-93F0-4CC7-B7FD-2466914A11D4}" destId="{4AF52931-E4CA-4429-AACB-B8747CDB2409}" srcOrd="0" destOrd="0" parTransId="{67B2FC97-2FAE-4EFE-9DEE-E4216C657F35}" sibTransId="{D86AF01C-9CBC-41F8-9354-48CD82BDFDC9}"/>
    <dgm:cxn modelId="{A0728000-2279-4A19-A82D-A826DB9B36C1}" type="presOf" srcId="{5D260F18-25D2-4074-87F1-7E78DDA61C58}" destId="{451E4303-6F5A-46C2-8C5B-2FE1AE9ACF6C}" srcOrd="0" destOrd="0" presId="urn:microsoft.com/office/officeart/2005/8/layout/cycle2"/>
    <dgm:cxn modelId="{0E34F841-E9AD-4604-92E3-557E9A2E2DC8}" type="presParOf" srcId="{CFF0578C-D7F7-460F-9A5B-2648300DC722}" destId="{8B117542-81F1-4B92-82EC-908599DD2023}" srcOrd="0" destOrd="0" presId="urn:microsoft.com/office/officeart/2005/8/layout/cycle2"/>
    <dgm:cxn modelId="{E4519218-3D53-4F8D-8C4F-0C0DA02BAB8B}" type="presParOf" srcId="{CFF0578C-D7F7-460F-9A5B-2648300DC722}" destId="{67719278-2171-45C5-8BB2-FABF7B5A3B82}" srcOrd="1" destOrd="0" presId="urn:microsoft.com/office/officeart/2005/8/layout/cycle2"/>
    <dgm:cxn modelId="{3E9D4B5F-9CEF-4D23-88C4-5FF4FF3269E0}" type="presParOf" srcId="{67719278-2171-45C5-8BB2-FABF7B5A3B82}" destId="{53536233-896B-4CD6-A80D-AA07A5344EF9}" srcOrd="0" destOrd="0" presId="urn:microsoft.com/office/officeart/2005/8/layout/cycle2"/>
    <dgm:cxn modelId="{1241BBAC-69D4-456F-9605-0D846A59B72A}" type="presParOf" srcId="{CFF0578C-D7F7-460F-9A5B-2648300DC722}" destId="{12634DEF-EB28-4610-9B13-DE68830D508A}" srcOrd="2" destOrd="0" presId="urn:microsoft.com/office/officeart/2005/8/layout/cycle2"/>
    <dgm:cxn modelId="{5F1D60F0-8BA8-41A8-AC7C-92C1066D1DDD}" type="presParOf" srcId="{CFF0578C-D7F7-460F-9A5B-2648300DC722}" destId="{451E4303-6F5A-46C2-8C5B-2FE1AE9ACF6C}" srcOrd="3" destOrd="0" presId="urn:microsoft.com/office/officeart/2005/8/layout/cycle2"/>
    <dgm:cxn modelId="{8A3E6818-6B35-49E0-86C2-A442762263F6}" type="presParOf" srcId="{451E4303-6F5A-46C2-8C5B-2FE1AE9ACF6C}" destId="{6D33CD08-0864-4178-A749-D36E082CFD38}" srcOrd="0" destOrd="0" presId="urn:microsoft.com/office/officeart/2005/8/layout/cycle2"/>
    <dgm:cxn modelId="{C0E34703-C6B3-4A5D-9892-6A00CCA18C50}" type="presParOf" srcId="{CFF0578C-D7F7-460F-9A5B-2648300DC722}" destId="{50F60CD2-A400-4158-B8EA-358853D7B1C9}" srcOrd="4" destOrd="0" presId="urn:microsoft.com/office/officeart/2005/8/layout/cycle2"/>
    <dgm:cxn modelId="{02F47AFD-15BA-4F2E-B4D5-8FD507D16485}" type="presParOf" srcId="{CFF0578C-D7F7-460F-9A5B-2648300DC722}" destId="{D0B7038B-092B-4802-840E-2BFF28F2E64A}" srcOrd="5" destOrd="0" presId="urn:microsoft.com/office/officeart/2005/8/layout/cycle2"/>
    <dgm:cxn modelId="{1C2BD235-BEAA-4000-B1CB-8E2C34346DC4}" type="presParOf" srcId="{D0B7038B-092B-4802-840E-2BFF28F2E64A}" destId="{CE36E7EA-50B1-499B-83FF-3F87779BA0A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A16C3876-1021-46A1-BA9F-C270BEFFA5A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FB8C2F1-D5ED-4A0A-BCBC-7FC7CBFD0FA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F140A-278A-49D5-BF0F-33DA7B03A4EB}" type="datetime1">
              <a:rPr lang="ru-RU" smtClean="0"/>
              <a:t>02.11.2022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E7F7C49-6C83-4018-8338-1084D821AB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82FB98C4-0EBD-4598-9698-CAECA17744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51BC5-5BF4-4D05-BA20-742209105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829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261BC-A3DA-419A-875D-89AD614DE7A1}" type="datetime1">
              <a:rPr lang="ru-RU" smtClean="0"/>
              <a:pPr/>
              <a:t>02.11.2022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B7868-6AE5-4E0F-9CF1-081AC4FB8B20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30444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FB7868-6AE5-4E0F-9CF1-081AC4FB8B2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697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rtlCol="0" anchor="b">
            <a:normAutofit/>
          </a:bodyPr>
          <a:lstStyle>
            <a:lvl1pPr algn="ctr">
              <a:defRPr sz="48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 rtlCol="0"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0AAB34-9372-4D10-AAC3-D607699D9BEE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8740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7A244D8-042D-4C78-8CC7-47CAC28736DA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7697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rtlCol="0" anchor="ctr"/>
          <a:lstStyle>
            <a:lvl1pPr algn="ctr"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rtlCol="0"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B11726-F43C-4118-8C74-D161B9676F32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2422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2" name="Текст 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C06A61-10AE-433A-A70F-BFBD3B6C61C1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Надпись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4" name="Надпись 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331610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0F0A58-052D-4DED-9F2E-609D0048A3E8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9213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ойной столб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 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Заголовок 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7" name="Текст 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9" name="Текст 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Текст 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DB9C812-F750-4DC0-BCA1-8EA01D6A9A42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88399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 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Заголовок 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9" name="Текст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Рисунок 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2" name="Текст 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5" name="Текст 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256E1E-BABC-4DA9-98C5-C012ED5EFA78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97418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1" name="Вертикальный текст 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778C56-B6CC-41EA-A2A3-85FD91CC4421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39669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 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8" name="Вертикальный текст 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444AEA-4150-4619-AAA8-86C4C75B8BAD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55640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/>
        <p:txBody>
          <a:bodyPr rtlCol="0" anchor="ctr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B1F20E-6565-44C4-856C-BB5885B066A1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2497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 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2" name="Объект 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5416E7-C5FA-4B0C-A3F4-AE1855FB09B2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6270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 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7E5A02-DB86-44AD-82EB-4FF50A923659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7535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 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2" name="Объект 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3" name="Объект 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DFF69BC-C298-47CD-93EF-331F1E6F8696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5164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 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 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2" name="Объект 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3" name="Объект 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334B575-73F1-4FC2-885A-5F370B712ABC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2024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AACAF53-E123-423A-83B9-A7EBC792C7AF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1332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0816D3-4387-4D3D-A33A-6B11AB021178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537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" name="Объект 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99A9A5-AF46-4254-8675-0487C6FAF990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88518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331CC0-435D-4C6F-A0A4-2EB21B3870C3}" type="datetime1">
              <a:rPr lang="ru-RU" noProof="0" smtClean="0"/>
              <a:t>02.11.2022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8249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 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rtl="0"/>
            <a:fld id="{23AB02B8-9681-4EC4-AA8D-4D8D21B86D6D}" type="datetime1">
              <a:rPr lang="ru-RU" noProof="0" smtClean="0"/>
              <a:t>02.11.2022</a:t>
            </a:fld>
            <a:endParaRPr lang="ru-RU" noProof="0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rtl="0"/>
            <a:fld id="{6D22F896-40B5-4ADD-8801-0D06FADFA09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5226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705" r:id="rId18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7" Type="http://schemas.openxmlformats.org/officeDocument/2006/relationships/image" Target="../media/image3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7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3.jpeg"/><Relationship Id="rId9" Type="http://schemas.microsoft.com/office/2007/relationships/diagramDrawing" Target="../diagrams/drawing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1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image" Target="../media/image2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Прямоугольник 9">
            <a:extLst>
              <a:ext uri="{FF2B5EF4-FFF2-40B4-BE49-F238E27FC236}">
                <a16:creationId xmlns="" xmlns:a16="http://schemas.microsoft.com/office/drawing/2014/main" id="{4A391C69-E52F-4DC0-B51A-0DABC54840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12" name="Рисунок 2">
            <a:extLst>
              <a:ext uri="{FF2B5EF4-FFF2-40B4-BE49-F238E27FC236}">
                <a16:creationId xmlns="" xmlns:a16="http://schemas.microsoft.com/office/drawing/2014/main" id="{C3C7ED6A-DE7F-4002-9699-B659DE5512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 13">
            <a:extLst>
              <a:ext uri="{FF2B5EF4-FFF2-40B4-BE49-F238E27FC236}">
                <a16:creationId xmlns="" xmlns:a16="http://schemas.microsoft.com/office/drawing/2014/main" id="{048390FD-448E-4FF2-AEE8-C46960568E3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72759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5" name="Рисунок 4" descr="Чашка Петри">
            <a:extLst>
              <a:ext uri="{FF2B5EF4-FFF2-40B4-BE49-F238E27FC236}">
                <a16:creationId xmlns="" xmlns:a16="http://schemas.microsoft.com/office/drawing/2014/main" id="{D16B27C4-A9C2-4AC4-9DD3-88F63F48E8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7274" y="10"/>
            <a:ext cx="4834726" cy="6857990"/>
          </a:xfrm>
          <a:prstGeom prst="rect">
            <a:avLst/>
          </a:prstGeom>
        </p:spPr>
      </p:pic>
      <p:pic>
        <p:nvPicPr>
          <p:cNvPr id="16" name="Рисунок 15">
            <a:extLst>
              <a:ext uri="{FF2B5EF4-FFF2-40B4-BE49-F238E27FC236}">
                <a16:creationId xmlns="" xmlns:a16="http://schemas.microsoft.com/office/drawing/2014/main" id="{0BD259F2-A289-4420-B3EB-BBC6A904FC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E7596B-F237-47DD-989E-9D8B0B49B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4240" y="447041"/>
            <a:ext cx="5547360" cy="2255519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Развитие детей раннего возраста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одзаголовок 2">
            <a:extLst>
              <a:ext uri="{FF2B5EF4-FFF2-40B4-BE49-F238E27FC236}">
                <a16:creationId xmlns="" xmlns:a16="http://schemas.microsoft.com/office/drawing/2014/main" id="{6063915B-82A1-4F1C-B5C6-3E18DDD972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1075" y="3566160"/>
            <a:ext cx="5917565" cy="1971039"/>
          </a:xfrm>
        </p:spPr>
        <p:txBody>
          <a:bodyPr rtlCol="0">
            <a:normAutofit fontScale="92500"/>
          </a:bodyPr>
          <a:lstStyle/>
          <a:p>
            <a:pPr rtl="0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«Капельки»</a:t>
            </a:r>
          </a:p>
          <a:p>
            <a:pPr rtl="0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Расковалова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Н.Е.</a:t>
            </a:r>
          </a:p>
          <a:p>
            <a:pPr rtl="0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Хасанова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е.ю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840" y="177268"/>
            <a:ext cx="4519694" cy="6026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202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5025592"/>
              </p:ext>
            </p:extLst>
          </p:nvPr>
        </p:nvGraphicFramePr>
        <p:xfrm>
          <a:off x="261560" y="0"/>
          <a:ext cx="8089959" cy="677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0283" y="0"/>
            <a:ext cx="3832097" cy="294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798" y="2192663"/>
            <a:ext cx="3243943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6266" y="4087503"/>
            <a:ext cx="2117136" cy="2814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39176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166642"/>
              </p:ext>
            </p:extLst>
          </p:nvPr>
        </p:nvGraphicFramePr>
        <p:xfrm>
          <a:off x="261560" y="0"/>
          <a:ext cx="8089959" cy="677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856" y="3129280"/>
            <a:ext cx="3500286" cy="346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160"/>
          <a:stretch/>
        </p:blipFill>
        <p:spPr>
          <a:xfrm>
            <a:off x="9484838" y="2170323"/>
            <a:ext cx="2659422" cy="2321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550" y="209320"/>
            <a:ext cx="4336450" cy="1994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59"/>
          <a:stretch/>
        </p:blipFill>
        <p:spPr>
          <a:xfrm>
            <a:off x="8077322" y="3872549"/>
            <a:ext cx="3312160" cy="2444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9986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73732"/>
              </p:ext>
            </p:extLst>
          </p:nvPr>
        </p:nvGraphicFramePr>
        <p:xfrm>
          <a:off x="261560" y="0"/>
          <a:ext cx="8089959" cy="677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568"/>
          <a:stretch/>
        </p:blipFill>
        <p:spPr>
          <a:xfrm>
            <a:off x="7923530" y="3519610"/>
            <a:ext cx="3032278" cy="3281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3530" y="0"/>
            <a:ext cx="2392680" cy="319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17975" y="1158996"/>
            <a:ext cx="2176780" cy="3656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096" y="3281681"/>
            <a:ext cx="2770504" cy="3694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1688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 2">
            <a:extLst>
              <a:ext uri="{FF2B5EF4-FFF2-40B4-BE49-F238E27FC236}">
                <a16:creationId xmlns="" xmlns:a16="http://schemas.microsoft.com/office/drawing/2014/main" id="{22790EC5-ACA7-4536-8066-B60199F3C6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5F86BEAF-FD24-4827-AD37-6785EBC9C2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6" name="Прямоугольник 25">
            <a:extLst>
              <a:ext uri="{FF2B5EF4-FFF2-40B4-BE49-F238E27FC236}">
                <a16:creationId xmlns="" xmlns:a16="http://schemas.microsoft.com/office/drawing/2014/main" id="{DC3B8C6B-63CA-4384-8059-2036BE5202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8" name="Рисунок 2">
            <a:extLst>
              <a:ext uri="{FF2B5EF4-FFF2-40B4-BE49-F238E27FC236}">
                <a16:creationId xmlns="" xmlns:a16="http://schemas.microsoft.com/office/drawing/2014/main" id="{F5B52056-26AD-4841-8A16-C1D9E3C099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 descr="Формула">
            <a:extLst>
              <a:ext uri="{FF2B5EF4-FFF2-40B4-BE49-F238E27FC236}">
                <a16:creationId xmlns="" xmlns:a16="http://schemas.microsoft.com/office/drawing/2014/main" id="{29B78601-F415-4A48-AB86-2F6B81FA913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20" y="10"/>
            <a:ext cx="4024741" cy="6857990"/>
          </a:xfrm>
          <a:prstGeom prst="rect">
            <a:avLst/>
          </a:prstGeom>
        </p:spPr>
      </p:pic>
      <p:sp>
        <p:nvSpPr>
          <p:cNvPr id="30" name="Прямоугольник 29">
            <a:extLst>
              <a:ext uri="{FF2B5EF4-FFF2-40B4-BE49-F238E27FC236}">
                <a16:creationId xmlns="" xmlns:a16="http://schemas.microsoft.com/office/drawing/2014/main" id="{C71B03AA-C0EB-4104-84F8-E1AB8BFBEF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0247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32" name="Рисунок 31">
            <a:extLst>
              <a:ext uri="{FF2B5EF4-FFF2-40B4-BE49-F238E27FC236}">
                <a16:creationId xmlns="" xmlns:a16="http://schemas.microsoft.com/office/drawing/2014/main" id="{09C2B723-6C2F-49DE-A429-50BDFD1ADB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8B2B72-EB44-4428-96AA-8636E4A4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3373" y="618518"/>
            <a:ext cx="6672886" cy="7973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Успешное 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ребенка зависит от СОВМЕСТНОГО взаимодействия: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Объект 8" descr="SmartArt">
            <a:extLst>
              <a:ext uri="{FF2B5EF4-FFF2-40B4-BE49-F238E27FC236}">
                <a16:creationId xmlns="" xmlns:a16="http://schemas.microsoft.com/office/drawing/2014/main" id="{392A9BA3-CD8D-4E63-8279-5904B3797DA7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228610074"/>
              </p:ext>
            </p:extLst>
          </p:nvPr>
        </p:nvGraphicFramePr>
        <p:xfrm>
          <a:off x="4465047" y="1622324"/>
          <a:ext cx="6812553" cy="4286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069036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465425" cy="46951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91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9238617"/>
              </p:ext>
            </p:extLst>
          </p:nvPr>
        </p:nvGraphicFramePr>
        <p:xfrm>
          <a:off x="563992" y="442452"/>
          <a:ext cx="7108723" cy="589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60" r="-152"/>
          <a:stretch/>
        </p:blipFill>
        <p:spPr>
          <a:xfrm>
            <a:off x="7498080" y="415521"/>
            <a:ext cx="3750161" cy="3200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1237" y="3615920"/>
            <a:ext cx="3049270" cy="3398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2772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472936"/>
              </p:ext>
            </p:extLst>
          </p:nvPr>
        </p:nvGraphicFramePr>
        <p:xfrm>
          <a:off x="18985" y="408203"/>
          <a:ext cx="7108723" cy="589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804" y="132080"/>
            <a:ext cx="2419350" cy="322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6097" y="356243"/>
            <a:ext cx="3078480" cy="5496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3863" y="3789680"/>
            <a:ext cx="3143665" cy="2679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848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940635"/>
              </p:ext>
            </p:extLst>
          </p:nvPr>
        </p:nvGraphicFramePr>
        <p:xfrm>
          <a:off x="261561" y="452612"/>
          <a:ext cx="7108723" cy="589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2960" y="101600"/>
            <a:ext cx="3728720" cy="2915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84"/>
          <a:stretch/>
        </p:blipFill>
        <p:spPr>
          <a:xfrm>
            <a:off x="9132225" y="1994543"/>
            <a:ext cx="3012035" cy="350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1360" y="4325645"/>
            <a:ext cx="3271520" cy="2597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3943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3493439"/>
              </p:ext>
            </p:extLst>
          </p:nvPr>
        </p:nvGraphicFramePr>
        <p:xfrm>
          <a:off x="261561" y="452612"/>
          <a:ext cx="7108723" cy="589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1840" y="87008"/>
            <a:ext cx="2204720" cy="3133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4320" y="103926"/>
            <a:ext cx="2932200" cy="2983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0300" y="3036118"/>
            <a:ext cx="3790120" cy="2895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2680" y="4548266"/>
            <a:ext cx="2783840" cy="21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5138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5728070"/>
              </p:ext>
            </p:extLst>
          </p:nvPr>
        </p:nvGraphicFramePr>
        <p:xfrm>
          <a:off x="261561" y="452612"/>
          <a:ext cx="7108723" cy="589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9440" y="119049"/>
            <a:ext cx="3341987" cy="2593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30"/>
          <a:stretch/>
        </p:blipFill>
        <p:spPr>
          <a:xfrm>
            <a:off x="8968221" y="2011680"/>
            <a:ext cx="3271520" cy="386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2147" y="3942080"/>
            <a:ext cx="2477043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0669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194561"/>
              </p:ext>
            </p:extLst>
          </p:nvPr>
        </p:nvGraphicFramePr>
        <p:xfrm>
          <a:off x="261561" y="209320"/>
          <a:ext cx="7602279" cy="6142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1120" y="91440"/>
            <a:ext cx="2312785" cy="318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86"/>
          <a:stretch/>
        </p:blipFill>
        <p:spPr>
          <a:xfrm>
            <a:off x="9735996" y="1046299"/>
            <a:ext cx="2542402" cy="4196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241" y="3429000"/>
            <a:ext cx="1798320" cy="3107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7506" y="4021664"/>
            <a:ext cx="3851693" cy="2799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311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5289824"/>
              </p:ext>
            </p:extLst>
          </p:nvPr>
        </p:nvGraphicFramePr>
        <p:xfrm>
          <a:off x="261561" y="0"/>
          <a:ext cx="7870502" cy="635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5640" y="4340646"/>
            <a:ext cx="4500880" cy="2357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8351" y="299399"/>
            <a:ext cx="3775457" cy="3831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465" y="3568670"/>
            <a:ext cx="1439469" cy="3129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7990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>
            <a:extLst>
              <a:ext uri="{FF2B5EF4-FFF2-40B4-BE49-F238E27FC236}">
                <a16:creationId xmlns="" xmlns:a16="http://schemas.microsoft.com/office/drawing/2014/main" id="{5E630259-2E99-42C6-925A-ED71BD9ED2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CD7ECD05-B4E0-4A46-AE36-17B3B1B2089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132065" y="0"/>
            <a:ext cx="4059935" cy="6858000"/>
          </a:xfrm>
          <a:prstGeom prst="rect">
            <a:avLst/>
          </a:prstGeom>
          <a:ln>
            <a:noFill/>
          </a:ln>
          <a:effectLst>
            <a:outerShdw blurRad="508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4" name="Рисунок 23">
            <a:extLst>
              <a:ext uri="{FF2B5EF4-FFF2-40B4-BE49-F238E27FC236}">
                <a16:creationId xmlns="" xmlns:a16="http://schemas.microsoft.com/office/drawing/2014/main" id="{210643E1-7ABA-4C1E-A734-A26C5D7041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4" y="0"/>
            <a:ext cx="405993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84" y="209320"/>
            <a:ext cx="4726236" cy="3922006"/>
          </a:xfrm>
          <a:noFill/>
        </p:spPr>
        <p:txBody>
          <a:bodyPr rtlCol="0">
            <a:normAutofit/>
          </a:bodyPr>
          <a:lstStyle/>
          <a:p>
            <a:pPr lvl="0" algn="l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Объект 5" descr="Диаграмма">
            <a:extLst>
              <a:ext uri="{FF2B5EF4-FFF2-40B4-BE49-F238E27FC236}">
                <a16:creationId xmlns=""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3251957"/>
              </p:ext>
            </p:extLst>
          </p:nvPr>
        </p:nvGraphicFramePr>
        <p:xfrm>
          <a:off x="261560" y="0"/>
          <a:ext cx="8089959" cy="677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49"/>
          <a:stretch/>
        </p:blipFill>
        <p:spPr>
          <a:xfrm>
            <a:off x="7904480" y="111760"/>
            <a:ext cx="3022113" cy="311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5536" y="2304423"/>
            <a:ext cx="2858670" cy="3362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0480" y="4255143"/>
            <a:ext cx="2703696" cy="2824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8735250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158AC7-AA74-4FE4-9207-24EA2187AA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B31D25-712D-46FD-A9DF-85443E555627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16c05727-aa75-4e4a-9b5f-8a80a1165891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97E0B37-40BF-4857-B2E5-B52E6B39D4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Лаборатория</Template>
  <TotalTime>0</TotalTime>
  <Words>123</Words>
  <Application>Microsoft Office PowerPoint</Application>
  <PresentationFormat>Широкоэкранный</PresentationFormat>
  <Paragraphs>48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Tw Cen MT</vt:lpstr>
      <vt:lpstr>Капля</vt:lpstr>
      <vt:lpstr>Развитие детей раннего возраста</vt:lpstr>
      <vt:lpstr>                      </vt:lpstr>
      <vt:lpstr>                      </vt:lpstr>
      <vt:lpstr>                      </vt:lpstr>
      <vt:lpstr>                      </vt:lpstr>
      <vt:lpstr>                      </vt:lpstr>
      <vt:lpstr>                      </vt:lpstr>
      <vt:lpstr>                      </vt:lpstr>
      <vt:lpstr>                      </vt:lpstr>
      <vt:lpstr>                      </vt:lpstr>
      <vt:lpstr>                      </vt:lpstr>
      <vt:lpstr>                      </vt:lpstr>
      <vt:lpstr>Успешное Развитие ребенка зависит от СОВМЕСТНОГО взаимодействия:</vt:lpstr>
      <vt:lpstr>Благодарим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2022-05-24T03:30:18Z</dcterms:created>
  <dcterms:modified xsi:type="dcterms:W3CDTF">2022-11-02T04:29:49Z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