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02.11.2022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02.11.2022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02.11.2022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02.11.2022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Прямоугольник 3"/>
          <p:cNvSpPr/>
          <p:nvPr/>
        </p:nvSpPr>
        <p:spPr>
          <a:xfrm>
            <a:off x="467544" y="116632"/>
            <a:ext cx="8280920" cy="584775"/>
          </a:xfrm>
          <a:prstGeom prst="rect">
            <a:avLst/>
          </a:prstGeom>
        </p:spPr>
        <p:txBody>
          <a:bodyPr wrap="square">
            <a:spAutoFit/>
          </a:bodyPr>
          <a:lstStyle/>
          <a:p>
            <a:pPr lvl="0" algn="ctr"/>
            <a:r>
              <a:rPr lang="ru-RU" sz="16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Муниципальное бюджетное дошкольное образовательное учреждение</a:t>
            </a:r>
          </a:p>
          <a:p>
            <a:pPr lvl="0" algn="ctr"/>
            <a:r>
              <a:rPr lang="ru-RU" sz="16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Детский сад «Искорка»</a:t>
            </a:r>
          </a:p>
        </p:txBody>
      </p:sp>
      <p:sp>
        <p:nvSpPr>
          <p:cNvPr id="5" name="Прямоугольник 4"/>
          <p:cNvSpPr/>
          <p:nvPr/>
        </p:nvSpPr>
        <p:spPr>
          <a:xfrm>
            <a:off x="539552" y="1700808"/>
            <a:ext cx="8136904" cy="2092881"/>
          </a:xfrm>
          <a:prstGeom prst="rect">
            <a:avLst/>
          </a:prstGeom>
        </p:spPr>
        <p:txBody>
          <a:bodyPr wrap="square">
            <a:spAutoFit/>
          </a:bodyPr>
          <a:lstStyle/>
          <a:p>
            <a:pPr lvl="0" algn="ctr"/>
            <a:r>
              <a:rPr lang="ru-RU" sz="28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Воспитание трудолюбия и самостоятельности </a:t>
            </a:r>
          </a:p>
          <a:p>
            <a:pPr lvl="0" algn="ctr"/>
            <a:r>
              <a:rPr lang="ru-RU" sz="28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у дошкольников в семье</a:t>
            </a:r>
            <a:r>
              <a:rPr lang="ru-RU" sz="2800"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a:t>
            </a:r>
          </a:p>
          <a:p>
            <a:pPr lvl="0" algn="ctr"/>
            <a:endParaRPr lang="ru-RU" sz="2800"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endParaRPr>
          </a:p>
          <a:p>
            <a:pPr lvl="0" algn="ctr"/>
            <a:r>
              <a:rPr lang="ru-RU"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(Средняя группа)</a:t>
            </a:r>
            <a:endParaRPr lang="ru-RU"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endParaRPr>
          </a:p>
        </p:txBody>
      </p:sp>
      <p:sp>
        <p:nvSpPr>
          <p:cNvPr id="6" name="Прямоугольник 5"/>
          <p:cNvSpPr/>
          <p:nvPr/>
        </p:nvSpPr>
        <p:spPr>
          <a:xfrm>
            <a:off x="4563438" y="4509120"/>
            <a:ext cx="4572000" cy="584775"/>
          </a:xfrm>
          <a:prstGeom prst="rect">
            <a:avLst/>
          </a:prstGeom>
        </p:spPr>
        <p:txBody>
          <a:bodyPr>
            <a:spAutoFit/>
          </a:bodyPr>
          <a:lstStyle/>
          <a:p>
            <a:pPr lvl="0" algn="ctr"/>
            <a:r>
              <a:rPr lang="ru-RU" sz="16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Подготовили воспитатели:</a:t>
            </a:r>
          </a:p>
          <a:p>
            <a:pPr lvl="0" algn="ctr"/>
            <a:r>
              <a:rPr lang="ru-RU" sz="16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О.Г. </a:t>
            </a:r>
            <a:r>
              <a:rPr lang="ru-RU" sz="1600" b="1" cap="all"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Савостьянова</a:t>
            </a:r>
            <a:endParaRPr lang="ru-RU" sz="16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endParaRPr>
          </a:p>
        </p:txBody>
      </p:sp>
      <p:sp>
        <p:nvSpPr>
          <p:cNvPr id="7" name="Прямоугольник 6"/>
          <p:cNvSpPr/>
          <p:nvPr/>
        </p:nvSpPr>
        <p:spPr>
          <a:xfrm>
            <a:off x="3491880" y="6237312"/>
            <a:ext cx="1871923" cy="338554"/>
          </a:xfrm>
          <a:prstGeom prst="rect">
            <a:avLst/>
          </a:prstGeom>
        </p:spPr>
        <p:txBody>
          <a:bodyPr wrap="none">
            <a:spAutoFit/>
          </a:bodyPr>
          <a:lstStyle/>
          <a:p>
            <a:pPr lvl="0" algn="ctr"/>
            <a:r>
              <a:rPr lang="ru-RU" sz="16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Красноярка  2021</a:t>
            </a:r>
          </a:p>
        </p:txBody>
      </p:sp>
    </p:spTree>
    <p:extLst>
      <p:ext uri="{BB962C8B-B14F-4D97-AF65-F5344CB8AC3E}">
        <p14:creationId xmlns:p14="http://schemas.microsoft.com/office/powerpoint/2010/main" val="2783700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35691"/>
            <a:ext cx="6857998" cy="9129384"/>
          </a:xfrm>
          <a:prstGeom prst="rect">
            <a:avLst/>
          </a:prstGeom>
        </p:spPr>
      </p:pic>
      <p:sp>
        <p:nvSpPr>
          <p:cNvPr id="3" name="Прямоугольник 2"/>
          <p:cNvSpPr/>
          <p:nvPr/>
        </p:nvSpPr>
        <p:spPr>
          <a:xfrm>
            <a:off x="312581" y="5661248"/>
            <a:ext cx="8496944" cy="923330"/>
          </a:xfrm>
          <a:prstGeom prst="rect">
            <a:avLst/>
          </a:prstGeom>
        </p:spPr>
        <p:txBody>
          <a:bodyPr wrap="square">
            <a:spAutoFit/>
          </a:bodyPr>
          <a:lstStyle/>
          <a:p>
            <a:r>
              <a:rPr lang="ru-RU" dirty="0" smtClean="0">
                <a:solidFill>
                  <a:srgbClr val="7030A0"/>
                </a:solidFill>
              </a:rPr>
              <a:t>Презентация подготовлена по материалам сайта </a:t>
            </a:r>
            <a:r>
              <a:rPr lang="en-US" dirty="0" smtClean="0">
                <a:solidFill>
                  <a:srgbClr val="7030A0"/>
                </a:solidFill>
              </a:rPr>
              <a:t>https</a:t>
            </a:r>
            <a:r>
              <a:rPr lang="en-US" dirty="0">
                <a:solidFill>
                  <a:srgbClr val="7030A0"/>
                </a:solidFill>
              </a:rPr>
              <a:t>://kopilkaurokov.ru/doshkolnoeObrazovanie/prochee/trudovoie_vospitaniie_doshkol_nikov_v_siem_ie</a:t>
            </a:r>
            <a:endParaRPr lang="ru-RU" dirty="0">
              <a:solidFill>
                <a:srgbClr val="7030A0"/>
              </a:solidFill>
            </a:endParaRPr>
          </a:p>
        </p:txBody>
      </p:sp>
      <p:sp>
        <p:nvSpPr>
          <p:cNvPr id="4" name="Прямоугольник 3"/>
          <p:cNvSpPr/>
          <p:nvPr/>
        </p:nvSpPr>
        <p:spPr>
          <a:xfrm>
            <a:off x="632497" y="404664"/>
            <a:ext cx="7879016" cy="923330"/>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23950" y="1706563"/>
            <a:ext cx="6894513"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6143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5693" y="-1135688"/>
            <a:ext cx="6857998" cy="9129384"/>
          </a:xfrm>
          <a:prstGeom prst="rect">
            <a:avLst/>
          </a:prstGeom>
        </p:spPr>
      </p:pic>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51520" y="3566854"/>
            <a:ext cx="3456384" cy="3044411"/>
          </a:xfrm>
          <a:prstGeom prst="rect">
            <a:avLst/>
          </a:prstGeom>
        </p:spPr>
      </p:pic>
      <p:sp>
        <p:nvSpPr>
          <p:cNvPr id="4" name="Прямоугольник 3"/>
          <p:cNvSpPr/>
          <p:nvPr/>
        </p:nvSpPr>
        <p:spPr>
          <a:xfrm>
            <a:off x="1331641" y="116632"/>
            <a:ext cx="7596336" cy="1754326"/>
          </a:xfrm>
          <a:prstGeom prst="rect">
            <a:avLst/>
          </a:prstGeom>
        </p:spPr>
        <p:txBody>
          <a:bodyPr wrap="square">
            <a:spAutoFit/>
          </a:bodyPr>
          <a:lstStyle/>
          <a:p>
            <a:pPr>
              <a:lnSpc>
                <a:spcPct val="150000"/>
              </a:lnSpc>
            </a:pPr>
            <a:r>
              <a:rPr lang="ru-RU" i="1" dirty="0">
                <a:solidFill>
                  <a:srgbClr val="7030A0"/>
                </a:solidFill>
              </a:rPr>
              <a:t>Не думайте, что вы воспитываете ребёнка только тогда, когда с ним разговариваете, или поучаете его, или приказываете ему. Вы воспитываете его в каждый момент вашей жизни, даже тогда, когда вас нет </a:t>
            </a:r>
            <a:r>
              <a:rPr lang="ru-RU" i="1" dirty="0" smtClean="0">
                <a:solidFill>
                  <a:srgbClr val="7030A0"/>
                </a:solidFill>
              </a:rPr>
              <a:t>дома.</a:t>
            </a:r>
            <a:r>
              <a:rPr lang="ru-RU" i="1" dirty="0"/>
              <a:t> </a:t>
            </a:r>
            <a:r>
              <a:rPr lang="ru-RU" i="1" dirty="0" smtClean="0"/>
              <a:t>                                                                     </a:t>
            </a:r>
            <a:r>
              <a:rPr lang="ru-RU" i="1" dirty="0" smtClean="0">
                <a:solidFill>
                  <a:srgbClr val="7030A0"/>
                </a:solidFill>
              </a:rPr>
              <a:t>А.С. Макаренко</a:t>
            </a:r>
            <a:endParaRPr lang="ru-RU" i="1" dirty="0">
              <a:solidFill>
                <a:srgbClr val="7030A0"/>
              </a:solidFill>
            </a:endParaRPr>
          </a:p>
        </p:txBody>
      </p:sp>
      <p:sp>
        <p:nvSpPr>
          <p:cNvPr id="5" name="Прямоугольник 4"/>
          <p:cNvSpPr/>
          <p:nvPr/>
        </p:nvSpPr>
        <p:spPr>
          <a:xfrm>
            <a:off x="4355976" y="2996952"/>
            <a:ext cx="4572000" cy="3737946"/>
          </a:xfrm>
          <a:prstGeom prst="rect">
            <a:avLst/>
          </a:prstGeom>
        </p:spPr>
        <p:txBody>
          <a:bodyPr>
            <a:spAutoFit/>
          </a:bodyPr>
          <a:lstStyle/>
          <a:p>
            <a:pPr algn="just">
              <a:lnSpc>
                <a:spcPct val="150000"/>
              </a:lnSpc>
            </a:pPr>
            <a:r>
              <a:rPr lang="ru-RU" sz="2000" dirty="0">
                <a:solidFill>
                  <a:srgbClr val="7030A0"/>
                </a:solidFill>
                <a:ea typeface="Calibri"/>
                <a:cs typeface="Times New Roman"/>
              </a:rPr>
              <a:t/>
            </a:r>
            <a:br>
              <a:rPr lang="ru-RU" sz="2000" dirty="0">
                <a:solidFill>
                  <a:srgbClr val="7030A0"/>
                </a:solidFill>
                <a:ea typeface="Calibri"/>
                <a:cs typeface="Times New Roman"/>
              </a:rPr>
            </a:br>
            <a:r>
              <a:rPr lang="ru-RU" sz="2000" dirty="0" smtClean="0">
                <a:solidFill>
                  <a:srgbClr val="7030A0"/>
                </a:solidFill>
                <a:ea typeface="Calibri"/>
                <a:cs typeface="Times New Roman"/>
              </a:rPr>
              <a:t>       Трудолюбие </a:t>
            </a:r>
            <a:r>
              <a:rPr lang="ru-RU" sz="2000" dirty="0">
                <a:solidFill>
                  <a:srgbClr val="7030A0"/>
                </a:solidFill>
                <a:ea typeface="Calibri"/>
                <a:cs typeface="Times New Roman"/>
              </a:rPr>
              <a:t>прививается с младенчества. И тут необходим вклад не только воспитателей, но и родителей. Стремление к труду изначально прививается родителями. А уже в дальнейшем развивается в детском саду и школе.</a:t>
            </a:r>
            <a:endParaRPr lang="ru-RU" sz="2000" dirty="0"/>
          </a:p>
        </p:txBody>
      </p:sp>
      <p:sp>
        <p:nvSpPr>
          <p:cNvPr id="6" name="Прямоугольник 5"/>
          <p:cNvSpPr/>
          <p:nvPr/>
        </p:nvSpPr>
        <p:spPr>
          <a:xfrm>
            <a:off x="271201" y="2020511"/>
            <a:ext cx="8764778" cy="1429622"/>
          </a:xfrm>
          <a:prstGeom prst="rect">
            <a:avLst/>
          </a:prstGeom>
        </p:spPr>
        <p:txBody>
          <a:bodyPr wrap="square">
            <a:spAutoFit/>
          </a:bodyPr>
          <a:lstStyle/>
          <a:p>
            <a:pPr>
              <a:lnSpc>
                <a:spcPct val="150000"/>
              </a:lnSpc>
            </a:pPr>
            <a:r>
              <a:rPr lang="ru-RU" sz="2000" dirty="0">
                <a:solidFill>
                  <a:srgbClr val="7030A0"/>
                </a:solidFill>
                <a:ea typeface="Calibri"/>
                <a:cs typeface="Times New Roman"/>
              </a:rPr>
              <a:t> </a:t>
            </a:r>
            <a:r>
              <a:rPr lang="ru-RU" sz="2000" dirty="0" smtClean="0">
                <a:solidFill>
                  <a:srgbClr val="7030A0"/>
                </a:solidFill>
                <a:ea typeface="Calibri"/>
                <a:cs typeface="Times New Roman"/>
              </a:rPr>
              <a:t>Для </a:t>
            </a:r>
            <a:r>
              <a:rPr lang="ru-RU" sz="2000" dirty="0">
                <a:solidFill>
                  <a:srgbClr val="7030A0"/>
                </a:solidFill>
                <a:ea typeface="Calibri"/>
                <a:cs typeface="Times New Roman"/>
              </a:rPr>
              <a:t>того, чтобы ребёнок получил полноценное воспитание, необходимы не только совместная деятельность со взрослым, двигательная активность и стремление к знаниям, но также важен и труд.</a:t>
            </a:r>
            <a:endParaRPr lang="ru-RU" dirty="0"/>
          </a:p>
        </p:txBody>
      </p:sp>
    </p:spTree>
    <p:extLst>
      <p:ext uri="{BB962C8B-B14F-4D97-AF65-F5344CB8AC3E}">
        <p14:creationId xmlns:p14="http://schemas.microsoft.com/office/powerpoint/2010/main" val="1808110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35691"/>
            <a:ext cx="6857998" cy="9129384"/>
          </a:xfrm>
          <a:prstGeom prst="rect">
            <a:avLst/>
          </a:prstGeom>
        </p:spPr>
      </p:pic>
      <p:sp>
        <p:nvSpPr>
          <p:cNvPr id="3" name="Прямоугольник 2"/>
          <p:cNvSpPr/>
          <p:nvPr/>
        </p:nvSpPr>
        <p:spPr>
          <a:xfrm>
            <a:off x="251520" y="332656"/>
            <a:ext cx="8712968" cy="1891287"/>
          </a:xfrm>
          <a:prstGeom prst="rect">
            <a:avLst/>
          </a:prstGeom>
        </p:spPr>
        <p:txBody>
          <a:bodyPr wrap="square">
            <a:spAutoFit/>
          </a:bodyPr>
          <a:lstStyle/>
          <a:p>
            <a:pPr algn="just">
              <a:lnSpc>
                <a:spcPct val="150000"/>
              </a:lnSpc>
            </a:pPr>
            <a:r>
              <a:rPr lang="ru-RU" sz="2000" dirty="0">
                <a:solidFill>
                  <a:srgbClr val="7030A0"/>
                </a:solidFill>
                <a:ea typeface="Calibri"/>
                <a:cs typeface="Times New Roman"/>
              </a:rPr>
              <a:t>Если ребёнок сам стремиться трудиться или выполнять трудовые поручения, то этим он воспитывает любовь к труду, чувство долга. У него воспитывается характер, умения и навыки в труде развиваются быстро и главное – с интересом для самого ребёнка.</a:t>
            </a:r>
            <a:endParaRPr lang="ru-RU" sz="2000" dirty="0"/>
          </a:p>
        </p:txBody>
      </p:sp>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21281584">
            <a:off x="404989" y="2420888"/>
            <a:ext cx="2927188" cy="4247215"/>
          </a:xfrm>
          <a:prstGeom prst="rect">
            <a:avLst/>
          </a:prstGeom>
        </p:spPr>
      </p:pic>
      <p:pic>
        <p:nvPicPr>
          <p:cNvPr id="5" name="Рисунок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795268">
            <a:off x="5058150" y="2057857"/>
            <a:ext cx="3209553" cy="4299576"/>
          </a:xfrm>
          <a:prstGeom prst="rect">
            <a:avLst/>
          </a:prstGeom>
        </p:spPr>
      </p:pic>
    </p:spTree>
    <p:extLst>
      <p:ext uri="{BB962C8B-B14F-4D97-AF65-F5344CB8AC3E}">
        <p14:creationId xmlns:p14="http://schemas.microsoft.com/office/powerpoint/2010/main" val="2237748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51892"/>
            <a:ext cx="6857998" cy="9129384"/>
          </a:xfrm>
          <a:prstGeom prst="rect">
            <a:avLst/>
          </a:prstGeom>
        </p:spPr>
      </p:pic>
      <p:sp>
        <p:nvSpPr>
          <p:cNvPr id="3" name="Прямоугольник 2"/>
          <p:cNvSpPr/>
          <p:nvPr/>
        </p:nvSpPr>
        <p:spPr>
          <a:xfrm>
            <a:off x="4716016" y="306365"/>
            <a:ext cx="4211960" cy="6093976"/>
          </a:xfrm>
          <a:prstGeom prst="rect">
            <a:avLst/>
          </a:prstGeom>
        </p:spPr>
        <p:txBody>
          <a:bodyPr wrap="square">
            <a:spAutoFit/>
          </a:bodyPr>
          <a:lstStyle/>
          <a:p>
            <a:pPr algn="just">
              <a:lnSpc>
                <a:spcPct val="150000"/>
              </a:lnSpc>
            </a:pPr>
            <a:r>
              <a:rPr lang="ru-RU" sz="2000" dirty="0">
                <a:solidFill>
                  <a:srgbClr val="7030A0"/>
                </a:solidFill>
                <a:ea typeface="Calibri"/>
                <a:cs typeface="Times New Roman"/>
              </a:rPr>
              <a:t>Дети младшего дошкольного возраста учатся трудиться в основном через самообслуживание, помощь в бытовом труде. А дети постарше уже кроме самообслуживания и труда в быту выполняют учебный труд и труд общественный. Взрослым необходимо привлекать детей к бытовым поручениям как можно раньше, чтобы в дальнейшем ребятам было проще справляться со своими трудовыми обязанностями.</a:t>
            </a:r>
            <a:endParaRPr lang="ru-RU" sz="2000" dirty="0"/>
          </a:p>
        </p:txBody>
      </p:sp>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3528" y="476672"/>
            <a:ext cx="3933718" cy="5760640"/>
          </a:xfrm>
          <a:prstGeom prst="rect">
            <a:avLst/>
          </a:prstGeom>
        </p:spPr>
      </p:pic>
    </p:spTree>
    <p:extLst>
      <p:ext uri="{BB962C8B-B14F-4D97-AF65-F5344CB8AC3E}">
        <p14:creationId xmlns:p14="http://schemas.microsoft.com/office/powerpoint/2010/main" val="2144155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35691"/>
            <a:ext cx="6857998" cy="9129384"/>
          </a:xfrm>
          <a:prstGeom prst="rect">
            <a:avLst/>
          </a:prstGeom>
        </p:spPr>
      </p:pic>
      <p:sp>
        <p:nvSpPr>
          <p:cNvPr id="3" name="Прямоугольник 2"/>
          <p:cNvSpPr/>
          <p:nvPr/>
        </p:nvSpPr>
        <p:spPr>
          <a:xfrm>
            <a:off x="407546" y="260648"/>
            <a:ext cx="8424936" cy="2814617"/>
          </a:xfrm>
          <a:prstGeom prst="rect">
            <a:avLst/>
          </a:prstGeom>
        </p:spPr>
        <p:txBody>
          <a:bodyPr wrap="square">
            <a:spAutoFit/>
          </a:bodyPr>
          <a:lstStyle/>
          <a:p>
            <a:pPr algn="just">
              <a:lnSpc>
                <a:spcPct val="150000"/>
              </a:lnSpc>
            </a:pPr>
            <a:r>
              <a:rPr lang="ru-RU" sz="2000" dirty="0">
                <a:solidFill>
                  <a:srgbClr val="7030A0"/>
                </a:solidFill>
                <a:ea typeface="Calibri"/>
                <a:cs typeface="Times New Roman"/>
              </a:rPr>
              <a:t>Каждому ребёнку нравится что-то своё, у него есть свои предпочтения и интерес к какой-то определённой деятельности. Но если не развивать этот интерес, то он может угаснуть. Родителям необходимо поддерживать эти предпочтения, но в то же время добавлять в них что-то, что будет способствовать и трудовому развитию. Можно совмещать любимое и полезное дело, усложняя их по мере взросления ребёнка. </a:t>
            </a:r>
            <a:endParaRPr lang="ru-RU" sz="2000" dirty="0"/>
          </a:p>
        </p:txBody>
      </p:sp>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508104" y="3075265"/>
            <a:ext cx="3174178" cy="3650286"/>
          </a:xfrm>
          <a:prstGeom prst="rect">
            <a:avLst/>
          </a:prstGeom>
        </p:spPr>
      </p:pic>
      <p:sp>
        <p:nvSpPr>
          <p:cNvPr id="5" name="Прямоугольник 4"/>
          <p:cNvSpPr/>
          <p:nvPr/>
        </p:nvSpPr>
        <p:spPr>
          <a:xfrm>
            <a:off x="433054" y="2996952"/>
            <a:ext cx="4572000" cy="2862322"/>
          </a:xfrm>
          <a:prstGeom prst="rect">
            <a:avLst/>
          </a:prstGeom>
        </p:spPr>
        <p:txBody>
          <a:bodyPr>
            <a:spAutoFit/>
          </a:bodyPr>
          <a:lstStyle/>
          <a:p>
            <a:pPr lvl="0" algn="just">
              <a:lnSpc>
                <a:spcPct val="150000"/>
              </a:lnSpc>
            </a:pPr>
            <a:r>
              <a:rPr lang="ru-RU" sz="2000" dirty="0">
                <a:solidFill>
                  <a:srgbClr val="7030A0"/>
                </a:solidFill>
                <a:ea typeface="Calibri"/>
                <a:cs typeface="Times New Roman"/>
              </a:rPr>
              <a:t>Это актуально в младшем возрасте дошкольника, когда всё познаётся через игру. И тогда ребёнку будет даваться всё очень легко, и он с интересом будет трудиться и помогать не только себе, но и окружающим.</a:t>
            </a:r>
            <a:endParaRPr lang="ru-RU" sz="2000" dirty="0">
              <a:solidFill>
                <a:prstClr val="black"/>
              </a:solidFill>
            </a:endParaRPr>
          </a:p>
        </p:txBody>
      </p:sp>
    </p:spTree>
    <p:extLst>
      <p:ext uri="{BB962C8B-B14F-4D97-AF65-F5344CB8AC3E}">
        <p14:creationId xmlns:p14="http://schemas.microsoft.com/office/powerpoint/2010/main" val="31880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35691"/>
            <a:ext cx="6857998" cy="9129384"/>
          </a:xfrm>
          <a:prstGeom prst="rect">
            <a:avLst/>
          </a:prstGeom>
        </p:spPr>
      </p:pic>
      <p:sp>
        <p:nvSpPr>
          <p:cNvPr id="3" name="Прямоугольник 2"/>
          <p:cNvSpPr/>
          <p:nvPr/>
        </p:nvSpPr>
        <p:spPr>
          <a:xfrm>
            <a:off x="227972" y="36242"/>
            <a:ext cx="5136116" cy="6507935"/>
          </a:xfrm>
          <a:prstGeom prst="rect">
            <a:avLst/>
          </a:prstGeom>
        </p:spPr>
        <p:txBody>
          <a:bodyPr wrap="square">
            <a:spAutoFit/>
          </a:bodyPr>
          <a:lstStyle/>
          <a:p>
            <a:pPr algn="just">
              <a:lnSpc>
                <a:spcPct val="150000"/>
              </a:lnSpc>
            </a:pPr>
            <a:r>
              <a:rPr lang="ru-RU" sz="2000" dirty="0">
                <a:solidFill>
                  <a:srgbClr val="7030A0"/>
                </a:solidFill>
                <a:ea typeface="Calibri"/>
                <a:cs typeface="Times New Roman"/>
              </a:rPr>
              <a:t>Выполняя трудовые поручения взрослых – воспитателей или родителей, ребёнок чувствует ответственность перед близкими, начинает контролировать свои действия самостоятельно, добивается необходимого </a:t>
            </a:r>
            <a:r>
              <a:rPr lang="ru-RU" sz="2000" dirty="0" smtClean="0">
                <a:solidFill>
                  <a:srgbClr val="7030A0"/>
                </a:solidFill>
                <a:ea typeface="Calibri"/>
                <a:cs typeface="Times New Roman"/>
              </a:rPr>
              <a:t>результата. Благоприятное </a:t>
            </a:r>
            <a:r>
              <a:rPr lang="ru-RU" sz="2000" dirty="0">
                <a:solidFill>
                  <a:srgbClr val="7030A0"/>
                </a:solidFill>
                <a:ea typeface="Calibri"/>
                <a:cs typeface="Times New Roman"/>
              </a:rPr>
              <a:t>развитие трудовая деятельность дошкольника получает как раз в коллективе. В семье – совместное приготовление обеда, сервировка стола, генеральная уборка, уход за домашними питомцами. В детском саду – полив цветов, подготовка к совместной с воспитателем деятельности, помощь младшему воспитателю.</a:t>
            </a:r>
            <a:endParaRPr lang="ru-RU" sz="2000" dirty="0"/>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24128" y="423581"/>
            <a:ext cx="3224956" cy="5733255"/>
          </a:xfrm>
          <a:prstGeom prst="rect">
            <a:avLst/>
          </a:prstGeom>
        </p:spPr>
      </p:pic>
    </p:spTree>
    <p:extLst>
      <p:ext uri="{BB962C8B-B14F-4D97-AF65-F5344CB8AC3E}">
        <p14:creationId xmlns:p14="http://schemas.microsoft.com/office/powerpoint/2010/main" val="2114655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50309" y="-1135691"/>
            <a:ext cx="6857998" cy="9129384"/>
          </a:xfrm>
          <a:prstGeom prst="rect">
            <a:avLst/>
          </a:prstGeom>
        </p:spPr>
      </p:pic>
      <p:sp>
        <p:nvSpPr>
          <p:cNvPr id="3" name="Прямоугольник 2"/>
          <p:cNvSpPr/>
          <p:nvPr/>
        </p:nvSpPr>
        <p:spPr>
          <a:xfrm>
            <a:off x="3923928" y="188640"/>
            <a:ext cx="5040560" cy="6555641"/>
          </a:xfrm>
          <a:prstGeom prst="rect">
            <a:avLst/>
          </a:prstGeom>
        </p:spPr>
        <p:txBody>
          <a:bodyPr wrap="square">
            <a:spAutoFit/>
          </a:bodyPr>
          <a:lstStyle/>
          <a:p>
            <a:pPr algn="just">
              <a:lnSpc>
                <a:spcPct val="150000"/>
              </a:lnSpc>
            </a:pPr>
            <a:r>
              <a:rPr lang="ru-RU" sz="2000" dirty="0">
                <a:solidFill>
                  <a:srgbClr val="7030A0"/>
                </a:solidFill>
                <a:ea typeface="Calibri"/>
                <a:cs typeface="Times New Roman"/>
              </a:rPr>
              <a:t>Очень часто родители допускают ошибки, не давая маленькому ребёнку трудиться. Это неправильно. Нельзя делать всё за детей. Пусть и приходится зачастую мамам и папам исправлять за малышом огрехи, но лучше он сделает или попытается сделать это сам. Так же не стоит наказывать ребёнка трудом – этим самым можно отбить всё желание трудиться вообще. Если родители хотят, чтобы их ребёнок помогал им, то не стоит делать всё за него, не стоит наказывать трудом, так же не нужно давить, запугивать, принуждать, а необходимо просто просить о помощи.</a:t>
            </a:r>
            <a:endParaRPr lang="ru-RU" sz="2000" dirty="0"/>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512" y="215790"/>
            <a:ext cx="3657004" cy="6501340"/>
          </a:xfrm>
          <a:prstGeom prst="rect">
            <a:avLst/>
          </a:prstGeom>
        </p:spPr>
      </p:pic>
    </p:spTree>
    <p:extLst>
      <p:ext uri="{BB962C8B-B14F-4D97-AF65-F5344CB8AC3E}">
        <p14:creationId xmlns:p14="http://schemas.microsoft.com/office/powerpoint/2010/main" val="353199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35691"/>
            <a:ext cx="6857998" cy="9129384"/>
          </a:xfrm>
          <a:prstGeom prst="rect">
            <a:avLst/>
          </a:prstGeom>
        </p:spPr>
      </p:pic>
      <p:sp>
        <p:nvSpPr>
          <p:cNvPr id="3" name="Прямоугольник 2"/>
          <p:cNvSpPr/>
          <p:nvPr/>
        </p:nvSpPr>
        <p:spPr>
          <a:xfrm>
            <a:off x="282938" y="116632"/>
            <a:ext cx="8568952" cy="3737946"/>
          </a:xfrm>
          <a:prstGeom prst="rect">
            <a:avLst/>
          </a:prstGeom>
        </p:spPr>
        <p:txBody>
          <a:bodyPr wrap="square">
            <a:spAutoFit/>
          </a:bodyPr>
          <a:lstStyle/>
          <a:p>
            <a:pPr algn="just">
              <a:lnSpc>
                <a:spcPct val="150000"/>
              </a:lnSpc>
            </a:pPr>
            <a:r>
              <a:rPr lang="ru-RU" sz="2000" dirty="0">
                <a:solidFill>
                  <a:srgbClr val="7030A0"/>
                </a:solidFill>
                <a:ea typeface="Calibri"/>
                <a:cs typeface="Times New Roman"/>
              </a:rPr>
              <a:t>Труд не только физически развивает ребёнка – ведь неоспорим двигательный момент в труде, но также развивается и интеллект. Ребёнок становится любознательным, инициативным, у него развивается память, сосредоточенность, наблюдательность. Необходимо во время трудового поручения объяснять ребёнку – для чего ему нужно выполнить именно это задание и какого результата вы ждёте. Тогда он может сравнить и сделать выводы по окончании работы – всё ли он сделал правильно и добился ли нужных результатов. Как было сначала, а как стало потом. Он сравнивает.</a:t>
            </a:r>
            <a:endParaRPr lang="ru-RU" sz="2000" dirty="0"/>
          </a:p>
        </p:txBody>
      </p:sp>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5536" y="4013714"/>
            <a:ext cx="2092170" cy="2734013"/>
          </a:xfrm>
          <a:prstGeom prst="rect">
            <a:avLst/>
          </a:prstGeom>
        </p:spPr>
      </p:pic>
      <p:pic>
        <p:nvPicPr>
          <p:cNvPr id="7" name="Рисунок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516216" y="4013715"/>
            <a:ext cx="2211710" cy="2574875"/>
          </a:xfrm>
          <a:prstGeom prst="rect">
            <a:avLst/>
          </a:prstGeom>
        </p:spPr>
      </p:pic>
      <p:pic>
        <p:nvPicPr>
          <p:cNvPr id="8" name="Рисунок 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683241" y="4162945"/>
            <a:ext cx="3688552" cy="2459034"/>
          </a:xfrm>
          <a:prstGeom prst="rect">
            <a:avLst/>
          </a:prstGeom>
        </p:spPr>
      </p:pic>
    </p:spTree>
    <p:extLst>
      <p:ext uri="{BB962C8B-B14F-4D97-AF65-F5344CB8AC3E}">
        <p14:creationId xmlns:p14="http://schemas.microsoft.com/office/powerpoint/2010/main" val="4220995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132054" y="-1135691"/>
            <a:ext cx="6857998" cy="9129384"/>
          </a:xfrm>
          <a:prstGeom prst="rect">
            <a:avLst/>
          </a:prstGeom>
        </p:spPr>
      </p:pic>
      <p:sp>
        <p:nvSpPr>
          <p:cNvPr id="3" name="Прямоугольник 2"/>
          <p:cNvSpPr/>
          <p:nvPr/>
        </p:nvSpPr>
        <p:spPr>
          <a:xfrm>
            <a:off x="310208" y="3861048"/>
            <a:ext cx="8568952" cy="2814617"/>
          </a:xfrm>
          <a:prstGeom prst="rect">
            <a:avLst/>
          </a:prstGeom>
        </p:spPr>
        <p:txBody>
          <a:bodyPr wrap="square">
            <a:spAutoFit/>
          </a:bodyPr>
          <a:lstStyle/>
          <a:p>
            <a:pPr algn="just">
              <a:lnSpc>
                <a:spcPct val="150000"/>
              </a:lnSpc>
              <a:spcAft>
                <a:spcPts val="1000"/>
              </a:spcAft>
            </a:pPr>
            <a:r>
              <a:rPr lang="ru-RU" sz="2000" b="1" dirty="0">
                <a:solidFill>
                  <a:srgbClr val="7030A0"/>
                </a:solidFill>
                <a:ea typeface="Calibri"/>
                <a:cs typeface="Times New Roman"/>
              </a:rPr>
              <a:t>Успехом в воспитания трудолюбия</a:t>
            </a:r>
            <a:r>
              <a:rPr lang="ru-RU" sz="2000" dirty="0">
                <a:solidFill>
                  <a:srgbClr val="7030A0"/>
                </a:solidFill>
                <a:ea typeface="Calibri"/>
                <a:cs typeface="Times New Roman"/>
              </a:rPr>
              <a:t> можно назвать вырабатывание привычки у детей выполнять обязанности самостоятельно. Ребёнка необходимо научить тому, что его дела он должен делать сам, тогда у него будет развиваться чувство значимости. А наша обязанность – обязанность взрослых – развивать самостоятельность, трудолюбие и стремление к успеху.</a:t>
            </a:r>
            <a:endParaRPr lang="ru-RU" sz="2000" dirty="0">
              <a:ea typeface="Calibri"/>
              <a:cs typeface="Times New Roman"/>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1" y="260647"/>
            <a:ext cx="4222971" cy="3168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23329" y="260647"/>
            <a:ext cx="4557675" cy="3168353"/>
          </a:xfrm>
          <a:prstGeom prst="rect">
            <a:avLst/>
          </a:prstGeom>
        </p:spPr>
      </p:pic>
    </p:spTree>
    <p:extLst>
      <p:ext uri="{BB962C8B-B14F-4D97-AF65-F5344CB8AC3E}">
        <p14:creationId xmlns:p14="http://schemas.microsoft.com/office/powerpoint/2010/main" val="33403591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545</Words>
  <Application>Microsoft Office PowerPoint</Application>
  <PresentationFormat>Экран (4:3)</PresentationFormat>
  <Paragraphs>22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8</cp:revision>
  <dcterms:created xsi:type="dcterms:W3CDTF">2021-11-17T07:29:36Z</dcterms:created>
  <dcterms:modified xsi:type="dcterms:W3CDTF">2022-11-02T15:11:23Z</dcterms:modified>
</cp:coreProperties>
</file>