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5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u="sng"/>
            </a:pPr>
            <a:r>
              <a:rPr lang="ru-RU" i="1" u="sng" dirty="0">
                <a:solidFill>
                  <a:schemeClr val="accent2">
                    <a:lumMod val="50000"/>
                  </a:schemeClr>
                </a:solidFill>
              </a:rPr>
              <a:t>Считаете ли Вы, что в нашем обществе остро стоит проблема культуры речи?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Считаете ли Вы, что в нашем обществе остро стоит проблема культуры речи?</c:v>
                </c:pt>
              </c:strCache>
            </c:strRef>
          </c:tx>
          <c:explosion val="25"/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87</c:v>
                </c:pt>
                <c:pt idx="1">
                  <c:v>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i="1">
                <a:solidFill>
                  <a:schemeClr val="accent2">
                    <a:lumMod val="50000"/>
                  </a:schemeClr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i="1">
                <a:solidFill>
                  <a:schemeClr val="accent2">
                    <a:lumMod val="50000"/>
                  </a:schemeClr>
                </a:solidFill>
              </a:defRPr>
            </a:pPr>
            <a:endParaRPr lang="ru-RU"/>
          </a:p>
        </c:txPr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 употреблять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Ответы опрошенных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Воспитание и самовоспитание, самоуважение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Ответы опрошенных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Ничего сделать нельзя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Ответы опрошенных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Наказание, штраф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Ответы опрошенных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1552768"/>
        <c:axId val="131789184"/>
      </c:barChart>
      <c:catAx>
        <c:axId val="1315527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i="1">
                <a:solidFill>
                  <a:schemeClr val="accent2">
                    <a:lumMod val="50000"/>
                  </a:schemeClr>
                </a:solidFill>
              </a:defRPr>
            </a:pPr>
            <a:endParaRPr lang="ru-RU"/>
          </a:p>
        </c:txPr>
        <c:crossAx val="131789184"/>
        <c:crosses val="autoZero"/>
        <c:auto val="1"/>
        <c:lblAlgn val="ctr"/>
        <c:lblOffset val="100"/>
        <c:noMultiLvlLbl val="0"/>
      </c:catAx>
      <c:valAx>
        <c:axId val="1317891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i="1">
                <a:solidFill>
                  <a:srgbClr val="FFC000"/>
                </a:solidFill>
              </a:defRPr>
            </a:pPr>
            <a:endParaRPr lang="ru-RU"/>
          </a:p>
        </c:txPr>
        <c:crossAx val="1315527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910374107738029"/>
          <c:y val="4.9616684986668623E-2"/>
          <c:w val="0.37149518109098989"/>
          <c:h val="0.91007938875668626"/>
        </c:manualLayout>
      </c:layout>
      <c:overlay val="0"/>
      <c:txPr>
        <a:bodyPr/>
        <a:lstStyle/>
        <a:p>
          <a:pPr>
            <a:defRPr sz="1600" i="1">
              <a:solidFill>
                <a:schemeClr val="accent2">
                  <a:lumMod val="50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i="1" u="sng">
              <a:solidFill>
                <a:schemeClr val="accent2">
                  <a:lumMod val="50000"/>
                </a:schemeClr>
              </a:solidFill>
            </a:defRPr>
          </a:pPr>
          <a:endParaRPr lang="ru-RU"/>
        </a:p>
      </c:tx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Хотели бы Вы, чтобы Ваши будущие дети использовали бранные слова?</c:v>
                </c:pt>
              </c:strCache>
            </c:strRef>
          </c:tx>
          <c:explosion val="25"/>
          <c:cat>
            <c:strRef>
              <c:f>Лист1!$A$2:$A$3</c:f>
              <c:strCache>
                <c:ptCount val="2"/>
                <c:pt idx="0">
                  <c:v>Нет</c:v>
                </c:pt>
                <c:pt idx="1">
                  <c:v>Наверное, не смогу повлиять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104</c:v>
                </c:pt>
                <c:pt idx="1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i="1">
              <a:solidFill>
                <a:schemeClr val="accent2">
                  <a:lumMod val="50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u="sng"/>
            </a:pPr>
            <a:r>
              <a:rPr lang="ru-RU" i="1" u="sng" dirty="0">
                <a:solidFill>
                  <a:schemeClr val="accent2">
                    <a:lumMod val="50000"/>
                  </a:schemeClr>
                </a:solidFill>
              </a:rPr>
              <a:t>Опасно ли сквернословие?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Опасно ли сквернословие?</c:v>
                </c:pt>
              </c:strCache>
            </c:strRef>
          </c:tx>
          <c:explosion val="25"/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76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i="1">
              <a:solidFill>
                <a:schemeClr val="accent2">
                  <a:lumMod val="50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u="sng"/>
            </a:pPr>
            <a:r>
              <a:rPr lang="ru-RU" i="1" u="sng" dirty="0">
                <a:solidFill>
                  <a:schemeClr val="accent2">
                    <a:lumMod val="50000"/>
                  </a:schemeClr>
                </a:solidFill>
              </a:rPr>
              <a:t>Если Вы используете в своей речи бранные слова, то почему?</a:t>
            </a:r>
          </a:p>
        </c:rich>
      </c:tx>
      <c:layout>
        <c:manualLayout>
          <c:xMode val="edge"/>
          <c:yMode val="edge"/>
          <c:x val="3.0790770722444981E-2"/>
          <c:y val="2.2964924113712797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Если Вы используете в своей речи бранные слова, то почему?</c:v>
                </c:pt>
              </c:strCache>
            </c:strRef>
          </c:tx>
          <c:explosion val="25"/>
          <c:cat>
            <c:strRef>
              <c:f>Лист1!$A$2:$A$4</c:f>
              <c:strCache>
                <c:ptCount val="3"/>
                <c:pt idx="0">
                  <c:v>Не использую</c:v>
                </c:pt>
                <c:pt idx="1">
                  <c:v>Иногда</c:v>
                </c:pt>
                <c:pt idx="2">
                  <c:v>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47</c:v>
                </c:pt>
                <c:pt idx="1">
                  <c:v>11</c:v>
                </c:pt>
                <c:pt idx="2">
                  <c:v>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9396455949338964"/>
          <c:y val="0.38951017030984048"/>
          <c:w val="0.29000186847925991"/>
          <c:h val="0.43593109076156494"/>
        </c:manualLayout>
      </c:layout>
      <c:overlay val="0"/>
      <c:txPr>
        <a:bodyPr/>
        <a:lstStyle/>
        <a:p>
          <a:pPr>
            <a:defRPr i="1">
              <a:solidFill>
                <a:schemeClr val="accent2">
                  <a:lumMod val="50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i="1" u="sng">
              <a:solidFill>
                <a:schemeClr val="accent2">
                  <a:lumMod val="50000"/>
                </a:schemeClr>
              </a:solidFill>
            </a:defRPr>
          </a:pPr>
          <a:endParaRPr lang="ru-RU"/>
        </a:p>
      </c:tx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часто Вы произносите эти слова?</c:v>
                </c:pt>
              </c:strCache>
            </c:strRef>
          </c:tx>
          <c:explosion val="25"/>
          <c:cat>
            <c:strRef>
              <c:f>Лист1!$A$2:$A$4</c:f>
              <c:strCache>
                <c:ptCount val="3"/>
                <c:pt idx="0">
                  <c:v>Да, часто</c:v>
                </c:pt>
                <c:pt idx="1">
                  <c:v>Иногда</c:v>
                </c:pt>
                <c:pt idx="2">
                  <c:v>Никогда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19</c:v>
                </c:pt>
                <c:pt idx="1">
                  <c:v>63</c:v>
                </c:pt>
                <c:pt idx="2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i="1">
              <a:solidFill>
                <a:schemeClr val="accent2">
                  <a:lumMod val="50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i="1" u="sng">
              <a:solidFill>
                <a:schemeClr val="accent2">
                  <a:lumMod val="50000"/>
                </a:schemeClr>
              </a:solidFill>
            </a:defRPr>
          </a:pPr>
          <a:endParaRPr lang="ru-RU"/>
        </a:p>
      </c:tx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Это плохо или нет?</c:v>
                </c:pt>
              </c:strCache>
            </c:strRef>
          </c:tx>
          <c:explosion val="25"/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88</c:v>
                </c:pt>
                <c:pt idx="1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i="1">
              <a:solidFill>
                <a:schemeClr val="accent2">
                  <a:lumMod val="50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 употребляю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Ответы опрошенных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Невоспитанность, низкую культуру, стыд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Ответы опрошенных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51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Ничего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Ответы опрошенных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1293184"/>
        <c:axId val="131294720"/>
      </c:barChart>
      <c:catAx>
        <c:axId val="1312931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i="1">
                <a:solidFill>
                  <a:schemeClr val="accent2">
                    <a:lumMod val="50000"/>
                  </a:schemeClr>
                </a:solidFill>
              </a:defRPr>
            </a:pPr>
            <a:endParaRPr lang="ru-RU"/>
          </a:p>
        </c:txPr>
        <c:crossAx val="131294720"/>
        <c:crosses val="autoZero"/>
        <c:auto val="1"/>
        <c:lblAlgn val="ctr"/>
        <c:lblOffset val="100"/>
        <c:noMultiLvlLbl val="0"/>
      </c:catAx>
      <c:valAx>
        <c:axId val="131294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i="1">
                <a:solidFill>
                  <a:srgbClr val="FFC000"/>
                </a:solidFill>
              </a:defRPr>
            </a:pPr>
            <a:endParaRPr lang="ru-RU"/>
          </a:p>
        </c:txPr>
        <c:crossAx val="1312931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2686236876640422"/>
          <c:y val="0.1239659949707074"/>
          <c:w val="0.36063763123359582"/>
          <c:h val="0.75206801005858515"/>
        </c:manualLayout>
      </c:layout>
      <c:overlay val="0"/>
      <c:txPr>
        <a:bodyPr/>
        <a:lstStyle/>
        <a:p>
          <a:pPr>
            <a:defRPr i="1">
              <a:solidFill>
                <a:schemeClr val="accent2">
                  <a:lumMod val="50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Неприятно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Ответы опрошенных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Невоспитанность, некультурность, разочарованность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Ответы опрошенных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Ничего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Ответы опрошенных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1588864"/>
        <c:axId val="131591168"/>
      </c:barChart>
      <c:catAx>
        <c:axId val="1315888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i="1">
                <a:solidFill>
                  <a:schemeClr val="accent2">
                    <a:lumMod val="50000"/>
                  </a:schemeClr>
                </a:solidFill>
              </a:defRPr>
            </a:pPr>
            <a:endParaRPr lang="ru-RU"/>
          </a:p>
        </c:txPr>
        <c:crossAx val="131591168"/>
        <c:crosses val="autoZero"/>
        <c:auto val="1"/>
        <c:lblAlgn val="ctr"/>
        <c:lblOffset val="100"/>
        <c:noMultiLvlLbl val="0"/>
      </c:catAx>
      <c:valAx>
        <c:axId val="1315911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i="1">
                <a:solidFill>
                  <a:srgbClr val="FFC000"/>
                </a:solidFill>
              </a:defRPr>
            </a:pPr>
            <a:endParaRPr lang="ru-RU"/>
          </a:p>
        </c:txPr>
        <c:crossAx val="1315888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2686236876640422"/>
          <c:y val="0.1239659949707074"/>
          <c:w val="0.36063763123359582"/>
          <c:h val="0.75206801005858515"/>
        </c:manualLayout>
      </c:layout>
      <c:overlay val="0"/>
      <c:txPr>
        <a:bodyPr/>
        <a:lstStyle/>
        <a:p>
          <a:pPr>
            <a:defRPr i="1">
              <a:solidFill>
                <a:schemeClr val="accent2">
                  <a:lumMod val="50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i="1" u="sng">
              <a:solidFill>
                <a:schemeClr val="accent2">
                  <a:lumMod val="50000"/>
                </a:schemeClr>
              </a:solidFill>
            </a:defRPr>
          </a:pPr>
          <a:endParaRPr lang="ru-RU"/>
        </a:p>
      </c:tx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От кого Вы чаще всего слышите эти слова?</c:v>
                </c:pt>
              </c:strCache>
            </c:strRef>
          </c:tx>
          <c:explosion val="25"/>
          <c:cat>
            <c:strRef>
              <c:f>Лист1!$A$2:$A$4</c:f>
              <c:strCache>
                <c:ptCount val="3"/>
                <c:pt idx="0">
                  <c:v>Не слышу </c:v>
                </c:pt>
                <c:pt idx="1">
                  <c:v>От посторонних</c:v>
                </c:pt>
                <c:pt idx="2">
                  <c:v>От друзей и знакомых, сверстников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</c:v>
                </c:pt>
                <c:pt idx="1">
                  <c:v>45</c:v>
                </c:pt>
                <c:pt idx="2">
                  <c:v>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i="1">
              <a:solidFill>
                <a:schemeClr val="accent2">
                  <a:lumMod val="50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 употреблять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Ответы опрошенных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Воспитание и самовоспитание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Ответы опрошенных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55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Ничего сделать нельзя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Ответы опрошенных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Наказание, штрафы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Ответы опрошенных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1483136"/>
        <c:axId val="131519616"/>
      </c:barChart>
      <c:catAx>
        <c:axId val="1314831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i="1">
                <a:solidFill>
                  <a:schemeClr val="accent2">
                    <a:lumMod val="50000"/>
                  </a:schemeClr>
                </a:solidFill>
              </a:defRPr>
            </a:pPr>
            <a:endParaRPr lang="ru-RU"/>
          </a:p>
        </c:txPr>
        <c:crossAx val="131519616"/>
        <c:crosses val="autoZero"/>
        <c:auto val="1"/>
        <c:lblAlgn val="ctr"/>
        <c:lblOffset val="100"/>
        <c:noMultiLvlLbl val="0"/>
      </c:catAx>
      <c:valAx>
        <c:axId val="1315196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i="1">
                <a:solidFill>
                  <a:srgbClr val="FFC000"/>
                </a:solidFill>
              </a:defRPr>
            </a:pPr>
            <a:endParaRPr lang="ru-RU"/>
          </a:p>
        </c:txPr>
        <c:crossAx val="1314831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2686236876640422"/>
          <c:y val="0.1239659949707074"/>
          <c:w val="0.33567017751136269"/>
          <c:h val="0.75840670531481291"/>
        </c:manualLayout>
      </c:layout>
      <c:overlay val="0"/>
      <c:txPr>
        <a:bodyPr/>
        <a:lstStyle/>
        <a:p>
          <a:pPr>
            <a:defRPr i="1">
              <a:solidFill>
                <a:schemeClr val="accent2">
                  <a:lumMod val="50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1385F84-66FC-4C67-AC7E-6B889DDE0067}" type="datetimeFigureOut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4E7E090-A807-4EBD-AE92-CD26AA71FB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C6A4E2-9185-4C07-A225-9BAD5894FA08}" type="datetimeFigureOut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F3F14B-5589-4BDB-A790-9D6D9F377D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7F7B5E-A193-4C5A-BC5D-C828211B0530}" type="datetimeFigureOut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E4700D-633E-49A2-AAC3-5B4755B99C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A1C015-B768-4BBD-9684-927386BF311C}" type="datetimeFigureOut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EEA888-9830-4887-A07A-2590C1D017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9CEB5B-62F1-4A52-A998-EAED219A2479}" type="datetimeFigureOut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5CCD18-8E56-4A2F-BC3B-A6BD022FCC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C08B3A-1BF7-4416-AA46-BB0427E97D26}" type="datetimeFigureOut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628D1-2A58-449F-A2A7-5563B87410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22A741-A751-4E27-96BD-BAE5B8622A78}" type="datetimeFigureOut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9E362-A1DA-4849-8FBF-0CDC4414822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AC8EB7-984E-4015-AD9F-976EBE92A745}" type="datetimeFigureOut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13972A-E84D-435A-A19B-48A15ADD7A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FCEAE4-9822-45C5-B610-D8AE504480BF}" type="datetimeFigureOut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6E134E-5EDB-45A8-B0E7-E840827825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9AEC2C-E7D1-4B30-8A70-DC358D072F6D}" type="datetimeFigureOut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962490-A81D-4870-ACCC-02642DDD94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F13F30-0113-4079-8E5C-91D2A0EC5BD2}" type="datetimeFigureOut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7D3A9-4743-4BAB-A6D2-2DC2EF85B1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CBC3BAB-9FC5-4061-9C01-ABE473EB93E9}" type="datetimeFigureOut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314ED18-0286-48AB-AC99-F8F873FB0E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352928" cy="1296144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2000" dirty="0" smtClean="0"/>
              <a:t>Филиал № </a:t>
            </a:r>
            <a:r>
              <a:rPr lang="ru-RU" altLang="ru-RU" sz="2000" dirty="0" smtClean="0"/>
              <a:t>3 </a:t>
            </a:r>
            <a:br>
              <a:rPr lang="ru-RU" altLang="ru-RU" sz="2000" dirty="0" smtClean="0"/>
            </a:br>
            <a:r>
              <a:rPr lang="ru-RU" altLang="ru-RU" sz="2000" dirty="0" smtClean="0"/>
              <a:t>Государственного бюджетного профессионального образовательного учреждения Департамента здравоохранения города Москвы </a:t>
            </a:r>
            <a:br>
              <a:rPr lang="ru-RU" altLang="ru-RU" sz="2000" dirty="0" smtClean="0"/>
            </a:br>
            <a:r>
              <a:rPr lang="ru-RU" altLang="ru-RU" sz="2000" dirty="0" smtClean="0"/>
              <a:t>«Медицинский колледж № 6»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844824"/>
            <a:ext cx="6400800" cy="33623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ru-RU" alt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Анализ </a:t>
            </a:r>
          </a:p>
          <a:p>
            <a:pPr eaLnBrk="1" hangingPunct="1"/>
            <a:r>
              <a:rPr lang="ru-RU" alt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результатов </a:t>
            </a:r>
            <a:r>
              <a:rPr lang="ru-RU" alt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опроса:</a:t>
            </a:r>
          </a:p>
          <a:p>
            <a:pPr eaLnBrk="1" hangingPunct="1"/>
            <a:endParaRPr lang="ru-RU" alt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eaLnBrk="1" hangingPunct="1"/>
            <a:r>
              <a:rPr lang="ru-RU" alt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«Сквернословие в моей жизни»</a:t>
            </a:r>
          </a:p>
          <a:p>
            <a:pPr eaLnBrk="1" hangingPunct="1"/>
            <a:endParaRPr lang="ru-RU" alt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Не употребляю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27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Невоспитанность, низкую культуру, стыд 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51</a:t>
            </a:r>
          </a:p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Ничего 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99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404664"/>
            <a:ext cx="8064896" cy="11262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ru-RU" sz="3200" b="1" i="1" dirty="0"/>
              <a:t>9. Как Вы думаете, что чувствуют или думают люди, когда слышат, как Вы произносите бранные слова</a:t>
            </a:r>
            <a:r>
              <a:rPr lang="ru-RU" sz="3200" b="1" i="1" dirty="0" smtClean="0"/>
              <a:t>?</a:t>
            </a:r>
            <a:endParaRPr lang="ru-RU" altLang="ru-RU" sz="3200" b="1" i="1" dirty="0" smtClean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670473189"/>
              </p:ext>
            </p:extLst>
          </p:nvPr>
        </p:nvGraphicFramePr>
        <p:xfrm>
          <a:off x="2771800" y="3140968"/>
          <a:ext cx="6096000" cy="3559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323529" y="2248347"/>
            <a:ext cx="8568952" cy="3877815"/>
          </a:xfrm>
        </p:spPr>
        <p:txBody>
          <a:bodyPr/>
          <a:lstStyle/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Неприятно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22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Невоспитанность, некультурность, разочарованность </a:t>
            </a:r>
            <a:r>
              <a:rPr lang="ru-RU" altLang="ru-RU" i="1" dirty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26</a:t>
            </a:r>
          </a:p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Ничего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68 </a:t>
            </a:r>
            <a:endParaRPr lang="ru-RU" altLang="ru-RU" i="1" u="sng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404664"/>
            <a:ext cx="8064896" cy="11262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ru-RU" altLang="ru-RU" sz="3200" b="1" i="1" dirty="0"/>
              <a:t>10. Что Вы чувствуете, когда при вас кто-то ругается матом? </a:t>
            </a:r>
            <a:endParaRPr lang="ru-RU" altLang="ru-RU" sz="3200" b="1" i="1" dirty="0" smtClean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977587171"/>
              </p:ext>
            </p:extLst>
          </p:nvPr>
        </p:nvGraphicFramePr>
        <p:xfrm>
          <a:off x="2771800" y="3140968"/>
          <a:ext cx="6096000" cy="3559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39552" y="404664"/>
            <a:ext cx="8064896" cy="11262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ru-RU" altLang="ru-RU" sz="3200" b="1" i="1" dirty="0"/>
              <a:t>11. Если мужчина оскорбляет женщину?</a:t>
            </a:r>
            <a:endParaRPr lang="ru-RU" altLang="ru-RU" sz="3200" b="1" i="1" dirty="0" smtClean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i="1" dirty="0">
                <a:solidFill>
                  <a:schemeClr val="accent2">
                    <a:lumMod val="50000"/>
                  </a:schemeClr>
                </a:solidFill>
              </a:rPr>
              <a:t>Он не мужчина -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84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  <a:endParaRPr lang="ru-RU" altLang="ru-RU" i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altLang="ru-RU" i="1" dirty="0">
                <a:solidFill>
                  <a:schemeClr val="accent2">
                    <a:lumMod val="50000"/>
                  </a:schemeClr>
                </a:solidFill>
              </a:rPr>
              <a:t>Есть причина, ничего - </a:t>
            </a:r>
            <a:r>
              <a:rPr lang="ru-RU" altLang="ru-RU" i="1" u="sng" dirty="0">
                <a:solidFill>
                  <a:schemeClr val="accent2">
                    <a:lumMod val="50000"/>
                  </a:schemeClr>
                </a:solidFill>
              </a:rPr>
              <a:t>32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>
            <a:off x="699247" y="2248347"/>
            <a:ext cx="3872753" cy="3877815"/>
          </a:xfrm>
        </p:spPr>
        <p:txBody>
          <a:bodyPr/>
          <a:lstStyle/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Не слышу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6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eaLnBrk="1" hangingPunct="1"/>
            <a:r>
              <a:rPr lang="ru-RU" altLang="ru-RU" i="1" dirty="0">
                <a:solidFill>
                  <a:schemeClr val="accent2">
                    <a:lumMod val="50000"/>
                  </a:schemeClr>
                </a:solidFill>
              </a:rPr>
              <a:t>О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т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посторонних - 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45</a:t>
            </a:r>
          </a:p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От друзей и знакомых, сверстников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65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altLang="ru-RU" i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404664"/>
            <a:ext cx="8064896" cy="11262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ru-RU" altLang="ru-RU" sz="3200" b="1" i="1" dirty="0"/>
              <a:t>12. От кого Вы чаще всего слышите эти слова</a:t>
            </a:r>
            <a:r>
              <a:rPr lang="ru-RU" altLang="ru-RU" sz="3200" b="1" i="1" dirty="0" smtClean="0"/>
              <a:t>?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672790618"/>
              </p:ext>
            </p:extLst>
          </p:nvPr>
        </p:nvGraphicFramePr>
        <p:xfrm>
          <a:off x="3635896" y="2348880"/>
          <a:ext cx="530391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Объект 2"/>
          <p:cNvSpPr>
            <a:spLocks noGrp="1"/>
          </p:cNvSpPr>
          <p:nvPr>
            <p:ph idx="1"/>
          </p:nvPr>
        </p:nvSpPr>
        <p:spPr>
          <a:xfrm>
            <a:off x="699247" y="2248347"/>
            <a:ext cx="7833193" cy="3877815"/>
          </a:xfrm>
        </p:spPr>
        <p:txBody>
          <a:bodyPr/>
          <a:lstStyle/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Не употреблять </a:t>
            </a:r>
            <a:r>
              <a:rPr lang="ru-RU" altLang="ru-RU" i="1" dirty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15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altLang="ru-RU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Воспитание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и самовоспитание 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55</a:t>
            </a:r>
          </a:p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Ничего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сделать</a:t>
            </a:r>
          </a:p>
          <a:p>
            <a:pPr marL="0" indent="0" eaLnBrk="1" hangingPunct="1">
              <a:buNone/>
            </a:pP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нельзя 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22</a:t>
            </a:r>
          </a:p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Наказание,</a:t>
            </a:r>
          </a:p>
          <a:p>
            <a:pPr marL="0" indent="0" eaLnBrk="1" hangingPunct="1">
              <a:buNone/>
            </a:pP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штрафы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24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404664"/>
            <a:ext cx="8064896" cy="11262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ru-RU" altLang="ru-RU" sz="3200" b="1" i="1" dirty="0"/>
              <a:t>13. Как Вы думаете, что нужно сделать, чтобы люди не употребляли эти слова? </a:t>
            </a:r>
            <a:endParaRPr lang="ru-RU" altLang="ru-RU" sz="3200" b="1" i="1" dirty="0" smtClean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456941594"/>
              </p:ext>
            </p:extLst>
          </p:nvPr>
        </p:nvGraphicFramePr>
        <p:xfrm>
          <a:off x="3203848" y="3284984"/>
          <a:ext cx="5796136" cy="3271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Объект 2"/>
          <p:cNvSpPr>
            <a:spLocks noGrp="1"/>
          </p:cNvSpPr>
          <p:nvPr>
            <p:ph idx="1"/>
          </p:nvPr>
        </p:nvSpPr>
        <p:spPr>
          <a:xfrm>
            <a:off x="699247" y="2248347"/>
            <a:ext cx="3584721" cy="3877815"/>
          </a:xfrm>
        </p:spPr>
        <p:txBody>
          <a:bodyPr/>
          <a:lstStyle/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Не употреблять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45</a:t>
            </a:r>
          </a:p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Воспитание и самовоспитание, самоуважение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45</a:t>
            </a:r>
          </a:p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Ничего сделать нельзя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15</a:t>
            </a:r>
          </a:p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Наказание,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штраф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11</a:t>
            </a:r>
          </a:p>
          <a:p>
            <a:pPr eaLnBrk="1" hangingPunct="1"/>
            <a:endParaRPr lang="ru-RU" altLang="ru-RU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404664"/>
            <a:ext cx="8064896" cy="11262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ru-RU" altLang="ru-RU" sz="3200" b="1" i="1" dirty="0"/>
              <a:t>14.Что нужно сделать, чтобы Вы не употребляли эти слова? </a:t>
            </a:r>
            <a:endParaRPr lang="ru-RU" altLang="ru-RU" sz="3200" b="1" i="1" dirty="0" smtClean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531516675"/>
              </p:ext>
            </p:extLst>
          </p:nvPr>
        </p:nvGraphicFramePr>
        <p:xfrm>
          <a:off x="4211960" y="2276872"/>
          <a:ext cx="4752528" cy="4270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39552" y="404664"/>
            <a:ext cx="8064896" cy="11262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ru-RU" sz="3200" b="1" i="1" dirty="0"/>
              <a:t>15. Хотели бы Вы, чтобы Ваши будущие дети в соей речи использовали бранные слова?</a:t>
            </a:r>
            <a:endParaRPr lang="ru-RU" altLang="ru-RU" sz="3200" b="1" i="1" dirty="0" smtClean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Нет 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104</a:t>
            </a:r>
            <a:endParaRPr lang="ru-RU" altLang="ru-RU" i="1" u="sng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altLang="ru-RU" i="1" dirty="0">
                <a:solidFill>
                  <a:schemeClr val="accent2">
                    <a:lumMod val="50000"/>
                  </a:schemeClr>
                </a:solidFill>
              </a:rPr>
              <a:t>Наверное, не смогу повлиять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12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altLang="ru-RU" i="1" dirty="0">
              <a:solidFill>
                <a:schemeClr val="accent2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</a:pPr>
            <a:endParaRPr lang="ru-RU" altLang="ru-RU" dirty="0" smtClean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989079995"/>
              </p:ext>
            </p:extLst>
          </p:nvPr>
        </p:nvGraphicFramePr>
        <p:xfrm>
          <a:off x="1403648" y="3284984"/>
          <a:ext cx="5807968" cy="3271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Да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87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чел.</a:t>
            </a:r>
          </a:p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Нет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29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чел. </a:t>
            </a:r>
          </a:p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Всего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116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чел.</a:t>
            </a:r>
          </a:p>
        </p:txBody>
      </p:sp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064896" cy="1126258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3200" b="1" i="1" dirty="0" smtClean="0"/>
              <a:t>1. Считаете ли </a:t>
            </a:r>
            <a:r>
              <a:rPr lang="ru-RU" altLang="ru-RU" sz="3200" b="1" i="1" dirty="0" smtClean="0"/>
              <a:t>Вы</a:t>
            </a:r>
            <a:r>
              <a:rPr lang="ru-RU" altLang="ru-RU" sz="3200" b="1" i="1" dirty="0" smtClean="0"/>
              <a:t>, что в нашем обществе остро стоит проблема культуры речи?</a:t>
            </a: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393103992"/>
              </p:ext>
            </p:extLst>
          </p:nvPr>
        </p:nvGraphicFramePr>
        <p:xfrm>
          <a:off x="3419872" y="2276872"/>
          <a:ext cx="5184576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2400" i="1" dirty="0" smtClean="0">
                <a:solidFill>
                  <a:schemeClr val="accent2">
                    <a:lumMod val="50000"/>
                  </a:schemeClr>
                </a:solidFill>
              </a:rPr>
              <a:t>Выражение эмоций </a:t>
            </a:r>
            <a:r>
              <a:rPr lang="ru-RU" altLang="ru-RU" sz="2400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sz="2400" i="1" u="sng" dirty="0" smtClean="0">
                <a:solidFill>
                  <a:schemeClr val="accent2">
                    <a:lumMod val="50000"/>
                  </a:schemeClr>
                </a:solidFill>
              </a:rPr>
              <a:t>54</a:t>
            </a:r>
            <a:r>
              <a:rPr lang="ru-RU" altLang="ru-RU" sz="2400" i="1" dirty="0" smtClean="0">
                <a:solidFill>
                  <a:schemeClr val="accent2">
                    <a:lumMod val="50000"/>
                  </a:schemeClr>
                </a:solidFill>
              </a:rPr>
              <a:t> чел. </a:t>
            </a:r>
          </a:p>
          <a:p>
            <a:pPr eaLnBrk="1" hangingPunct="1"/>
            <a:r>
              <a:rPr lang="ru-RU" altLang="ru-RU" sz="2400" i="1" dirty="0" smtClean="0">
                <a:solidFill>
                  <a:schemeClr val="accent2">
                    <a:lumMod val="50000"/>
                  </a:schemeClr>
                </a:solidFill>
              </a:rPr>
              <a:t>Необразованность и невоспитанность </a:t>
            </a:r>
            <a:r>
              <a:rPr lang="ru-RU" altLang="ru-RU" sz="2400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sz="2400" i="1" u="sng" dirty="0" smtClean="0">
                <a:solidFill>
                  <a:schemeClr val="accent2">
                    <a:lumMod val="50000"/>
                  </a:schemeClr>
                </a:solidFill>
              </a:rPr>
              <a:t>32</a:t>
            </a:r>
            <a:r>
              <a:rPr lang="ru-RU" altLang="ru-RU" sz="2400" i="1" dirty="0" smtClean="0">
                <a:solidFill>
                  <a:schemeClr val="accent2">
                    <a:lumMod val="50000"/>
                  </a:schemeClr>
                </a:solidFill>
              </a:rPr>
              <a:t> чел.</a:t>
            </a:r>
            <a:endParaRPr lang="ru-RU" altLang="ru-RU" sz="24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eaLnBrk="1" hangingPunct="1"/>
            <a:r>
              <a:rPr lang="ru-RU" altLang="ru-RU" sz="2400" i="1" dirty="0" smtClean="0">
                <a:solidFill>
                  <a:schemeClr val="accent2">
                    <a:lumMod val="50000"/>
                  </a:schemeClr>
                </a:solidFill>
              </a:rPr>
              <a:t>Привлечь внимание </a:t>
            </a:r>
            <a:r>
              <a:rPr lang="ru-RU" altLang="ru-RU" sz="2400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sz="2400" i="1" u="sng" dirty="0" smtClean="0">
                <a:solidFill>
                  <a:schemeClr val="accent2">
                    <a:lumMod val="50000"/>
                  </a:schemeClr>
                </a:solidFill>
              </a:rPr>
              <a:t>24</a:t>
            </a:r>
            <a:r>
              <a:rPr lang="ru-RU" altLang="ru-RU" sz="2400" i="1" dirty="0" smtClean="0">
                <a:solidFill>
                  <a:schemeClr val="accent2">
                    <a:lumMod val="50000"/>
                  </a:schemeClr>
                </a:solidFill>
              </a:rPr>
              <a:t> чел.</a:t>
            </a:r>
            <a:endParaRPr lang="ru-RU" altLang="ru-RU" sz="24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eaLnBrk="1" hangingPunct="1"/>
            <a:r>
              <a:rPr lang="ru-RU" altLang="ru-RU" sz="2400" i="1" dirty="0" smtClean="0">
                <a:solidFill>
                  <a:schemeClr val="accent2">
                    <a:lumMod val="50000"/>
                  </a:schemeClr>
                </a:solidFill>
              </a:rPr>
              <a:t>Не знают </a:t>
            </a:r>
            <a:r>
              <a:rPr lang="ru-RU" altLang="ru-RU" sz="2400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sz="2400" i="1" u="sng" dirty="0" smtClean="0">
                <a:solidFill>
                  <a:schemeClr val="accent2">
                    <a:lumMod val="50000"/>
                  </a:schemeClr>
                </a:solidFill>
              </a:rPr>
              <a:t>4</a:t>
            </a:r>
            <a:r>
              <a:rPr lang="ru-RU" altLang="ru-RU" sz="2400" i="1" dirty="0" smtClean="0">
                <a:solidFill>
                  <a:schemeClr val="accent2">
                    <a:lumMod val="50000"/>
                  </a:schemeClr>
                </a:solidFill>
              </a:rPr>
              <a:t> чел.</a:t>
            </a:r>
            <a:endParaRPr lang="ru-RU" altLang="ru-RU" sz="24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eaLnBrk="1" hangingPunct="1"/>
            <a:r>
              <a:rPr lang="ru-RU" altLang="ru-RU" sz="2400" i="1" dirty="0" smtClean="0">
                <a:solidFill>
                  <a:schemeClr val="accent2">
                    <a:lumMod val="50000"/>
                  </a:schemeClr>
                </a:solidFill>
              </a:rPr>
              <a:t>Получают </a:t>
            </a:r>
            <a:r>
              <a:rPr lang="ru-RU" altLang="ru-RU" sz="2400" i="1" dirty="0" smtClean="0">
                <a:solidFill>
                  <a:schemeClr val="accent2">
                    <a:lumMod val="50000"/>
                  </a:schemeClr>
                </a:solidFill>
              </a:rPr>
              <a:t>удовольствие - </a:t>
            </a:r>
            <a:r>
              <a:rPr lang="ru-RU" altLang="ru-RU" sz="2400" i="1" u="sng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ru-RU" altLang="ru-RU" sz="2400" i="1" dirty="0" smtClean="0">
                <a:solidFill>
                  <a:schemeClr val="accent2">
                    <a:lumMod val="50000"/>
                  </a:schemeClr>
                </a:solidFill>
              </a:rPr>
              <a:t> чел.</a:t>
            </a:r>
            <a:endParaRPr lang="ru-RU" altLang="ru-RU" sz="2400" i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404664"/>
            <a:ext cx="8064896" cy="11262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ru-RU" altLang="ru-RU" sz="3200" b="1" i="1" dirty="0"/>
              <a:t>2. Как Вы думаете, почему люди в своей речи употребляют бранные слова, ругательства?</a:t>
            </a:r>
            <a:endParaRPr lang="ru-RU" altLang="ru-RU" sz="3200" b="1" i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39552" y="404664"/>
            <a:ext cx="8064896" cy="11262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ru-RU" altLang="ru-RU" sz="3200" b="1" i="1" dirty="0"/>
              <a:t>3. Опасно ли сквернословие? </a:t>
            </a:r>
            <a:endParaRPr lang="ru-RU" altLang="ru-RU" sz="3200" b="1" i="1" dirty="0" smtClean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99247" y="2248347"/>
            <a:ext cx="3872753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i="1" dirty="0">
                <a:solidFill>
                  <a:schemeClr val="accent2">
                    <a:lumMod val="50000"/>
                  </a:schemeClr>
                </a:solidFill>
              </a:rPr>
              <a:t>Да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u="sng" dirty="0">
                <a:solidFill>
                  <a:schemeClr val="accent2">
                    <a:lumMod val="50000"/>
                  </a:schemeClr>
                </a:solidFill>
              </a:rPr>
              <a:t>76</a:t>
            </a:r>
            <a:r>
              <a:rPr lang="ru-RU" altLang="ru-RU" i="1" dirty="0">
                <a:solidFill>
                  <a:schemeClr val="accent2">
                    <a:lumMod val="50000"/>
                  </a:schemeClr>
                </a:solidFill>
              </a:rPr>
              <a:t> чел. (общество деградирует, теряет культуру, можно обидеть, неуважение)</a:t>
            </a:r>
          </a:p>
          <a:p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Нет - </a:t>
            </a:r>
            <a:r>
              <a:rPr lang="ru-RU" altLang="ru-RU" i="1" u="sng" dirty="0">
                <a:solidFill>
                  <a:schemeClr val="accent2">
                    <a:lumMod val="50000"/>
                  </a:schemeClr>
                </a:solidFill>
              </a:rPr>
              <a:t>40</a:t>
            </a:r>
            <a:r>
              <a:rPr lang="ru-RU" altLang="ru-RU" i="1" dirty="0">
                <a:solidFill>
                  <a:schemeClr val="accent2">
                    <a:lumMod val="50000"/>
                  </a:schemeClr>
                </a:solidFill>
              </a:rPr>
              <a:t> чел. (просто выражение эмоций)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166300015"/>
              </p:ext>
            </p:extLst>
          </p:nvPr>
        </p:nvGraphicFramePr>
        <p:xfrm>
          <a:off x="4572000" y="2420888"/>
          <a:ext cx="4320480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39552" y="404664"/>
            <a:ext cx="8064896" cy="11262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ru-RU" altLang="ru-RU" sz="3200" b="1" i="1" dirty="0"/>
              <a:t>4. Если Вы используете в своей речи бранные слова, то объясните причину, почему?</a:t>
            </a:r>
            <a:endParaRPr lang="ru-RU" altLang="ru-RU" sz="3200" b="1" i="1" dirty="0" smtClean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699247" y="2248347"/>
            <a:ext cx="776118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i="1" dirty="0">
                <a:solidFill>
                  <a:schemeClr val="accent2">
                    <a:lumMod val="50000"/>
                  </a:schemeClr>
                </a:solidFill>
              </a:rPr>
              <a:t>Не использую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u="sng" dirty="0">
                <a:solidFill>
                  <a:schemeClr val="accent2">
                    <a:lumMod val="50000"/>
                  </a:schemeClr>
                </a:solidFill>
              </a:rPr>
              <a:t>47</a:t>
            </a:r>
          </a:p>
          <a:p>
            <a:r>
              <a:rPr lang="ru-RU" altLang="ru-RU" i="1" dirty="0">
                <a:solidFill>
                  <a:schemeClr val="accent2">
                    <a:lumMod val="50000"/>
                  </a:schemeClr>
                </a:solidFill>
              </a:rPr>
              <a:t>Иногда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11</a:t>
            </a:r>
          </a:p>
          <a:p>
            <a:pPr marL="0" indent="0">
              <a:buNone/>
            </a:pP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( </a:t>
            </a:r>
            <a:r>
              <a:rPr lang="ru-RU" altLang="ru-RU" i="1" dirty="0">
                <a:solidFill>
                  <a:schemeClr val="accent2">
                    <a:lumMod val="50000"/>
                  </a:schemeClr>
                </a:solidFill>
              </a:rPr>
              <a:t>выражение эмоций)</a:t>
            </a:r>
          </a:p>
          <a:p>
            <a:r>
              <a:rPr lang="ru-RU" altLang="ru-RU" i="1" dirty="0">
                <a:solidFill>
                  <a:schemeClr val="accent2">
                    <a:lumMod val="50000"/>
                  </a:schemeClr>
                </a:solidFill>
              </a:rPr>
              <a:t>Да -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58</a:t>
            </a:r>
          </a:p>
          <a:p>
            <a:pPr marL="0" indent="0">
              <a:buNone/>
            </a:pP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(привычка</a:t>
            </a:r>
            <a:r>
              <a:rPr lang="ru-RU" altLang="ru-RU" i="1" dirty="0">
                <a:solidFill>
                  <a:schemeClr val="accent2">
                    <a:lumMod val="50000"/>
                  </a:schemeClr>
                </a:solidFill>
              </a:rPr>
              <a:t>, не замечаю)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989157983"/>
              </p:ext>
            </p:extLst>
          </p:nvPr>
        </p:nvGraphicFramePr>
        <p:xfrm>
          <a:off x="3995936" y="2255040"/>
          <a:ext cx="4752528" cy="38711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Да, часто </a:t>
            </a:r>
            <a:r>
              <a:rPr lang="ru-RU" altLang="ru-RU" i="1" dirty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19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Иногда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63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Никогда 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34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404664"/>
            <a:ext cx="8064896" cy="11262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ru-RU" altLang="ru-RU" sz="3200" b="1" i="1" dirty="0"/>
              <a:t>5. Как часто </a:t>
            </a:r>
            <a:r>
              <a:rPr lang="ru-RU" altLang="ru-RU" sz="3200" b="1" i="1" dirty="0" smtClean="0"/>
              <a:t>Вы </a:t>
            </a:r>
            <a:r>
              <a:rPr lang="ru-RU" altLang="ru-RU" sz="3200" b="1" i="1" dirty="0"/>
              <a:t>произносите эти слова?</a:t>
            </a:r>
            <a:endParaRPr lang="ru-RU" altLang="ru-RU" sz="3200" b="1" i="1" dirty="0" smtClean="0"/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913083157"/>
              </p:ext>
            </p:extLst>
          </p:nvPr>
        </p:nvGraphicFramePr>
        <p:xfrm>
          <a:off x="3068014" y="2204864"/>
          <a:ext cx="582446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Не использую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28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С друзьями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13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Выражение эмоций 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75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404664"/>
            <a:ext cx="8064896" cy="11262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ru-RU" altLang="ru-RU" sz="3200" b="1" i="1" dirty="0"/>
              <a:t>6. В каких ситуациях это происходит?</a:t>
            </a:r>
            <a:endParaRPr lang="ru-RU" altLang="ru-RU" sz="3200" b="1" i="1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Да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88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Нет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28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eaLnBrk="1" hangingPunct="1"/>
            <a:endParaRPr lang="ru-RU" altLang="ru-RU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404664"/>
            <a:ext cx="8064896" cy="11262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ru-RU" altLang="ru-RU" sz="3200" b="1" i="1" dirty="0"/>
              <a:t>7. Как Вы думаете, плохо это или нет? </a:t>
            </a:r>
            <a:endParaRPr lang="ru-RU" altLang="ru-RU" sz="3200" b="1" i="1" dirty="0" smtClean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719216893"/>
              </p:ext>
            </p:extLst>
          </p:nvPr>
        </p:nvGraphicFramePr>
        <p:xfrm>
          <a:off x="2699792" y="227687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Не произношу 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16</a:t>
            </a:r>
          </a:p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Ничего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37</a:t>
            </a:r>
          </a:p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Неприятно, стыдно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38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Невоспитанность 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eaLnBrk="1" hangingPunct="1"/>
            <a:r>
              <a:rPr lang="ru-RU" altLang="ru-RU" i="1" dirty="0" smtClean="0">
                <a:solidFill>
                  <a:schemeClr val="accent2">
                    <a:lumMod val="50000"/>
                  </a:schemeClr>
                </a:solidFill>
              </a:rPr>
              <a:t>Облегчение - </a:t>
            </a:r>
            <a:r>
              <a:rPr lang="ru-RU" altLang="ru-RU" i="1" u="sng" dirty="0" smtClean="0">
                <a:solidFill>
                  <a:schemeClr val="accent2">
                    <a:lumMod val="50000"/>
                  </a:schemeClr>
                </a:solidFill>
              </a:rPr>
              <a:t>22</a:t>
            </a:r>
          </a:p>
          <a:p>
            <a:pPr eaLnBrk="1" hangingPunct="1"/>
            <a:endParaRPr lang="ru-RU" altLang="ru-RU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404664"/>
            <a:ext cx="8064896" cy="11262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ru-RU" altLang="ru-RU" sz="3200" b="1" i="1" dirty="0"/>
              <a:t>8. Что Вы </a:t>
            </a:r>
            <a:r>
              <a:rPr lang="ru-RU" altLang="ru-RU" sz="3200" b="1" i="1" dirty="0" smtClean="0"/>
              <a:t>чувствуете, </a:t>
            </a:r>
            <a:r>
              <a:rPr lang="ru-RU" altLang="ru-RU" sz="3200" b="1" i="1" dirty="0"/>
              <a:t>когда произносите эти слова?</a:t>
            </a:r>
            <a:endParaRPr lang="ru-RU" altLang="ru-RU" sz="3200" b="1" i="1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168</TotalTime>
  <Words>514</Words>
  <Application>Microsoft Office PowerPoint</Application>
  <PresentationFormat>Экран (4:3)</PresentationFormat>
  <Paragraphs>78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Calibri</vt:lpstr>
      <vt:lpstr>Arial</vt:lpstr>
      <vt:lpstr>Твердый переплет</vt:lpstr>
      <vt:lpstr>Филиал № 3  Государственного бюджетного профессионального образовательного учреждения Департамента здравоохранения города Москвы  «Медицинский колледж № 6»</vt:lpstr>
      <vt:lpstr>1. Считаете ли Вы, что в нашем обществе остро стоит проблема культуры речи?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Государственное образовательное учреждение СПО МК №6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Филиал № 3  Государственного бюджетного профессионального образовательного учреждения Департамента здравоохранения города Москвы  «Медицинский колледж № 6»</dc:title>
  <dc:creator>Pабота</dc:creator>
  <cp:lastModifiedBy>Pабота</cp:lastModifiedBy>
  <cp:revision>33</cp:revision>
  <dcterms:created xsi:type="dcterms:W3CDTF">2017-01-26T09:11:41Z</dcterms:created>
  <dcterms:modified xsi:type="dcterms:W3CDTF">2017-01-31T11:17:58Z</dcterms:modified>
</cp:coreProperties>
</file>