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Пользователь" initials="П"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221"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B85FCEF-9BF2-4619-A06A-0E5E3E878090}" type="datetimeFigureOut">
              <a:rPr lang="ru-RU" smtClean="0"/>
              <a:pPr/>
              <a:t>06.09.2022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D157123-9FEA-4C41-A948-ECD213D9EBF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85FCEF-9BF2-4619-A06A-0E5E3E878090}" type="datetimeFigureOut">
              <a:rPr lang="ru-RU" smtClean="0"/>
              <a:pPr/>
              <a:t>06.09.2022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157123-9FEA-4C41-A948-ECD213D9EBF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OME\Desktop\3dc0456896617548cf2da43bf3c052977752f50d.jpg"/>
          <p:cNvPicPr>
            <a:picLocks noChangeAspect="1" noChangeArrowheads="1"/>
          </p:cNvPicPr>
          <p:nvPr/>
        </p:nvPicPr>
        <p:blipFill>
          <a:blip r:embed="rId2" cstate="print"/>
          <a:srcRect/>
          <a:stretch>
            <a:fillRect/>
          </a:stretch>
        </p:blipFill>
        <p:spPr bwMode="auto">
          <a:xfrm>
            <a:off x="-9603" y="-59272"/>
            <a:ext cx="9144000" cy="6858000"/>
          </a:xfrm>
          <a:prstGeom prst="rect">
            <a:avLst/>
          </a:prstGeom>
          <a:noFill/>
        </p:spPr>
      </p:pic>
      <p:sp>
        <p:nvSpPr>
          <p:cNvPr id="2" name="Заголовок 1"/>
          <p:cNvSpPr>
            <a:spLocks noGrp="1"/>
          </p:cNvSpPr>
          <p:nvPr>
            <p:ph type="ctrTitle"/>
          </p:nvPr>
        </p:nvSpPr>
        <p:spPr>
          <a:xfrm>
            <a:off x="2214546" y="2130425"/>
            <a:ext cx="6243654" cy="1470025"/>
          </a:xfrm>
        </p:spPr>
        <p:txBody>
          <a:bodyPr/>
          <a:lstStyle/>
          <a:p>
            <a:r>
              <a:rPr lang="ru-RU" dirty="0" smtClean="0"/>
              <a:t>Презентация для воспитателей.</a:t>
            </a:r>
            <a:endParaRPr lang="ru-RU" dirty="0"/>
          </a:p>
        </p:txBody>
      </p:sp>
      <p:sp>
        <p:nvSpPr>
          <p:cNvPr id="3" name="Подзаголовок 2"/>
          <p:cNvSpPr>
            <a:spLocks noGrp="1"/>
          </p:cNvSpPr>
          <p:nvPr>
            <p:ph type="subTitle" idx="1"/>
          </p:nvPr>
        </p:nvSpPr>
        <p:spPr>
          <a:xfrm>
            <a:off x="3929058" y="6500834"/>
            <a:ext cx="2143140" cy="357166"/>
          </a:xfrm>
        </p:spPr>
        <p:txBody>
          <a:bodyPr>
            <a:normAutofit fontScale="62500" lnSpcReduction="20000"/>
          </a:bodyPr>
          <a:lstStyle/>
          <a:p>
            <a:endParaRPr lang="ru-RU" dirty="0"/>
          </a:p>
        </p:txBody>
      </p:sp>
      <p:sp>
        <p:nvSpPr>
          <p:cNvPr id="6" name="Прямоугольник 5"/>
          <p:cNvSpPr/>
          <p:nvPr/>
        </p:nvSpPr>
        <p:spPr>
          <a:xfrm>
            <a:off x="5929322" y="5286388"/>
            <a:ext cx="2928926" cy="923330"/>
          </a:xfrm>
          <a:prstGeom prst="rect">
            <a:avLst/>
          </a:prstGeom>
        </p:spPr>
        <p:txBody>
          <a:bodyPr wrap="square">
            <a:spAutoFit/>
          </a:bodyPr>
          <a:lstStyle/>
          <a:p>
            <a:r>
              <a:rPr lang="ru-RU" b="1" dirty="0" smtClean="0">
                <a:solidFill>
                  <a:srgbClr val="FF0000"/>
                </a:solidFill>
                <a:latin typeface="Times New Roman" pitchFamily="18" charset="0"/>
                <a:cs typeface="Times New Roman" pitchFamily="18" charset="0"/>
              </a:rPr>
              <a:t>Подготовила</a:t>
            </a:r>
            <a:r>
              <a:rPr lang="en-US" b="1" dirty="0" smtClean="0">
                <a:solidFill>
                  <a:srgbClr val="FF0000"/>
                </a:solidFill>
                <a:latin typeface="Times New Roman" pitchFamily="18" charset="0"/>
                <a:cs typeface="Times New Roman" pitchFamily="18" charset="0"/>
              </a:rPr>
              <a:t>:</a:t>
            </a:r>
            <a:r>
              <a:rPr lang="ru-RU" b="1" dirty="0" smtClean="0">
                <a:solidFill>
                  <a:srgbClr val="FF0000"/>
                </a:solidFill>
                <a:latin typeface="Times New Roman" pitchFamily="18" charset="0"/>
                <a:cs typeface="Times New Roman" pitchFamily="18" charset="0"/>
              </a:rPr>
              <a:t> Коваленко Марина Павловна воспитатель</a:t>
            </a:r>
            <a:endParaRPr lang="ru-RU" b="1" dirty="0">
              <a:solidFill>
                <a:srgbClr val="FF0000"/>
              </a:solidFill>
              <a:latin typeface="Times New Roman" pitchFamily="18" charset="0"/>
              <a:cs typeface="Times New Roman" pitchFamily="18" charset="0"/>
            </a:endParaRPr>
          </a:p>
        </p:txBody>
      </p:sp>
      <p:sp>
        <p:nvSpPr>
          <p:cNvPr id="7" name="TextBox 6"/>
          <p:cNvSpPr txBox="1"/>
          <p:nvPr/>
        </p:nvSpPr>
        <p:spPr>
          <a:xfrm>
            <a:off x="4071934" y="6429396"/>
            <a:ext cx="2098203" cy="369332"/>
          </a:xfrm>
          <a:prstGeom prst="rect">
            <a:avLst/>
          </a:prstGeom>
          <a:noFill/>
        </p:spPr>
        <p:txBody>
          <a:bodyPr wrap="none" rtlCol="0">
            <a:spAutoFit/>
          </a:bodyPr>
          <a:lstStyle/>
          <a:p>
            <a:r>
              <a:rPr lang="ru-RU" b="1" dirty="0" smtClean="0">
                <a:solidFill>
                  <a:srgbClr val="FF0000"/>
                </a:solidFill>
              </a:rPr>
              <a:t>Бутурлиновка 2022</a:t>
            </a:r>
            <a:endParaRPr lang="ru-RU" b="1" dirty="0">
              <a:solidFill>
                <a:srgbClr val="FF0000"/>
              </a:solidFill>
            </a:endParaRPr>
          </a:p>
        </p:txBody>
      </p:sp>
      <p:sp>
        <p:nvSpPr>
          <p:cNvPr id="8" name="TextBox 7"/>
          <p:cNvSpPr txBox="1"/>
          <p:nvPr/>
        </p:nvSpPr>
        <p:spPr>
          <a:xfrm>
            <a:off x="2857488" y="0"/>
            <a:ext cx="6286512" cy="1938992"/>
          </a:xfrm>
          <a:prstGeom prst="rect">
            <a:avLst/>
          </a:prstGeom>
          <a:noFill/>
        </p:spPr>
        <p:txBody>
          <a:bodyPr wrap="square" rtlCol="0">
            <a:spAutoFit/>
          </a:bodyPr>
          <a:lstStyle/>
          <a:p>
            <a:r>
              <a:rPr lang="ru-RU" sz="4000" b="1" dirty="0" smtClean="0">
                <a:solidFill>
                  <a:srgbClr val="00B050"/>
                </a:solidFill>
              </a:rPr>
              <a:t>Правила безопасности при проведении занятий по ручному труду.</a:t>
            </a:r>
            <a:endParaRPr lang="ru-RU" sz="4000" b="1" dirty="0">
              <a:solidFill>
                <a:srgbClr val="00B05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OME\Desktop\3dc0456896617548cf2da43bf3c052977752f50d.jpg"/>
          <p:cNvPicPr>
            <a:picLocks noChangeAspect="1" noChangeArrowheads="1"/>
          </p:cNvPicPr>
          <p:nvPr/>
        </p:nvPicPr>
        <p:blipFill>
          <a:blip r:embed="rId2" cstate="print"/>
          <a:srcRect/>
          <a:stretch>
            <a:fillRect/>
          </a:stretch>
        </p:blipFill>
        <p:spPr bwMode="auto">
          <a:xfrm>
            <a:off x="966" y="0"/>
            <a:ext cx="9143034" cy="6858000"/>
          </a:xfrm>
          <a:prstGeom prst="rect">
            <a:avLst/>
          </a:prstGeom>
          <a:noFill/>
        </p:spPr>
      </p:pic>
      <p:sp>
        <p:nvSpPr>
          <p:cNvPr id="2" name="Заголовок 1"/>
          <p:cNvSpPr>
            <a:spLocks noGrp="1"/>
          </p:cNvSpPr>
          <p:nvPr>
            <p:ph type="title"/>
          </p:nvPr>
        </p:nvSpPr>
        <p:spPr>
          <a:xfrm>
            <a:off x="214282" y="0"/>
            <a:ext cx="8472518" cy="1417638"/>
          </a:xfrm>
        </p:spPr>
        <p:txBody>
          <a:bodyPr>
            <a:normAutofit fontScale="90000"/>
          </a:bodyPr>
          <a:lstStyle/>
          <a:p>
            <a:r>
              <a:rPr lang="ru-RU" b="1" dirty="0" smtClean="0"/>
              <a:t>Проведение занятий по ручному труду должно быть безопасным</a:t>
            </a:r>
            <a:br>
              <a:rPr lang="ru-RU" b="1" dirty="0" smtClean="0"/>
            </a:br>
            <a:endParaRPr lang="ru-RU" dirty="0"/>
          </a:p>
        </p:txBody>
      </p:sp>
      <p:sp>
        <p:nvSpPr>
          <p:cNvPr id="8" name="Содержимое 7"/>
          <p:cNvSpPr>
            <a:spLocks noGrp="1"/>
          </p:cNvSpPr>
          <p:nvPr>
            <p:ph idx="1"/>
          </p:nvPr>
        </p:nvSpPr>
        <p:spPr>
          <a:xfrm>
            <a:off x="2714612" y="1071546"/>
            <a:ext cx="6429388" cy="5643602"/>
          </a:xfrm>
        </p:spPr>
        <p:txBody>
          <a:bodyPr>
            <a:normAutofit fontScale="85000" lnSpcReduction="20000"/>
          </a:bodyPr>
          <a:lstStyle/>
          <a:p>
            <a:r>
              <a:rPr lang="ru-RU" dirty="0" smtClean="0"/>
              <a:t>, поэтому</a:t>
            </a:r>
          </a:p>
          <a:p>
            <a:r>
              <a:rPr lang="ru-RU" dirty="0" smtClean="0"/>
              <a:t>На </a:t>
            </a:r>
            <a:r>
              <a:rPr lang="ru-RU" b="1" dirty="0" smtClean="0"/>
              <a:t>занятиях по ручному труду воспитатель должен</a:t>
            </a:r>
            <a:r>
              <a:rPr lang="ru-RU" dirty="0" smtClean="0"/>
              <a:t> </a:t>
            </a:r>
            <a:r>
              <a:rPr lang="ru-RU" u="sng" dirty="0" smtClean="0"/>
              <a:t>определить следующие задачи</a:t>
            </a:r>
            <a:r>
              <a:rPr lang="ru-RU" dirty="0" smtClean="0"/>
              <a:t>:</a:t>
            </a:r>
          </a:p>
          <a:p>
            <a:r>
              <a:rPr lang="ru-RU" dirty="0" smtClean="0"/>
              <a:t>· соблюдать правила </a:t>
            </a:r>
            <a:r>
              <a:rPr lang="ru-RU" b="1" dirty="0" smtClean="0"/>
              <a:t>трудовой деятельности</a:t>
            </a:r>
            <a:r>
              <a:rPr lang="ru-RU" dirty="0" smtClean="0"/>
              <a:t>;</a:t>
            </a:r>
          </a:p>
          <a:p>
            <a:r>
              <a:rPr lang="ru-RU" dirty="0" smtClean="0"/>
              <a:t>· обеспечить </a:t>
            </a:r>
            <a:r>
              <a:rPr lang="ru-RU" b="1" dirty="0" smtClean="0"/>
              <a:t>безопасность во время работы</a:t>
            </a:r>
            <a:r>
              <a:rPr lang="ru-RU" dirty="0" smtClean="0"/>
              <a:t>;</a:t>
            </a:r>
          </a:p>
          <a:p>
            <a:r>
              <a:rPr lang="ru-RU" dirty="0" smtClean="0"/>
              <a:t>· привить навыки аккуратности, чистоты, экономного расхода используемого материала </a:t>
            </a:r>
            <a:r>
              <a:rPr lang="ru-RU" i="1" dirty="0" smtClean="0"/>
              <a:t>(бумага, ткань и др.)</a:t>
            </a:r>
            <a:r>
              <a:rPr lang="ru-RU" dirty="0" smtClean="0"/>
              <a:t>;</a:t>
            </a:r>
          </a:p>
          <a:p>
            <a:r>
              <a:rPr lang="ru-RU" dirty="0" smtClean="0"/>
              <a:t>· развивать логическое мышление, интерес к выполняемой работе.</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HOME\Desktop\3dc0456896617548cf2da43bf3c052977752f50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dirty="0" smtClean="0"/>
              <a:t>В процессе </a:t>
            </a:r>
            <a:r>
              <a:rPr lang="ru-RU" b="1" dirty="0" smtClean="0"/>
              <a:t>ручного труда</a:t>
            </a:r>
            <a:r>
              <a:rPr lang="ru-RU" dirty="0" smtClean="0"/>
              <a:t> главная задача </a:t>
            </a:r>
            <a:endParaRPr lang="ru-RU" dirty="0"/>
          </a:p>
        </p:txBody>
      </p:sp>
      <p:sp>
        <p:nvSpPr>
          <p:cNvPr id="3" name="Содержимое 2"/>
          <p:cNvSpPr>
            <a:spLocks noGrp="1"/>
          </p:cNvSpPr>
          <p:nvPr>
            <p:ph idx="1"/>
          </p:nvPr>
        </p:nvSpPr>
        <p:spPr>
          <a:xfrm>
            <a:off x="2571736" y="1600200"/>
            <a:ext cx="6429420" cy="5114948"/>
          </a:xfrm>
        </p:spPr>
        <p:txBody>
          <a:bodyPr>
            <a:normAutofit fontScale="92500" lnSpcReduction="20000"/>
          </a:bodyPr>
          <a:lstStyle/>
          <a:p>
            <a:r>
              <a:rPr lang="ru-RU" dirty="0" smtClean="0"/>
              <a:t>- научить детей работать с различными материалами. Прежде всего, нужно объяснить ребенку, из какого материала необходимо сделать намеченное (из картона, бумаги, ткани, поролона, ваты, природного материала, бросового материала, дерева). Затем дать возможность выбрать нужные инструменты, ознакомиться с образцом, показать ребенку, как пользоваться ножницами, шаблонами, клеем</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HOME\Desktop\3dc0456896617548cf2da43bf3c052977752f50d.jpg"/>
          <p:cNvPicPr>
            <a:picLocks noChangeAspect="1" noChangeArrowheads="1"/>
          </p:cNvPicPr>
          <p:nvPr/>
        </p:nvPicPr>
        <p:blipFill>
          <a:blip r:embed="rId2" cstate="print"/>
          <a:srcRect/>
          <a:stretch>
            <a:fillRect/>
          </a:stretch>
        </p:blipFill>
        <p:spPr bwMode="auto">
          <a:xfrm>
            <a:off x="0" y="0"/>
            <a:ext cx="9144000" cy="6857999"/>
          </a:xfrm>
          <a:prstGeom prst="rect">
            <a:avLst/>
          </a:prstGeom>
          <a:noFill/>
        </p:spPr>
      </p:pic>
      <p:sp>
        <p:nvSpPr>
          <p:cNvPr id="2" name="Заголовок 1"/>
          <p:cNvSpPr>
            <a:spLocks noGrp="1"/>
          </p:cNvSpPr>
          <p:nvPr>
            <p:ph type="title"/>
          </p:nvPr>
        </p:nvSpPr>
        <p:spPr>
          <a:xfrm>
            <a:off x="457200" y="274638"/>
            <a:ext cx="8229600" cy="45719"/>
          </a:xfrm>
        </p:spPr>
        <p:txBody>
          <a:bodyPr>
            <a:normAutofit fontScale="90000"/>
          </a:bodyPr>
          <a:lstStyle/>
          <a:p>
            <a:endParaRPr lang="ru-RU" dirty="0"/>
          </a:p>
        </p:txBody>
      </p:sp>
      <p:sp>
        <p:nvSpPr>
          <p:cNvPr id="3" name="Содержимое 2"/>
          <p:cNvSpPr>
            <a:spLocks noGrp="1"/>
          </p:cNvSpPr>
          <p:nvPr>
            <p:ph idx="1"/>
          </p:nvPr>
        </p:nvSpPr>
        <p:spPr>
          <a:xfrm>
            <a:off x="2857488" y="571480"/>
            <a:ext cx="5829312" cy="5554683"/>
          </a:xfrm>
        </p:spPr>
        <p:txBody>
          <a:bodyPr>
            <a:normAutofit/>
          </a:bodyPr>
          <a:lstStyle/>
          <a:p>
            <a:r>
              <a:rPr lang="ru-RU" dirty="0" smtClean="0"/>
              <a:t>Важно иметь все необходимые инструменты для </a:t>
            </a:r>
            <a:r>
              <a:rPr lang="ru-RU" b="1" dirty="0" smtClean="0"/>
              <a:t>ручного труда</a:t>
            </a:r>
            <a:r>
              <a:rPr lang="ru-RU" dirty="0" smtClean="0"/>
              <a:t>. Они </a:t>
            </a:r>
            <a:r>
              <a:rPr lang="ru-RU" b="1" dirty="0" smtClean="0"/>
              <a:t>должны</a:t>
            </a:r>
            <a:r>
              <a:rPr lang="ru-RU" dirty="0" smtClean="0"/>
              <a:t> отвечать требованиям гигиены и эстетики, а также </a:t>
            </a:r>
            <a:r>
              <a:rPr lang="ru-RU" b="1" dirty="0" smtClean="0"/>
              <a:t>быть</a:t>
            </a:r>
            <a:r>
              <a:rPr lang="ru-RU" dirty="0" smtClean="0"/>
              <a:t> удобными для использования, соответствовать возрастному развитию детей.</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HOME\Desktop\3dc0456896617548cf2da43bf3c052977752f50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t>Работа с ножницами и другими специальными инструментами.</a:t>
            </a:r>
            <a:r>
              <a:rPr lang="ru-RU" dirty="0" smtClean="0"/>
              <a:t/>
            </a:r>
            <a:br>
              <a:rPr lang="ru-RU" dirty="0" smtClean="0"/>
            </a:br>
            <a:endParaRPr lang="ru-RU" dirty="0"/>
          </a:p>
        </p:txBody>
      </p:sp>
      <p:sp>
        <p:nvSpPr>
          <p:cNvPr id="3" name="Содержимое 2"/>
          <p:cNvSpPr>
            <a:spLocks noGrp="1"/>
          </p:cNvSpPr>
          <p:nvPr>
            <p:ph idx="1"/>
          </p:nvPr>
        </p:nvSpPr>
        <p:spPr>
          <a:xfrm>
            <a:off x="2143108" y="1600200"/>
            <a:ext cx="7000892" cy="5257800"/>
          </a:xfrm>
        </p:spPr>
        <p:txBody>
          <a:bodyPr>
            <a:normAutofit fontScale="70000" lnSpcReduction="20000"/>
          </a:bodyPr>
          <a:lstStyle/>
          <a:p>
            <a:pPr lvl="0"/>
            <a:r>
              <a:rPr lang="ru-RU" dirty="0" smtClean="0"/>
              <a:t>Выполнять  порученную  работу  только   в  местах,   отведенных для данного вида деятельности. Поддерживать порядок в течение всей работы.</a:t>
            </a:r>
          </a:p>
          <a:p>
            <a:pPr lvl="0"/>
            <a:r>
              <a:rPr lang="ru-RU" dirty="0" smtClean="0"/>
              <a:t>Инструменты брать только с разрешения воспитателя.</a:t>
            </a:r>
          </a:p>
          <a:p>
            <a:pPr lvl="0"/>
            <a:r>
              <a:rPr lang="ru-RU" dirty="0" smtClean="0"/>
              <a:t>Работать  внимательно,  не  отвлекаясь,  не ходить с ножницами и</a:t>
            </a:r>
            <a:br>
              <a:rPr lang="ru-RU" dirty="0" smtClean="0"/>
            </a:br>
            <a:r>
              <a:rPr lang="ru-RU" dirty="0" smtClean="0"/>
              <a:t>другими инструментами в руках и не мешать другим детям.</a:t>
            </a:r>
          </a:p>
          <a:p>
            <a:pPr lvl="0"/>
            <a:r>
              <a:rPr lang="ru-RU" dirty="0" smtClean="0"/>
              <a:t>В процессе работы ножницы класть только на специальную подставку.</a:t>
            </a:r>
          </a:p>
          <a:p>
            <a:pPr lvl="0"/>
            <a:r>
              <a:rPr lang="ru-RU" dirty="0" smtClean="0"/>
              <a:t>Подавать ножницы по необходимости следует, держась за острые</a:t>
            </a:r>
            <a:br>
              <a:rPr lang="ru-RU" dirty="0" smtClean="0"/>
            </a:br>
            <a:r>
              <a:rPr lang="ru-RU" dirty="0" smtClean="0"/>
              <a:t>концы, кольцами вперед к передаваемому лицу.</a:t>
            </a:r>
          </a:p>
          <a:p>
            <a:pPr lvl="0"/>
            <a:r>
              <a:rPr lang="ru-RU" dirty="0" smtClean="0"/>
              <a:t>По окончании работы привести свое рабочее место в порядок.</a:t>
            </a:r>
          </a:p>
          <a:p>
            <a:pPr lvl="0"/>
            <a:endParaRPr lang="ru-RU"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HOME\Desktop\3dc0456896617548cf2da43bf3c052977752f50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t>при работе с кисточкой и карандашом.</a:t>
            </a:r>
            <a:endParaRPr lang="ru-RU" dirty="0"/>
          </a:p>
        </p:txBody>
      </p:sp>
      <p:sp>
        <p:nvSpPr>
          <p:cNvPr id="3" name="Содержимое 2"/>
          <p:cNvSpPr>
            <a:spLocks noGrp="1"/>
          </p:cNvSpPr>
          <p:nvPr>
            <p:ph idx="1"/>
          </p:nvPr>
        </p:nvSpPr>
        <p:spPr>
          <a:xfrm>
            <a:off x="2285984" y="1600200"/>
            <a:ext cx="6400816" cy="4525963"/>
          </a:xfrm>
        </p:spPr>
        <p:txBody>
          <a:bodyPr>
            <a:normAutofit fontScale="77500" lnSpcReduction="20000"/>
          </a:bodyPr>
          <a:lstStyle/>
          <a:p>
            <a:pPr lvl="0">
              <a:buNone/>
            </a:pPr>
            <a:r>
              <a:rPr lang="ru-RU" dirty="0" smtClean="0"/>
              <a:t> строго запрещается:</a:t>
            </a:r>
          </a:p>
          <a:p>
            <a:pPr lvl="0"/>
            <a:r>
              <a:rPr lang="ru-RU" dirty="0" smtClean="0"/>
              <a:t>Брать их в рот,</a:t>
            </a:r>
          </a:p>
          <a:p>
            <a:pPr lvl="0"/>
            <a:r>
              <a:rPr lang="ru-RU" dirty="0" smtClean="0"/>
              <a:t>Засовывать в ухо, нос, глаза себе или соседу,</a:t>
            </a:r>
          </a:p>
          <a:p>
            <a:pPr lvl="0"/>
            <a:r>
              <a:rPr lang="ru-RU" dirty="0" smtClean="0"/>
              <a:t>Размахивать ими,</a:t>
            </a:r>
          </a:p>
          <a:p>
            <a:pPr lvl="0"/>
            <a:r>
              <a:rPr lang="ru-RU" dirty="0" smtClean="0"/>
              <a:t>Ломать, выщипывать ворсинки из кисточки,</a:t>
            </a:r>
          </a:p>
          <a:p>
            <a:pPr lvl="0"/>
            <a:r>
              <a:rPr lang="ru-RU" dirty="0" smtClean="0"/>
              <a:t>Класть в непредназначенное для них место,</a:t>
            </a:r>
          </a:p>
          <a:p>
            <a:pPr lvl="0"/>
            <a:r>
              <a:rPr lang="ru-RU" dirty="0" smtClean="0"/>
              <a:t>Рисовать на теле или одежде как своей, так и соседа,</a:t>
            </a:r>
          </a:p>
          <a:p>
            <a:pPr lvl="0"/>
            <a:r>
              <a:rPr lang="ru-RU" dirty="0" smtClean="0"/>
              <a:t>Бросаться ими.</a:t>
            </a:r>
          </a:p>
          <a:p>
            <a:endParaRPr lang="ru-RU" dirty="0"/>
          </a:p>
        </p:txBody>
      </p:sp>
      <p:sp>
        <p:nvSpPr>
          <p:cNvPr id="11" name="Прямоугольник 10"/>
          <p:cNvSpPr/>
          <p:nvPr/>
        </p:nvSpPr>
        <p:spPr>
          <a:xfrm>
            <a:off x="2286000" y="3105835"/>
            <a:ext cx="4572000" cy="369332"/>
          </a:xfrm>
          <a:prstGeom prst="rect">
            <a:avLst/>
          </a:prstGeom>
        </p:spPr>
        <p:txBody>
          <a:bodyPr>
            <a:spAutoFit/>
          </a:bodyPr>
          <a:lstStyle/>
          <a:p>
            <a:r>
              <a:rPr lang="ru-RU" b="1" dirty="0" smtClean="0"/>
              <a:t>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HOME\Desktop\3dc0456896617548cf2da43bf3c052977752f50d.jpg"/>
          <p:cNvPicPr>
            <a:picLocks noChangeAspect="1" noChangeArrowheads="1"/>
          </p:cNvPicPr>
          <p:nvPr/>
        </p:nvPicPr>
        <p:blipFill>
          <a:blip r:embed="rId2" cstate="print"/>
          <a:srcRect/>
          <a:stretch>
            <a:fillRect/>
          </a:stretch>
        </p:blipFill>
        <p:spPr bwMode="auto">
          <a:xfrm>
            <a:off x="285720" y="0"/>
            <a:ext cx="9144000" cy="6858000"/>
          </a:xfrm>
          <a:prstGeom prst="rect">
            <a:avLst/>
          </a:prstGeom>
          <a:noFill/>
        </p:spPr>
      </p:pic>
      <p:sp>
        <p:nvSpPr>
          <p:cNvPr id="2" name="Заголовок 1"/>
          <p:cNvSpPr>
            <a:spLocks noGrp="1"/>
          </p:cNvSpPr>
          <p:nvPr>
            <p:ph type="title"/>
          </p:nvPr>
        </p:nvSpPr>
        <p:spPr>
          <a:xfrm>
            <a:off x="457200" y="-45719"/>
            <a:ext cx="8229600" cy="45719"/>
          </a:xfrm>
        </p:spPr>
        <p:txBody>
          <a:bodyPr>
            <a:normAutofit fontScale="90000"/>
          </a:bodyPr>
          <a:lstStyle/>
          <a:p>
            <a:endParaRPr lang="ru-RU" dirty="0"/>
          </a:p>
        </p:txBody>
      </p:sp>
      <p:sp>
        <p:nvSpPr>
          <p:cNvPr id="3" name="Содержимое 2"/>
          <p:cNvSpPr>
            <a:spLocks noGrp="1"/>
          </p:cNvSpPr>
          <p:nvPr>
            <p:ph idx="1"/>
          </p:nvPr>
        </p:nvSpPr>
        <p:spPr>
          <a:xfrm>
            <a:off x="2643174" y="285728"/>
            <a:ext cx="6715172" cy="6429420"/>
          </a:xfrm>
        </p:spPr>
        <p:txBody>
          <a:bodyPr>
            <a:normAutofit fontScale="92500" lnSpcReduction="20000"/>
          </a:bodyPr>
          <a:lstStyle/>
          <a:p>
            <a:pPr lvl="0"/>
            <a:r>
              <a:rPr lang="ru-RU" dirty="0" smtClean="0"/>
              <a:t>В случае не исправностей у кисточки или карандаша обратиться за помощью к воспитателю.</a:t>
            </a:r>
          </a:p>
          <a:p>
            <a:pPr lvl="0"/>
            <a:r>
              <a:rPr lang="ru-RU" dirty="0" smtClean="0"/>
              <a:t>Во время работы с кисточкой и карандашом стараться сохранять правильную позу и осанку.</a:t>
            </a:r>
          </a:p>
          <a:p>
            <a:pPr lvl="0"/>
            <a:r>
              <a:rPr lang="ru-RU" dirty="0" smtClean="0"/>
              <a:t>После работы с карандашом, поместить его в предназначенное место заточенной стороной вверх.</a:t>
            </a:r>
          </a:p>
          <a:p>
            <a:pPr lvl="0"/>
            <a:r>
              <a:rPr lang="ru-RU" dirty="0" smtClean="0"/>
              <a:t>После работы с кисточкой, ее вымыть и поставить в предназначенное место ворсинками вверх.</a:t>
            </a:r>
          </a:p>
          <a:p>
            <a:pPr lvl="0"/>
            <a:r>
              <a:rPr lang="ru-RU" dirty="0" smtClean="0"/>
              <a:t>Убрав кисточку и карандаш, снять спецодежду и повесить ее на место.</a:t>
            </a:r>
          </a:p>
          <a:p>
            <a:pPr lvl="0"/>
            <a:r>
              <a:rPr lang="ru-RU" dirty="0" smtClean="0"/>
              <a:t>После окончания работы тщательно вымыть руки, вытереть насухо.</a:t>
            </a:r>
          </a:p>
          <a:p>
            <a:endParaRPr lang="ru-RU" dirty="0"/>
          </a:p>
        </p:txBody>
      </p:sp>
      <p:sp>
        <p:nvSpPr>
          <p:cNvPr id="5" name="TextBox 4"/>
          <p:cNvSpPr txBox="1"/>
          <p:nvPr/>
        </p:nvSpPr>
        <p:spPr>
          <a:xfrm>
            <a:off x="4786314" y="928670"/>
            <a:ext cx="184731" cy="461665"/>
          </a:xfrm>
          <a:prstGeom prst="rect">
            <a:avLst/>
          </a:prstGeom>
          <a:noFill/>
        </p:spPr>
        <p:txBody>
          <a:bodyPr wrap="none" rtlCol="0">
            <a:spAutoFit/>
          </a:bodyPr>
          <a:lstStyle/>
          <a:p>
            <a:endParaRPr lang="ru-RU" sz="2400" b="1" dirty="0"/>
          </a:p>
        </p:txBody>
      </p:sp>
      <p:sp>
        <p:nvSpPr>
          <p:cNvPr id="7" name="TextBox 6"/>
          <p:cNvSpPr txBox="1"/>
          <p:nvPr/>
        </p:nvSpPr>
        <p:spPr>
          <a:xfrm>
            <a:off x="4572000" y="3143248"/>
            <a:ext cx="4572000" cy="584775"/>
          </a:xfrm>
          <a:prstGeom prst="rect">
            <a:avLst/>
          </a:prstGeom>
          <a:noFill/>
        </p:spPr>
        <p:txBody>
          <a:bodyPr wrap="square" rtlCol="0">
            <a:spAutoFit/>
          </a:bodyPr>
          <a:lstStyle/>
          <a:p>
            <a:endParaRPr lang="ru-RU" sz="32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0"/>
            <a:ext cx="8229600" cy="274638"/>
          </a:xfrm>
        </p:spPr>
        <p:txBody>
          <a:bodyPr>
            <a:normAutofit fontScale="90000"/>
          </a:bodyPr>
          <a:lstStyle/>
          <a:p>
            <a:endParaRPr lang="ru-RU" dirty="0"/>
          </a:p>
        </p:txBody>
      </p:sp>
      <p:pic>
        <p:nvPicPr>
          <p:cNvPr id="8194" name="Picture 2" descr="C:\Users\HOME\Desktop\3dc0456896617548cf2da43bf3c052977752f50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2214546" y="357166"/>
            <a:ext cx="6929454" cy="6357982"/>
          </a:xfrm>
        </p:spPr>
        <p:txBody>
          <a:bodyPr>
            <a:normAutofit/>
          </a:bodyPr>
          <a:lstStyle/>
          <a:p>
            <a:r>
              <a:rPr lang="ru-RU" dirty="0" smtClean="0"/>
              <a:t> При работе с</a:t>
            </a:r>
            <a:r>
              <a:rPr lang="ru-RU" b="1" dirty="0" smtClean="0"/>
              <a:t> БУМАГОЙ</a:t>
            </a:r>
            <a:r>
              <a:rPr lang="ru-RU" dirty="0" smtClean="0"/>
              <a:t> следует опасаться:</a:t>
            </a:r>
          </a:p>
          <a:p>
            <a:pPr lvl="0"/>
            <a:r>
              <a:rPr lang="ru-RU" dirty="0" smtClean="0"/>
              <a:t>Порезов о края бумаги,</a:t>
            </a:r>
          </a:p>
          <a:p>
            <a:pPr lvl="0"/>
            <a:r>
              <a:rPr lang="ru-RU" dirty="0" smtClean="0"/>
              <a:t>Попадания бумаги в рот.</a:t>
            </a:r>
          </a:p>
          <a:p>
            <a:r>
              <a:rPr lang="ru-RU" dirty="0" smtClean="0"/>
              <a:t>При работе с </a:t>
            </a:r>
            <a:r>
              <a:rPr lang="ru-RU" b="1" dirty="0" smtClean="0"/>
              <a:t>ПЛАСТИЛИНОМ и ГЛИНОЙ</a:t>
            </a:r>
            <a:r>
              <a:rPr lang="ru-RU" dirty="0" smtClean="0"/>
              <a:t> следует опасаться:</a:t>
            </a:r>
          </a:p>
          <a:p>
            <a:pPr lvl="0"/>
            <a:r>
              <a:rPr lang="ru-RU" dirty="0" smtClean="0"/>
              <a:t>Попадания его в рот, нос, уши.</a:t>
            </a:r>
          </a:p>
          <a:p>
            <a:pPr lvl="0"/>
            <a:r>
              <a:rPr lang="ru-RU" dirty="0" smtClean="0"/>
              <a:t>Возможности испачкать кроме рук лица, одежды и т.д..</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HOME\Desktop\3dc0456896617548cf2da43bf3c052977752f50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dirty="0" smtClean="0"/>
              <a:t>При работе с </a:t>
            </a:r>
            <a:r>
              <a:rPr lang="ru-RU" b="1" dirty="0" smtClean="0"/>
              <a:t>КРАСКАМИ и КЛЕЕМ</a:t>
            </a:r>
            <a:r>
              <a:rPr lang="ru-RU" dirty="0" smtClean="0"/>
              <a:t> следует опасаться:</a:t>
            </a:r>
            <a:br>
              <a:rPr lang="ru-RU" dirty="0" smtClean="0"/>
            </a:br>
            <a:endParaRPr lang="ru-RU" dirty="0"/>
          </a:p>
        </p:txBody>
      </p:sp>
      <p:sp>
        <p:nvSpPr>
          <p:cNvPr id="3" name="Содержимое 2"/>
          <p:cNvSpPr>
            <a:spLocks noGrp="1"/>
          </p:cNvSpPr>
          <p:nvPr>
            <p:ph idx="1"/>
          </p:nvPr>
        </p:nvSpPr>
        <p:spPr>
          <a:xfrm>
            <a:off x="2643174" y="1357298"/>
            <a:ext cx="6500826" cy="5500702"/>
          </a:xfrm>
        </p:spPr>
        <p:txBody>
          <a:bodyPr>
            <a:normAutofit fontScale="92500" lnSpcReduction="20000"/>
          </a:bodyPr>
          <a:lstStyle/>
          <a:p>
            <a:pPr lvl="0"/>
            <a:r>
              <a:rPr lang="ru-RU" dirty="0" smtClean="0"/>
              <a:t>Попадания их в глаза, рот, нос.</a:t>
            </a:r>
          </a:p>
          <a:p>
            <a:pPr lvl="0"/>
            <a:r>
              <a:rPr lang="ru-RU" dirty="0" smtClean="0"/>
              <a:t>Возможности испачкать лицо, одежду.</a:t>
            </a:r>
          </a:p>
          <a:p>
            <a:pPr lvl="0"/>
            <a:r>
              <a:rPr lang="ru-RU" dirty="0" smtClean="0"/>
              <a:t>В случае  каких-либо неполадок и трудностей обязательно обратиться за помощью к воспитателю.</a:t>
            </a:r>
          </a:p>
          <a:p>
            <a:pPr lvl="0"/>
            <a:r>
              <a:rPr lang="ru-RU" dirty="0" smtClean="0"/>
              <a:t>По окончании работы убрать принадлежности на место.</a:t>
            </a:r>
          </a:p>
          <a:p>
            <a:pPr lvl="0"/>
            <a:r>
              <a:rPr lang="ru-RU" dirty="0" smtClean="0"/>
              <a:t>Вымыть руки.</a:t>
            </a:r>
          </a:p>
          <a:p>
            <a:pPr lvl="0"/>
            <a:r>
              <a:rPr lang="ru-RU" dirty="0" smtClean="0"/>
              <a:t>Снять спецодежду и повесить ее на место.</a:t>
            </a:r>
            <a:endParaRPr lang="ru-RU" smtClean="0"/>
          </a:p>
          <a:p>
            <a:pPr lvl="0"/>
            <a:r>
              <a:rPr lang="ru-RU" smtClean="0"/>
              <a:t>Спасибо </a:t>
            </a:r>
            <a:r>
              <a:rPr lang="ru-RU" dirty="0" smtClean="0"/>
              <a:t>за внимание!</a:t>
            </a:r>
          </a:p>
          <a:p>
            <a:pPr lvl="0"/>
            <a:endParaRPr lang="ru-RU" dirty="0" smtClean="0"/>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270</Words>
  <Application>Microsoft Office PowerPoint</Application>
  <PresentationFormat>Экран (4:3)</PresentationFormat>
  <Paragraphs>51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Презентация для воспитателей.</vt:lpstr>
      <vt:lpstr>Проведение занятий по ручному труду должно быть безопасным </vt:lpstr>
      <vt:lpstr>В процессе ручного труда главная задача </vt:lpstr>
      <vt:lpstr>Слайд 4</vt:lpstr>
      <vt:lpstr>Работа с ножницами и другими специальными инструментами. </vt:lpstr>
      <vt:lpstr>при работе с кисточкой и карандашом.</vt:lpstr>
      <vt:lpstr>Слайд 7</vt:lpstr>
      <vt:lpstr>Слайд 8</vt:lpstr>
      <vt:lpstr>При работе с КРАСКАМИ и КЛЕЕМ следует опасаться: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HOME</dc:creator>
  <cp:lastModifiedBy>Пользователь</cp:lastModifiedBy>
  <cp:revision>9</cp:revision>
  <dcterms:created xsi:type="dcterms:W3CDTF">2017-05-29T15:52:06Z</dcterms:created>
  <dcterms:modified xsi:type="dcterms:W3CDTF">2022-09-06T09:20:16Z</dcterms:modified>
</cp:coreProperties>
</file>