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9" r:id="rId4"/>
    <p:sldId id="258" r:id="rId5"/>
    <p:sldId id="260" r:id="rId6"/>
    <p:sldId id="277" r:id="rId7"/>
    <p:sldId id="261" r:id="rId8"/>
    <p:sldId id="262" r:id="rId9"/>
    <p:sldId id="263" r:id="rId10"/>
    <p:sldId id="268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4" r:id="rId19"/>
    <p:sldId id="275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97422" autoAdjust="0"/>
  </p:normalViewPr>
  <p:slideViewPr>
    <p:cSldViewPr>
      <p:cViewPr varScale="1">
        <p:scale>
          <a:sx n="69" d="100"/>
          <a:sy n="69" d="100"/>
        </p:scale>
        <p:origin x="-5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5B1E0A-E015-48E6-9451-0015236F967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1507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08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1509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1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2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3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9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20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1521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2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3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4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7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8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1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2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5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6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7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8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39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54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1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2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3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4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5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6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7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8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9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0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5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1558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9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0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1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2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3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56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1566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6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6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6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157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7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1572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573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574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9662264-0A7D-420A-81B9-4F98B35ADF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94914-257B-41AE-9E25-88FA2219E1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77E19-CF65-40D4-B458-97A550733F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E2F11-50E0-4EF9-9357-789B0043CC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56043-15E0-49B7-AD6A-2F44C98D20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C8E36-B5B2-4D9E-BAED-1DF9D59639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6DD2F-99FC-4D15-8C0C-55FEBFF13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D29F7-57AB-4822-9AA6-311832C50B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5BD21-555C-4DD4-9CE8-594A929714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F854A-E611-4AA5-943C-F14B8DFE0C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2EAD0-8A05-41D2-818A-70DB8040CD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048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485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048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8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8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8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49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049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1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051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34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053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4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4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542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054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4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4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4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054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54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054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055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055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4866924-100D-40AB-B30C-4312FA29993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3.jpeg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7.jpe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 /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0.jpeg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 /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6.jpeg" /><Relationship Id="rId4" Type="http://schemas.openxmlformats.org/officeDocument/2006/relationships/image" Target="../media/image5.jpeg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Konst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Роль конституции.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Роль конституционного права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как ведущей отрасли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правовой системы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обусловлены и тем,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что именно ее нормами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регулируется сам процесс создания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права. …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его источником является конституция РФ</a:t>
            </a:r>
          </a:p>
        </p:txBody>
      </p:sp>
      <p:pic>
        <p:nvPicPr>
          <p:cNvPr id="30725" name="Picture 5" descr="constitu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524000"/>
            <a:ext cx="2471738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229600" cy="6400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Развитие Российского государства подтверждает общее правило нашего времени: каждая страна, считающая себя цивилизованной, имеет свою конституцию. И это закономерно. Конституция важна и необходима для современного государства, прежде всего потому, что в ней закрепляются его исходные принципы и назначение, функции и основы организации, формы и методы деятельности. Конституция устанавливает пределы и характер государственного регулирования во всех основных сферах общественного развития, взаимоотношения государства с человеком и гражданином. Самое главное - конституция придает высшую юридическую силу фундаментальным правам и свободам человека, защищает его честь и достоинство.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Принятие новой Конституции в России тоже является отражением серьезнейших общественных потребностей. Конституцию справедливо называют главным, основным законом государства. Если представить себе многочисленные правовые акты, действующие в  стране, в виде определенного организованного и взаимосвязанного целого, некоей системы, то конституция - это основание, стержень и одновременно источник развития всего права. На базе конституции происходит становление различных отраслей права, как традиционных, существовавших еще в прошлом, так и новых, создаваемых с учетом перемен в экономике, социальном развитии, политике и культуре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Символами РФ</a:t>
            </a:r>
          </a:p>
          <a:p>
            <a:pPr>
              <a:buFont typeface="Wingdings" pitchFamily="2" charset="2"/>
              <a:buNone/>
            </a:pPr>
            <a:r>
              <a:rPr lang="ru-RU"/>
              <a:t>является флаг, герб,</a:t>
            </a:r>
          </a:p>
          <a:p>
            <a:pPr>
              <a:buFont typeface="Wingdings" pitchFamily="2" charset="2"/>
              <a:buNone/>
            </a:pPr>
            <a:r>
              <a:rPr lang="ru-RU"/>
              <a:t>гимн которые </a:t>
            </a:r>
          </a:p>
          <a:p>
            <a:pPr>
              <a:buFont typeface="Wingdings" pitchFamily="2" charset="2"/>
              <a:buNone/>
            </a:pPr>
            <a:r>
              <a:rPr lang="ru-RU"/>
              <a:t>закреплены законом</a:t>
            </a:r>
          </a:p>
          <a:p>
            <a:pPr>
              <a:buFont typeface="Wingdings" pitchFamily="2" charset="2"/>
              <a:buNone/>
            </a:pPr>
            <a:r>
              <a:rPr lang="ru-RU"/>
              <a:t>Конституции РФ</a:t>
            </a:r>
          </a:p>
        </p:txBody>
      </p:sp>
      <p:pic>
        <p:nvPicPr>
          <p:cNvPr id="28678" name="Picture 6" descr="47853101_ic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52600"/>
            <a:ext cx="4038600" cy="4800600"/>
          </a:xfrm>
          <a:prstGeom prst="rect">
            <a:avLst/>
          </a:prstGeom>
          <a:noFill/>
        </p:spPr>
      </p:pic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Символы РФ: флаг</a:t>
            </a:r>
          </a:p>
        </p:txBody>
      </p:sp>
      <p:pic>
        <p:nvPicPr>
          <p:cNvPr id="28683" name="Picture 11" descr="0b369571b7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419600"/>
            <a:ext cx="1981200" cy="2133600"/>
          </a:xfrm>
          <a:prstGeom prst="rect">
            <a:avLst/>
          </a:prstGeom>
          <a:noFill/>
        </p:spPr>
      </p:pic>
      <p:pic>
        <p:nvPicPr>
          <p:cNvPr id="28684" name="Picture 12" descr="stend-gim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19600"/>
            <a:ext cx="23622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Государственный флаг Российской Федерации является официальным государственным символом Российской Федерации.</a:t>
            </a:r>
          </a:p>
          <a:p>
            <a:pPr>
              <a:buFont typeface="Wingdings" pitchFamily="2" charset="2"/>
              <a:buNone/>
            </a:pPr>
            <a:r>
              <a:rPr lang="ru-RU"/>
              <a:t>Государственный флаг Российской Федерации представляет собой прямоугольное полотнище из трех равновеликих горизонтальных полос: верхней - белого, средней - синего и нижней - красного цвета.</a:t>
            </a:r>
          </a:p>
        </p:txBody>
      </p:sp>
      <p:pic>
        <p:nvPicPr>
          <p:cNvPr id="32772" name="Picture 4" descr="d83f747c9e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800600"/>
            <a:ext cx="3505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Государственный флаг Российской Федерации поднят постоянно на зданиях: Администрации Президента Российской Федерации; Совета Федерации Федерального Собрания Российской Федерации; Государственной Думы Федерального Собрания Российской Федерации; Правительства Российской Федерации; Резиденции Уполномоченного по правам человека в Российской Федерации;</a:t>
            </a:r>
          </a:p>
        </p:txBody>
      </p:sp>
      <p:pic>
        <p:nvPicPr>
          <p:cNvPr id="33796" name="Picture 4" descr="77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724400"/>
            <a:ext cx="2819400" cy="1676400"/>
          </a:xfrm>
          <a:prstGeom prst="rect">
            <a:avLst/>
          </a:prstGeom>
          <a:noFill/>
        </p:spPr>
      </p:pic>
      <p:pic>
        <p:nvPicPr>
          <p:cNvPr id="33797" name="Picture 5" descr="1206054907_flag_sc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724400"/>
            <a:ext cx="2514600" cy="1752600"/>
          </a:xfrm>
          <a:prstGeom prst="rect">
            <a:avLst/>
          </a:prstGeom>
          <a:noFill/>
        </p:spPr>
      </p:pic>
      <p:pic>
        <p:nvPicPr>
          <p:cNvPr id="33798" name="Picture 6" descr="31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724400"/>
            <a:ext cx="33528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096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В дни траура в верхней части древка Государственного флага Российской Федерации крепится черная лента, длина которой равна длине полотнища флага или </a:t>
            </a:r>
          </a:p>
          <a:p>
            <a:pPr>
              <a:buFont typeface="Wingdings" pitchFamily="2" charset="2"/>
              <a:buNone/>
            </a:pPr>
            <a:r>
              <a:rPr lang="ru-RU"/>
              <a:t>   приспускается на</a:t>
            </a:r>
          </a:p>
          <a:p>
            <a:pPr>
              <a:buFont typeface="Wingdings" pitchFamily="2" charset="2"/>
              <a:buNone/>
            </a:pPr>
            <a:r>
              <a:rPr lang="ru-RU"/>
              <a:t>   флагштоке.</a:t>
            </a:r>
          </a:p>
        </p:txBody>
      </p:sp>
      <p:pic>
        <p:nvPicPr>
          <p:cNvPr id="34820" name="Picture 4" descr="3trau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362200"/>
            <a:ext cx="4343400" cy="2514600"/>
          </a:xfrm>
          <a:prstGeom prst="rect">
            <a:avLst/>
          </a:prstGeom>
          <a:noFill/>
        </p:spPr>
      </p:pic>
      <p:pic>
        <p:nvPicPr>
          <p:cNvPr id="34821" name="Picture 5" descr="_46866750_flag_ap3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505200"/>
            <a:ext cx="1600200" cy="2667000"/>
          </a:xfrm>
          <a:prstGeom prst="rect">
            <a:avLst/>
          </a:prstGeom>
          <a:noFill/>
        </p:spPr>
      </p:pic>
      <p:pic>
        <p:nvPicPr>
          <p:cNvPr id="34822" name="Picture 6" descr="2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4876800"/>
            <a:ext cx="4343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Использование Государственного флага Российской Федерации с нарушением настоящего Федерального конституционного закона, а также надругательство над Государственным флагом Российской Федерации влечет за собой ответственность в соответствии с законодательством Российской Федерации.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Настоящий Федеральный конституционный закон вступает в силу со дня его официального опубликования.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Символы РФ: герб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Свою историю герб ведет с XVll века.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Он состоял из двух изображений: двуглавого орла и всадника с копьем, поражающим змея.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Сегодняшний герб почти такой же, как и герб Российской империи.</a:t>
            </a:r>
          </a:p>
          <a:p>
            <a:pPr>
              <a:buFont typeface="Wingdings" pitchFamily="2" charset="2"/>
              <a:buNone/>
            </a:pPr>
            <a:endParaRPr lang="ru-RU" sz="2800"/>
          </a:p>
        </p:txBody>
      </p:sp>
      <p:pic>
        <p:nvPicPr>
          <p:cNvPr id="38918" name="Picture 6" descr="Creative_Wallpaper_Flag_and_National_Emblem_of_Russia_01857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038600"/>
            <a:ext cx="3962400" cy="2514600"/>
          </a:xfrm>
          <a:prstGeom prst="rect">
            <a:avLst/>
          </a:prstGeom>
          <a:noFill/>
        </p:spPr>
      </p:pic>
      <p:pic>
        <p:nvPicPr>
          <p:cNvPr id="38919" name="Picture 7" descr="fg_1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657600"/>
            <a:ext cx="22860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Символы РФ: гимн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Одним из высших символов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государства является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гимн – торжественное музыкальное произведение.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При исполнении гимна люди,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слушающие его встают.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Так они проявляют уважение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к государству.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</a:t>
            </a:r>
            <a:r>
              <a:rPr lang="ru-RU" sz="2800"/>
              <a:t>Музыку к гимну России написал Александр Васильевич Александров, а слова – Сергей Владимирович Михалков.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/>
          </a:p>
        </p:txBody>
      </p:sp>
      <p:pic>
        <p:nvPicPr>
          <p:cNvPr id="39940" name="Picture 4" descr="gimn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048000"/>
            <a:ext cx="1219200" cy="1905000"/>
          </a:xfrm>
          <a:prstGeom prst="rect">
            <a:avLst/>
          </a:prstGeom>
          <a:noFill/>
        </p:spPr>
      </p:pic>
      <p:pic>
        <p:nvPicPr>
          <p:cNvPr id="39941" name="Picture 5" descr="b2031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4175" y="1752600"/>
            <a:ext cx="2409825" cy="337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такое конституция?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Конституция РФ </a:t>
            </a:r>
          </a:p>
        </p:txBody>
      </p:sp>
      <p:pic>
        <p:nvPicPr>
          <p:cNvPr id="5124" name="Picture 4" descr="0042_ver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447800"/>
            <a:ext cx="3429000" cy="5105400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57200" y="2209800"/>
            <a:ext cx="5032375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3200"/>
              <a:t>основной закон государства, обладающий высшей юридической силой и устанавливающий основы политической, правовой и экономической систем данной страны.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/>
              <a:t>Согласно Конституции 1993 г.,  Российская Федерация есть демократическое федеративное правовое государство с республиканской формой правления. Высшей ценностью провозглашаются человек, его права и свободы.</a:t>
            </a:r>
          </a:p>
        </p:txBody>
      </p:sp>
      <p:pic>
        <p:nvPicPr>
          <p:cNvPr id="46084" name="Picture 4" descr="congres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114800"/>
            <a:ext cx="19050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Konst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/>
              <a:t>Все 3 президента РФ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заступая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На пост присягали на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Конституции, держа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правую руку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На сердце или на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конституции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Произнося наизусть 33 слова. </a:t>
            </a:r>
          </a:p>
        </p:txBody>
      </p:sp>
      <p:pic>
        <p:nvPicPr>
          <p:cNvPr id="7172" name="Picture 4" descr="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209800"/>
            <a:ext cx="1905000" cy="1562100"/>
          </a:xfrm>
          <a:prstGeom prst="rect">
            <a:avLst/>
          </a:prstGeom>
          <a:noFill/>
        </p:spPr>
      </p:pic>
      <p:pic>
        <p:nvPicPr>
          <p:cNvPr id="7173" name="Picture 5" descr="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3025" y="0"/>
            <a:ext cx="1450975" cy="1981200"/>
          </a:xfrm>
          <a:prstGeom prst="rect">
            <a:avLst/>
          </a:prstGeom>
          <a:noFill/>
        </p:spPr>
      </p:pic>
      <p:pic>
        <p:nvPicPr>
          <p:cNvPr id="7174" name="Picture 6" descr="Medvedev-600x4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886200"/>
            <a:ext cx="2133600" cy="1552575"/>
          </a:xfrm>
          <a:prstGeom prst="rect">
            <a:avLst/>
          </a:prstGeom>
          <a:noFill/>
        </p:spPr>
      </p:pic>
      <p:pic>
        <p:nvPicPr>
          <p:cNvPr id="7175" name="Picture 7" descr="full_Pos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228600"/>
            <a:ext cx="2019300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Мы, многонациональный народ Российской Федерации, соединенные общей судьбой на своей земле, утверждая права и свободы человека, гражданский мир и согласие, сохраняя исторически сложившееся государственное единство, исходя из общепризнанных принципов равноправия и самоопределения народов, чтя память предков, передавших нам любовь и уважение к Отечеству, веру в добро и справедливость, возрождая суверенную государственность России и утверждая незыблемость ее демократической основы, стремясь обеспечить благополучие и процветание России, исходя из ответственности за свою Родину перед нынешним и будущими поколениями, сознавая себя частью мирового сообщества, принимаем КОНСТИТУЦИЮ РОССИЙСКОЙ ФЕДЕРАЦИИ.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Глава 2. Права и свободы человека и гражданина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Конституция состоит из множества разных статей которые обязывают или указывают на права человека и его свободы.  Такие как: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защита прав и свобод человека: ст. 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право на жизнь: ст. 20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право на защиту прав и свобод: ст. 2, ст. 45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право на неприкосновенность частной жизни: ст. 23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право на образование: ст. 43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право на свободу и личную неприкосновенность: ст. 22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право на свободу мысли, слова: ст. 13, ст. 29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равенство граждан: ст. 6, ст. 19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референдум: ст. 3.3, ст. 32.2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Конституционный статус состоит: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400"/>
              <a:t>-конституционные права;</a:t>
            </a:r>
          </a:p>
          <a:p>
            <a:pPr algn="ctr">
              <a:lnSpc>
                <a:spcPct val="80000"/>
              </a:lnSpc>
            </a:pPr>
            <a:r>
              <a:rPr lang="ru-RU" sz="2400"/>
              <a:t>-конституционные свободы;</a:t>
            </a:r>
          </a:p>
          <a:p>
            <a:pPr algn="ctr">
              <a:lnSpc>
                <a:spcPct val="80000"/>
              </a:lnSpc>
            </a:pPr>
            <a:r>
              <a:rPr lang="ru-RU" sz="2400"/>
              <a:t>-конституционные обязанности; </a:t>
            </a:r>
          </a:p>
          <a:p>
            <a:pPr algn="ctr">
              <a:lnSpc>
                <a:spcPct val="80000"/>
              </a:lnSpc>
            </a:pPr>
            <a:r>
              <a:rPr lang="ru-RU" sz="4000"/>
              <a:t>Группы на которые делятся конституционные права и обязанности:</a:t>
            </a:r>
            <a:endParaRPr lang="ru-RU" sz="2000"/>
          </a:p>
          <a:p>
            <a:pPr algn="ctr">
              <a:lnSpc>
                <a:spcPct val="80000"/>
              </a:lnSpc>
            </a:pPr>
            <a:r>
              <a:rPr lang="ru-RU" sz="2400"/>
              <a:t>-гражданские; </a:t>
            </a:r>
          </a:p>
          <a:p>
            <a:pPr algn="ctr">
              <a:lnSpc>
                <a:spcPct val="80000"/>
              </a:lnSpc>
            </a:pPr>
            <a:r>
              <a:rPr lang="ru-RU" sz="2400"/>
              <a:t>-политические;</a:t>
            </a:r>
          </a:p>
          <a:p>
            <a:pPr algn="ctr">
              <a:lnSpc>
                <a:spcPct val="80000"/>
              </a:lnSpc>
            </a:pPr>
            <a:r>
              <a:rPr lang="ru-RU" sz="2400"/>
              <a:t>-экономические;</a:t>
            </a:r>
          </a:p>
          <a:p>
            <a:pPr algn="ctr">
              <a:lnSpc>
                <a:spcPct val="80000"/>
              </a:lnSpc>
            </a:pPr>
            <a:r>
              <a:rPr lang="ru-RU" sz="2400"/>
              <a:t>-социальные;</a:t>
            </a:r>
          </a:p>
          <a:p>
            <a:pPr algn="ctr">
              <a:lnSpc>
                <a:spcPct val="80000"/>
              </a:lnSpc>
            </a:pPr>
            <a:r>
              <a:rPr lang="ru-RU" sz="2400"/>
              <a:t>-культурные;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Глава 7. Судебная власть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В Российской Федерации признаются и гарантируются права и свободы человека и гражданина согласно общепризнанным принципам и нормам международного права и в соответствии с настоящей Конституцией. Права и свободы человека и гражданина являются непосредственно действующими. Они определяют смысл, содержание и применение законов, деятельность законодательной и исполнительной власти, местного самоуправления и обеспечиваются правосудием. Все равны перед законом и судом.</a:t>
            </a:r>
          </a:p>
        </p:txBody>
      </p:sp>
      <p:pic>
        <p:nvPicPr>
          <p:cNvPr id="23556" name="Picture 4" descr="konstitutsionniy-su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5405438"/>
            <a:ext cx="3581400" cy="1452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"/>
            <a:ext cx="8229600" cy="61261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В судебной системе</a:t>
            </a:r>
          </a:p>
          <a:p>
            <a:pPr>
              <a:buFont typeface="Wingdings" pitchFamily="2" charset="2"/>
              <a:buNone/>
            </a:pPr>
            <a:r>
              <a:rPr lang="ru-RU"/>
              <a:t>обвиняемый или обвинение</a:t>
            </a:r>
          </a:p>
          <a:p>
            <a:pPr>
              <a:buFont typeface="Wingdings" pitchFamily="2" charset="2"/>
              <a:buNone/>
            </a:pPr>
            <a:r>
              <a:rPr lang="ru-RU"/>
              <a:t>тоже имеют множество прав.</a:t>
            </a:r>
          </a:p>
          <a:p>
            <a:pPr>
              <a:buFont typeface="Wingdings" pitchFamily="2" charset="2"/>
              <a:buNone/>
            </a:pPr>
            <a:r>
              <a:rPr lang="ru-RU"/>
              <a:t>К примеру </a:t>
            </a:r>
          </a:p>
          <a:p>
            <a:pPr>
              <a:buFont typeface="Wingdings" pitchFamily="2" charset="2"/>
              <a:buNone/>
            </a:pPr>
            <a:r>
              <a:rPr lang="ru-RU"/>
              <a:t>презумпция невиновности.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Каждый обвиняемый в совершении 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преступления считается невиновным, пока его виновность не будет доказана в предусмотренном федеральным законом порядке и установлена вступившим в законную силу приговором суда.</a:t>
            </a:r>
          </a:p>
          <a:p>
            <a:pPr>
              <a:buFont typeface="Wingdings" pitchFamily="2" charset="2"/>
              <a:buNone/>
            </a:pPr>
            <a:endParaRPr lang="ru-RU" sz="2400"/>
          </a:p>
          <a:p>
            <a:pPr>
              <a:buFont typeface="Wingdings" pitchFamily="2" charset="2"/>
              <a:buNone/>
            </a:pPr>
            <a:endParaRPr lang="ru-RU" sz="2400"/>
          </a:p>
        </p:txBody>
      </p:sp>
      <p:pic>
        <p:nvPicPr>
          <p:cNvPr id="24580" name="Picture 4" descr="femi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0"/>
            <a:ext cx="22860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1261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право на помощь адвоката</a:t>
            </a:r>
          </a:p>
          <a:p>
            <a:pPr>
              <a:buFont typeface="Wingdings" pitchFamily="2" charset="2"/>
              <a:buNone/>
            </a:pPr>
            <a:r>
              <a:rPr lang="ru-RU"/>
              <a:t>Каждому гарантируется право на получение квалифицированной юридической помощи. В случаях, предусмотренных законом, юридическая помощь оказывается бесплатно.</a:t>
            </a:r>
          </a:p>
        </p:txBody>
      </p:sp>
      <p:pic>
        <p:nvPicPr>
          <p:cNvPr id="25606" name="Picture 6" descr="42858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352800"/>
            <a:ext cx="4648200" cy="3319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832</TotalTime>
  <Words>953</Words>
  <Application>Microsoft Office PowerPoint</Application>
  <PresentationFormat>Экран (4:3)</PresentationFormat>
  <Paragraphs>85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Круги</vt:lpstr>
      <vt:lpstr>Презентация PowerPoint</vt:lpstr>
      <vt:lpstr>Что такое конституция?</vt:lpstr>
      <vt:lpstr>Презентация PowerPoint</vt:lpstr>
      <vt:lpstr>Презентация PowerPoint</vt:lpstr>
      <vt:lpstr>Глава 2. Права и свободы человека и гражданина</vt:lpstr>
      <vt:lpstr>Конституционный статус состоит:</vt:lpstr>
      <vt:lpstr>Глава 7. Судебная власть</vt:lpstr>
      <vt:lpstr>Презентация PowerPoint</vt:lpstr>
      <vt:lpstr>Презентация PowerPoint</vt:lpstr>
      <vt:lpstr>Роль конституции.</vt:lpstr>
      <vt:lpstr>Презентация PowerPoint</vt:lpstr>
      <vt:lpstr>Презентация PowerPoint</vt:lpstr>
      <vt:lpstr>Символы РФ: флаг</vt:lpstr>
      <vt:lpstr>Презентация PowerPoint</vt:lpstr>
      <vt:lpstr>Презентация PowerPoint</vt:lpstr>
      <vt:lpstr>Презентация PowerPoint</vt:lpstr>
      <vt:lpstr>Презентация PowerPoint</vt:lpstr>
      <vt:lpstr>Символы РФ: герб</vt:lpstr>
      <vt:lpstr>Символы РФ: гимн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Александра</dc:creator>
  <cp:lastModifiedBy>tuaevae@list.ru</cp:lastModifiedBy>
  <cp:revision>10</cp:revision>
  <cp:lastPrinted>1601-01-01T00:00:00Z</cp:lastPrinted>
  <dcterms:created xsi:type="dcterms:W3CDTF">2010-11-22T11:23:06Z</dcterms:created>
  <dcterms:modified xsi:type="dcterms:W3CDTF">2022-11-03T19:15:51Z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