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6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4" r:id="rId8"/>
    <p:sldId id="265" r:id="rId9"/>
    <p:sldId id="263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10/28/2022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45316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10/28/2022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91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10/28/2022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037208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10/28/2022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70484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10/28/2022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773671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10/28/2022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85784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10/28/2022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52077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10/28/2022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42989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10/28/2022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4452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10/28/2022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43826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10/28/2022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62374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10/28/2022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2871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10/28/2022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60961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10/28/2022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85333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10/28/2022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58584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10/28/2022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54607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DFF08F-DC6B-4601-B491-B0F83F6DD2DA}" type="datetimeFigureOut">
              <a:rPr lang="en-US" smtClean="0"/>
              <a:pPr/>
              <a:t>10/28/2022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5471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8876231" cy="1162992"/>
          </a:xfrm>
        </p:spPr>
        <p:txBody>
          <a:bodyPr>
            <a:normAutofit fontScale="90000"/>
          </a:bodyPr>
          <a:lstStyle/>
          <a:p>
            <a:r>
              <a:rPr lang="ru-RU" sz="3600" i="1" dirty="0">
                <a:solidFill>
                  <a:schemeClr val="tx1"/>
                </a:solidFill>
              </a:rPr>
              <a:t>ФОТООТЧЕТ ПО ПРОЕКТУ </a:t>
            </a:r>
            <a:br>
              <a:rPr lang="ru-RU" sz="3600" i="1" dirty="0">
                <a:solidFill>
                  <a:schemeClr val="tx1"/>
                </a:solidFill>
              </a:rPr>
            </a:br>
            <a:r>
              <a:rPr lang="ru-RU" sz="3600" i="1" dirty="0">
                <a:solidFill>
                  <a:schemeClr val="tx1"/>
                </a:solidFill>
              </a:rPr>
              <a:t>«МИР НАСЕКОМЫХ»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654841" y="3922295"/>
            <a:ext cx="4800601" cy="1335504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tx1"/>
                </a:solidFill>
              </a:rPr>
              <a:t>Воспитатель </a:t>
            </a:r>
          </a:p>
          <a:p>
            <a:r>
              <a:rPr lang="ru-RU" dirty="0">
                <a:solidFill>
                  <a:schemeClr val="tx1"/>
                </a:solidFill>
              </a:rPr>
              <a:t>МБДОУ д/с №7 «Солнышко»</a:t>
            </a:r>
          </a:p>
          <a:p>
            <a:r>
              <a:rPr lang="ru-RU" dirty="0">
                <a:solidFill>
                  <a:schemeClr val="tx1"/>
                </a:solidFill>
              </a:rPr>
              <a:t>Тулеева М.А.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626" y="2349390"/>
            <a:ext cx="5029636" cy="3145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79634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98959" y="511729"/>
            <a:ext cx="9007568" cy="46619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305" marR="1270" indent="-36830" algn="just">
              <a:lnSpc>
                <a:spcPct val="111000"/>
              </a:lnSpc>
              <a:spcAft>
                <a:spcPts val="34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АКТУАЛЬНОСТЬ ТЕМЫ.</a:t>
            </a:r>
          </a:p>
          <a:p>
            <a:pPr marL="27305" marR="1270" indent="-36830" algn="just">
              <a:lnSpc>
                <a:spcPct val="111000"/>
              </a:lnSpc>
              <a:spcAft>
                <a:spcPts val="34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Большинство современных детей редко общаются с природой. Поэтому этот проект направлен на то, чтобы наши дети научились любить и беречь окружающий мир.</a:t>
            </a:r>
          </a:p>
          <a:p>
            <a:pPr marL="27305" marR="1270" indent="-36830" algn="just">
              <a:lnSpc>
                <a:spcPct val="111000"/>
              </a:lnSpc>
              <a:spcAft>
                <a:spcPts val="52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Реакция ребят на насекомых, встречающихся на участке детского сада, была неоднозначна. Часть детей выражала радость и неподдельный интерес, другие - пугались. Были и такие ребята, которые предлагали уничтожить насекомых. В ходе бесед с детьми выяснилось, что их знания о насекомых очень скудны.</a:t>
            </a:r>
          </a:p>
          <a:p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Таким образом, возникла проблема: «Нужны ли насекомые? Пользу или вред они приносят?»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0521248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200" b="1" i="1" dirty="0">
                <a:solidFill>
                  <a:srgbClr val="00B050"/>
                </a:solidFill>
              </a:rPr>
              <a:t>Наблюдение за божьей коровкой и муравьями.</a:t>
            </a:r>
            <a:br>
              <a:rPr lang="ru-RU" sz="3200" b="1" i="1" dirty="0">
                <a:solidFill>
                  <a:srgbClr val="00B050"/>
                </a:solidFill>
              </a:rPr>
            </a:br>
            <a:r>
              <a:rPr lang="ru-RU" sz="3200" b="1" i="1" dirty="0">
                <a:solidFill>
                  <a:srgbClr val="00B050"/>
                </a:solidFill>
              </a:rPr>
              <a:t>Рассматривание насекомых.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626" y="1525321"/>
            <a:ext cx="2896192" cy="36422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1988" y="1713939"/>
            <a:ext cx="2389795" cy="22314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Объект 7">
            <a:extLst>
              <a:ext uri="{FF2B5EF4-FFF2-40B4-BE49-F238E27FC236}">
                <a16:creationId xmlns:a16="http://schemas.microsoft.com/office/drawing/2014/main" id="{502F0A37-DFDE-4E0D-B706-A093B44DE4D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41042" y="1948653"/>
            <a:ext cx="4754563" cy="35688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Объект 4">
            <a:extLst>
              <a:ext uri="{FF2B5EF4-FFF2-40B4-BE49-F238E27FC236}">
                <a16:creationId xmlns:a16="http://schemas.microsoft.com/office/drawing/2014/main" id="{D0C33FF0-37AD-4962-AC4D-2882A4C15924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5502" y="3540647"/>
            <a:ext cx="2265540" cy="30182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9781084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43741" y="809874"/>
            <a:ext cx="6978519" cy="52382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0E549049-4AF9-49A0-9C38-E671E2372E23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8198" y="809874"/>
            <a:ext cx="1946404" cy="1688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44240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60680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i="1" dirty="0">
                <a:solidFill>
                  <a:srgbClr val="00B050"/>
                </a:solidFill>
              </a:rPr>
              <a:t>Выполнение лепки «божья коровка» и конструирование «Бабочка»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8340" y="1144578"/>
            <a:ext cx="4536152" cy="34049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52652" y="1144578"/>
            <a:ext cx="4334984" cy="32539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7366594-5954-4D79-BCC7-F968A1B75D3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6265" y="3656673"/>
            <a:ext cx="3981354" cy="292868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B9FD6DC-3A06-47AA-B88C-CEFE62D4BBA0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4061" y="1606656"/>
            <a:ext cx="1838591" cy="1594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11516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>
                <a:solidFill>
                  <a:srgbClr val="00B050"/>
                </a:solidFill>
              </a:rPr>
              <a:t>Работа с родителями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67235" y="1387936"/>
            <a:ext cx="4827997" cy="49328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DCDCAEA-0607-40AD-ABBD-BC4ECB69530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334" y="4450334"/>
            <a:ext cx="1728133" cy="1547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35561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>
                <a:solidFill>
                  <a:srgbClr val="00B050"/>
                </a:solidFill>
              </a:rPr>
              <a:t>Если я была насекомым, то каким? Почему?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908" y="2160589"/>
            <a:ext cx="4183062" cy="31399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2800" i="1" dirty="0">
                <a:solidFill>
                  <a:srgbClr val="00B050"/>
                </a:solidFill>
              </a:rPr>
              <a:t>Если бы я была насекомым, то я бы хотела быть бабочкой, потому что у нее очень красивые крылья, и она восхитительно порхает. </a:t>
            </a:r>
          </a:p>
        </p:txBody>
      </p:sp>
    </p:spTree>
    <p:extLst>
      <p:ext uri="{BB962C8B-B14F-4D97-AF65-F5344CB8AC3E}">
        <p14:creationId xmlns:p14="http://schemas.microsoft.com/office/powerpoint/2010/main" val="34959587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>
                <a:solidFill>
                  <a:srgbClr val="00B050"/>
                </a:solidFill>
              </a:rPr>
              <a:t>Если я была насекомым, то каким? Почему?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3480" y="1965960"/>
            <a:ext cx="4195474" cy="38484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981350" y="1965960"/>
            <a:ext cx="4018327" cy="402336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b="1" i="1" dirty="0">
                <a:solidFill>
                  <a:srgbClr val="00B050"/>
                </a:solidFill>
              </a:rPr>
              <a:t>Если бы я был </a:t>
            </a:r>
            <a:endParaRPr lang="ru-RU" i="1" dirty="0">
              <a:solidFill>
                <a:srgbClr val="00B050"/>
              </a:solidFill>
            </a:endParaRPr>
          </a:p>
          <a:p>
            <a:pPr marL="45720" indent="0">
              <a:buNone/>
            </a:pPr>
            <a:r>
              <a:rPr lang="ru-RU" b="1" i="1" dirty="0">
                <a:solidFill>
                  <a:srgbClr val="00B050"/>
                </a:solidFill>
              </a:rPr>
              <a:t>насекомым, то я  </a:t>
            </a:r>
            <a:endParaRPr lang="ru-RU" i="1" dirty="0">
              <a:solidFill>
                <a:srgbClr val="00B050"/>
              </a:solidFill>
            </a:endParaRPr>
          </a:p>
          <a:p>
            <a:pPr marL="45720" indent="0">
              <a:buNone/>
            </a:pPr>
            <a:r>
              <a:rPr lang="ru-RU" b="1" i="1" dirty="0">
                <a:solidFill>
                  <a:srgbClr val="00B050"/>
                </a:solidFill>
              </a:rPr>
              <a:t>хотел быть божьей </a:t>
            </a:r>
            <a:endParaRPr lang="ru-RU" i="1" dirty="0">
              <a:solidFill>
                <a:srgbClr val="00B050"/>
              </a:solidFill>
            </a:endParaRPr>
          </a:p>
          <a:p>
            <a:pPr marL="45720" indent="0">
              <a:buNone/>
            </a:pPr>
            <a:r>
              <a:rPr lang="ru-RU" b="1" i="1" dirty="0">
                <a:solidFill>
                  <a:srgbClr val="00B050"/>
                </a:solidFill>
              </a:rPr>
              <a:t>коровкой, потому что </a:t>
            </a:r>
            <a:endParaRPr lang="ru-RU" i="1" dirty="0">
              <a:solidFill>
                <a:srgbClr val="00B050"/>
              </a:solidFill>
            </a:endParaRPr>
          </a:p>
          <a:p>
            <a:pPr marL="45720" indent="0">
              <a:buNone/>
            </a:pPr>
            <a:r>
              <a:rPr lang="ru-RU" b="1" i="1" dirty="0">
                <a:solidFill>
                  <a:srgbClr val="00B050"/>
                </a:solidFill>
              </a:rPr>
              <a:t>она добрая, не </a:t>
            </a:r>
            <a:endParaRPr lang="ru-RU" i="1" dirty="0">
              <a:solidFill>
                <a:srgbClr val="00B050"/>
              </a:solidFill>
            </a:endParaRPr>
          </a:p>
          <a:p>
            <a:pPr marL="45720" indent="0">
              <a:buNone/>
            </a:pPr>
            <a:r>
              <a:rPr lang="ru-RU" b="1" i="1" dirty="0">
                <a:solidFill>
                  <a:srgbClr val="00B050"/>
                </a:solidFill>
              </a:rPr>
              <a:t>кусается. У неё нет </a:t>
            </a:r>
            <a:endParaRPr lang="ru-RU" i="1" dirty="0">
              <a:solidFill>
                <a:srgbClr val="00B050"/>
              </a:solidFill>
            </a:endParaRPr>
          </a:p>
          <a:p>
            <a:pPr marL="45720" indent="0">
              <a:buNone/>
            </a:pPr>
            <a:r>
              <a:rPr lang="ru-RU" b="1" i="1" dirty="0">
                <a:solidFill>
                  <a:srgbClr val="00B050"/>
                </a:solidFill>
              </a:rPr>
              <a:t>врагов, никто её не </a:t>
            </a:r>
            <a:endParaRPr lang="ru-RU" i="1" dirty="0">
              <a:solidFill>
                <a:srgbClr val="00B050"/>
              </a:solidFill>
            </a:endParaRPr>
          </a:p>
          <a:p>
            <a:pPr marL="45720" indent="0">
              <a:buNone/>
            </a:pPr>
            <a:r>
              <a:rPr lang="ru-RU" i="1" dirty="0">
                <a:solidFill>
                  <a:srgbClr val="00B050"/>
                </a:solidFill>
              </a:rPr>
              <a:t>ест.</a:t>
            </a:r>
          </a:p>
        </p:txBody>
      </p:sp>
    </p:spTree>
    <p:extLst>
      <p:ext uri="{BB962C8B-B14F-4D97-AF65-F5344CB8AC3E}">
        <p14:creationId xmlns:p14="http://schemas.microsoft.com/office/powerpoint/2010/main" val="7525650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45959" y="800829"/>
            <a:ext cx="9962146" cy="3971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38200" algn="ctr">
              <a:lnSpc>
                <a:spcPct val="107000"/>
              </a:lnSpc>
              <a:spcAft>
                <a:spcPts val="1565"/>
              </a:spcAft>
            </a:pPr>
            <a:r>
              <a:rPr lang="ru-RU" sz="3200" b="1" kern="0" dirty="0">
                <a:solidFill>
                  <a:srgbClr val="000000"/>
                </a:solidFill>
                <a:latin typeface="Monotype Corsiva" panose="03010101010201010101" pitchFamily="66" charset="0"/>
                <a:ea typeface="Monotype Corsiva" panose="03010101010201010101" pitchFamily="66" charset="0"/>
                <a:cs typeface="Monotype Corsiva" panose="03010101010201010101" pitchFamily="66" charset="0"/>
              </a:rPr>
              <a:t>Результаты исследования</a:t>
            </a:r>
          </a:p>
          <a:p>
            <a:pPr marL="342900" marR="616585" lvl="0" indent="-342900" algn="ctr" fontAlgn="base">
              <a:lnSpc>
                <a:spcPct val="105000"/>
              </a:lnSpc>
              <a:spcAft>
                <a:spcPts val="395"/>
              </a:spcAft>
              <a:buClr>
                <a:srgbClr val="000000"/>
              </a:buClr>
              <a:buSzPts val="3200"/>
              <a:buFont typeface="Arial" panose="020B0604020202020204" pitchFamily="34" charset="0"/>
              <a:buChar char="•"/>
            </a:pPr>
            <a:r>
              <a:rPr lang="ru-RU" sz="32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onotype Corsiva" panose="03010101010201010101" pitchFamily="66" charset="0"/>
                <a:ea typeface="Monotype Corsiva" panose="03010101010201010101" pitchFamily="66" charset="0"/>
                <a:cs typeface="Monotype Corsiva" panose="03010101010201010101" pitchFamily="66" charset="0"/>
              </a:rPr>
              <a:t>Сформировался устойчивый интерес детей к  природе;</a:t>
            </a:r>
            <a:endParaRPr lang="ru-RU" sz="3200" dirty="0">
              <a:solidFill>
                <a:srgbClr val="FFFFFF"/>
              </a:solidFill>
              <a:uFill>
                <a:solidFill>
                  <a:srgbClr val="000000"/>
                </a:solidFill>
              </a:u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marL="342900" marR="616585" lvl="0" indent="-342900" algn="ctr" fontAlgn="base">
              <a:lnSpc>
                <a:spcPct val="105000"/>
              </a:lnSpc>
              <a:spcAft>
                <a:spcPts val="395"/>
              </a:spcAft>
              <a:buClr>
                <a:srgbClr val="000000"/>
              </a:buClr>
              <a:buSzPts val="3200"/>
              <a:buFont typeface="Arial" panose="020B0604020202020204" pitchFamily="34" charset="0"/>
              <a:buChar char="•"/>
            </a:pPr>
            <a:r>
              <a:rPr lang="ru-RU" sz="32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onotype Corsiva" panose="03010101010201010101" pitchFamily="66" charset="0"/>
                <a:ea typeface="Monotype Corsiva" panose="03010101010201010101" pitchFamily="66" charset="0"/>
                <a:cs typeface="Monotype Corsiva" panose="03010101010201010101" pitchFamily="66" charset="0"/>
              </a:rPr>
              <a:t>Повысился уровень экологической грамотности воспитанников, сложилась система знаний  детей о насекомых; </a:t>
            </a:r>
            <a:r>
              <a:rPr lang="ru-RU" sz="32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ru-RU" sz="32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onotype Corsiva" panose="03010101010201010101" pitchFamily="66" charset="0"/>
                <a:ea typeface="Monotype Corsiva" panose="03010101010201010101" pitchFamily="66" charset="0"/>
                <a:cs typeface="Monotype Corsiva" panose="03010101010201010101" pitchFamily="66" charset="0"/>
              </a:rPr>
              <a:t>У детей воспиталось чувство сопереживания и желания помочь маленьким обитателям.</a:t>
            </a:r>
            <a:endParaRPr lang="ru-RU" sz="3200" u="none" strike="noStrike" dirty="0">
              <a:solidFill>
                <a:srgbClr val="FFFFFF"/>
              </a:solidFill>
              <a:effectLst/>
              <a:uFill>
                <a:solidFill>
                  <a:srgbClr val="000000"/>
                </a:solidFill>
              </a:u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0E9ACAA-7435-44D9-81AB-BF68C07AA1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2807" y="5025748"/>
            <a:ext cx="5629013" cy="866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4427503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95</TotalTime>
  <Words>256</Words>
  <Application>Microsoft Office PowerPoint</Application>
  <PresentationFormat>Широкоэкранный</PresentationFormat>
  <Paragraphs>25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Monotype Corsiva</vt:lpstr>
      <vt:lpstr>Times New Roman</vt:lpstr>
      <vt:lpstr>Trebuchet MS</vt:lpstr>
      <vt:lpstr>Wingdings 3</vt:lpstr>
      <vt:lpstr>Аспект</vt:lpstr>
      <vt:lpstr>ФОТООТЧЕТ ПО ПРОЕКТУ  «МИР НАСЕКОМЫХ»</vt:lpstr>
      <vt:lpstr>Презентация PowerPoint</vt:lpstr>
      <vt:lpstr>Наблюдение за божьей коровкой и муравьями. Рассматривание насекомых.</vt:lpstr>
      <vt:lpstr>Презентация PowerPoint</vt:lpstr>
      <vt:lpstr>Выполнение лепки «божья коровка» и конструирование «Бабочка»</vt:lpstr>
      <vt:lpstr>Работа с родителями</vt:lpstr>
      <vt:lpstr>Если я была насекомым, то каким? Почему?</vt:lpstr>
      <vt:lpstr>Если я была насекомым, то каким? Почему?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ФОТООТЧЕТ ПО ПРОЕКТУ  «МИР НАСЕКОМЫХ»</dc:title>
  <dc:creator>СОЛНЫШКО</dc:creator>
  <cp:lastModifiedBy>TSP</cp:lastModifiedBy>
  <cp:revision>14</cp:revision>
  <dcterms:created xsi:type="dcterms:W3CDTF">2022-08-18T10:00:28Z</dcterms:created>
  <dcterms:modified xsi:type="dcterms:W3CDTF">2022-10-28T20:02:07Z</dcterms:modified>
</cp:coreProperties>
</file>