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sldIdLst>
    <p:sldId id="281" r:id="rId2"/>
    <p:sldId id="282" r:id="rId3"/>
    <p:sldId id="299" r:id="rId4"/>
    <p:sldId id="302" r:id="rId5"/>
    <p:sldId id="303" r:id="rId6"/>
    <p:sldId id="301" r:id="rId7"/>
    <p:sldId id="283" r:id="rId8"/>
    <p:sldId id="305" r:id="rId9"/>
    <p:sldId id="273" r:id="rId10"/>
    <p:sldId id="306" r:id="rId11"/>
    <p:sldId id="276" r:id="rId12"/>
    <p:sldId id="307" r:id="rId13"/>
    <p:sldId id="277" r:id="rId14"/>
    <p:sldId id="308" r:id="rId15"/>
    <p:sldId id="279" r:id="rId16"/>
    <p:sldId id="309" r:id="rId17"/>
    <p:sldId id="278" r:id="rId18"/>
    <p:sldId id="310" r:id="rId19"/>
    <p:sldId id="280" r:id="rId20"/>
    <p:sldId id="304" r:id="rId21"/>
    <p:sldId id="269" r:id="rId22"/>
    <p:sldId id="285" r:id="rId23"/>
    <p:sldId id="296" r:id="rId24"/>
    <p:sldId id="298" r:id="rId25"/>
    <p:sldId id="287" r:id="rId26"/>
    <p:sldId id="288" r:id="rId27"/>
    <p:sldId id="286" r:id="rId28"/>
    <p:sldId id="265" r:id="rId29"/>
    <p:sldId id="275" r:id="rId30"/>
    <p:sldId id="297" r:id="rId31"/>
    <p:sldId id="311" r:id="rId32"/>
    <p:sldId id="312" r:id="rId3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A8210"/>
    <a:srgbClr val="000000"/>
    <a:srgbClr val="6633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056" y="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625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458200" cy="5943600"/>
            <a:chOff x="0" y="0"/>
            <a:chExt cx="5328" cy="3744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1440"/>
              <a:ext cx="5155" cy="2304"/>
            </a:xfrm>
            <a:custGeom>
              <a:avLst/>
              <a:gdLst>
                <a:gd name="T0" fmla="*/ 5154 w 5155"/>
                <a:gd name="T1" fmla="*/ 1769 h 2304"/>
                <a:gd name="T2" fmla="*/ 0 w 5155"/>
                <a:gd name="T3" fmla="*/ 2304 h 2304"/>
                <a:gd name="T4" fmla="*/ 0 w 5155"/>
                <a:gd name="T5" fmla="*/ 1252 h 2304"/>
                <a:gd name="T6" fmla="*/ 5155 w 5155"/>
                <a:gd name="T7" fmla="*/ 0 h 2304"/>
                <a:gd name="T8" fmla="*/ 5155 w 5155"/>
                <a:gd name="T9" fmla="*/ 1416 h 2304"/>
                <a:gd name="T10" fmla="*/ 5154 w 5155"/>
                <a:gd name="T11" fmla="*/ 1769 h 2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55" h="2304">
                  <a:moveTo>
                    <a:pt x="5154" y="1769"/>
                  </a:moveTo>
                  <a:lnTo>
                    <a:pt x="0" y="2304"/>
                  </a:lnTo>
                  <a:lnTo>
                    <a:pt x="0" y="1252"/>
                  </a:lnTo>
                  <a:lnTo>
                    <a:pt x="5155" y="0"/>
                  </a:lnTo>
                  <a:lnTo>
                    <a:pt x="5155" y="1416"/>
                  </a:lnTo>
                  <a:lnTo>
                    <a:pt x="5154" y="176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0"/>
              <a:ext cx="5328" cy="3689"/>
            </a:xfrm>
            <a:custGeom>
              <a:avLst/>
              <a:gdLst>
                <a:gd name="T0" fmla="*/ 5311 w 5328"/>
                <a:gd name="T1" fmla="*/ 3209 h 3689"/>
                <a:gd name="T2" fmla="*/ 0 w 5328"/>
                <a:gd name="T3" fmla="*/ 3689 h 3689"/>
                <a:gd name="T4" fmla="*/ 0 w 5328"/>
                <a:gd name="T5" fmla="*/ 9 h 3689"/>
                <a:gd name="T6" fmla="*/ 5328 w 5328"/>
                <a:gd name="T7" fmla="*/ 0 h 3689"/>
                <a:gd name="T8" fmla="*/ 5311 w 5328"/>
                <a:gd name="T9" fmla="*/ 3209 h 368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328" h="3689">
                  <a:moveTo>
                    <a:pt x="5311" y="3209"/>
                  </a:moveTo>
                  <a:lnTo>
                    <a:pt x="0" y="3689"/>
                  </a:lnTo>
                  <a:lnTo>
                    <a:pt x="0" y="9"/>
                  </a:lnTo>
                  <a:lnTo>
                    <a:pt x="5328" y="0"/>
                  </a:lnTo>
                  <a:lnTo>
                    <a:pt x="5311" y="3209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4341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4345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0B3C834-023A-4EF2-BFAA-ACAB233C8A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413955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8A3667-89CA-446C-AD77-50EBDAB33C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2456336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21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21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157B6D-AFE3-4D57-A3EE-971677F618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6414954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748A61-C9E3-402D-8E59-4AA5F7A7AC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1939566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682875-27C5-4A75-BA1E-B8FDAF5A82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8934566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7A4FA6-E54D-4F07-924A-E7D2150895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1214893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C8B33E-0CF0-4A1D-A137-D431DA4A98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9884007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FE5B20-38E8-4ECA-BCD0-6354CF3BD3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9479901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EC1D2A-8B5C-46EE-BD15-712F87C3FC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0239473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E1D25A-9D87-40AC-B39E-B10511762B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3108433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B20F91-33A3-433E-A697-BE6184015D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740840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7242175" cy="1981200"/>
            <a:chOff x="0" y="0"/>
            <a:chExt cx="4562" cy="1248"/>
          </a:xfrm>
        </p:grpSpPr>
        <p:sp>
          <p:nvSpPr>
            <p:cNvPr id="13315" name="Freeform 3"/>
            <p:cNvSpPr>
              <a:spLocks/>
            </p:cNvSpPr>
            <p:nvPr/>
          </p:nvSpPr>
          <p:spPr bwMode="hidden">
            <a:xfrm>
              <a:off x="0" y="583"/>
              <a:ext cx="4487" cy="665"/>
            </a:xfrm>
            <a:custGeom>
              <a:avLst/>
              <a:gdLst>
                <a:gd name="T0" fmla="*/ 4800 w 4806"/>
                <a:gd name="T1" fmla="*/ 299 h 665"/>
                <a:gd name="T2" fmla="*/ 0 w 4806"/>
                <a:gd name="T3" fmla="*/ 665 h 665"/>
                <a:gd name="T4" fmla="*/ 0 w 4806"/>
                <a:gd name="T5" fmla="*/ 0 h 665"/>
                <a:gd name="T6" fmla="*/ 4806 w 4806"/>
                <a:gd name="T7" fmla="*/ 1 h 665"/>
                <a:gd name="T8" fmla="*/ 4800 w 4806"/>
                <a:gd name="T9" fmla="*/ 153 h 665"/>
                <a:gd name="T10" fmla="*/ 4800 w 4806"/>
                <a:gd name="T11" fmla="*/ 299 h 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06" h="665">
                  <a:moveTo>
                    <a:pt x="4800" y="299"/>
                  </a:moveTo>
                  <a:lnTo>
                    <a:pt x="0" y="665"/>
                  </a:lnTo>
                  <a:lnTo>
                    <a:pt x="0" y="0"/>
                  </a:lnTo>
                  <a:lnTo>
                    <a:pt x="4806" y="1"/>
                  </a:lnTo>
                  <a:lnTo>
                    <a:pt x="4800" y="153"/>
                  </a:lnTo>
                  <a:lnTo>
                    <a:pt x="4800" y="29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3" name="Freeform 4"/>
            <p:cNvSpPr>
              <a:spLocks/>
            </p:cNvSpPr>
            <p:nvPr/>
          </p:nvSpPr>
          <p:spPr bwMode="hidden">
            <a:xfrm>
              <a:off x="0" y="0"/>
              <a:ext cx="4562" cy="1199"/>
            </a:xfrm>
            <a:custGeom>
              <a:avLst/>
              <a:gdLst>
                <a:gd name="T0" fmla="*/ 4560 w 4562"/>
                <a:gd name="T1" fmla="*/ 932 h 1199"/>
                <a:gd name="T2" fmla="*/ 0 w 4562"/>
                <a:gd name="T3" fmla="*/ 1199 h 1199"/>
                <a:gd name="T4" fmla="*/ 0 w 4562"/>
                <a:gd name="T5" fmla="*/ 0 h 1199"/>
                <a:gd name="T6" fmla="*/ 4562 w 4562"/>
                <a:gd name="T7" fmla="*/ 0 h 1199"/>
                <a:gd name="T8" fmla="*/ 4560 w 4562"/>
                <a:gd name="T9" fmla="*/ 932 h 1199"/>
                <a:gd name="T10" fmla="*/ 4560 w 4562"/>
                <a:gd name="T11" fmla="*/ 932 h 11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562" h="1199">
                  <a:moveTo>
                    <a:pt x="4560" y="932"/>
                  </a:moveTo>
                  <a:lnTo>
                    <a:pt x="0" y="1199"/>
                  </a:lnTo>
                  <a:lnTo>
                    <a:pt x="0" y="0"/>
                  </a:lnTo>
                  <a:lnTo>
                    <a:pt x="4562" y="0"/>
                  </a:lnTo>
                  <a:lnTo>
                    <a:pt x="4560" y="93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331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321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C3CC42B4-B8B3-4C78-8DAA-8B0FF735B9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0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7" grpId="0"/>
      <p:bldP spid="13318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3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331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image" Target="../media/image30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wmf"/><Relationship Id="rId4" Type="http://schemas.openxmlformats.org/officeDocument/2006/relationships/image" Target="../media/image32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3" name="Заголовок 2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pPr eaLnBrk="1" hangingPunct="1">
              <a:defRPr/>
            </a:pPr>
            <a:endParaRPr lang="ru-RU" dirty="0" smtClean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179388" y="188913"/>
            <a:ext cx="8661400" cy="1574800"/>
          </a:xfrm>
          <a:prstGeom prst="rect">
            <a:avLst/>
          </a:prstGeom>
          <a:noFill/>
          <a:ln>
            <a:noFill/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 anchorCtr="1"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9pPr>
          </a:lstStyle>
          <a:p>
            <a:pPr>
              <a:defRPr/>
            </a:pPr>
            <a:r>
              <a:rPr lang="ru-RU" sz="4000" b="1" dirty="0" smtClean="0">
                <a:solidFill>
                  <a:srgbClr val="FF0000"/>
                </a:solidFill>
              </a:rPr>
              <a:t>Проект</a:t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sz="4000" b="1" dirty="0" smtClean="0">
                <a:solidFill>
                  <a:srgbClr val="FF0000"/>
                </a:solidFill>
              </a:rPr>
              <a:t> «Красная книга, </a:t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sz="4000" b="1" dirty="0" smtClean="0">
                <a:solidFill>
                  <a:srgbClr val="FF0000"/>
                </a:solidFill>
              </a:rPr>
              <a:t>или возьмём под защиту»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3077" name="Picture 5" descr="5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2875" y="1763713"/>
            <a:ext cx="3492500" cy="4295775"/>
          </a:xfrm>
          <a:ln w="38100">
            <a:solidFill>
              <a:srgbClr val="FF3B3B"/>
            </a:solidFill>
            <a:miter lim="800000"/>
            <a:headEnd/>
            <a:tailEnd/>
          </a:ln>
        </p:spPr>
      </p:pic>
      <p:sp>
        <p:nvSpPr>
          <p:cNvPr id="3078" name="TextBox 5"/>
          <p:cNvSpPr txBox="1">
            <a:spLocks noChangeArrowheads="1"/>
          </p:cNvSpPr>
          <p:nvPr/>
        </p:nvSpPr>
        <p:spPr bwMode="auto">
          <a:xfrm>
            <a:off x="3635375" y="5084763"/>
            <a:ext cx="532923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ru-RU" sz="2400" dirty="0" smtClean="0"/>
              <a:t>Выполнили:  ученики </a:t>
            </a:r>
            <a:r>
              <a:rPr lang="ru-RU" sz="2400" dirty="0"/>
              <a:t>2 класса    </a:t>
            </a:r>
            <a:r>
              <a:rPr lang="ru-RU" sz="2400" dirty="0" smtClean="0"/>
              <a:t>Руководитель</a:t>
            </a:r>
            <a:r>
              <a:rPr lang="ru-RU" sz="2400" dirty="0"/>
              <a:t>: </a:t>
            </a:r>
            <a:r>
              <a:rPr lang="ru-RU" sz="2400" dirty="0" smtClean="0"/>
              <a:t>Лазарева С.Н.</a:t>
            </a:r>
            <a:endParaRPr lang="ru-RU" sz="2400" dirty="0"/>
          </a:p>
          <a:p>
            <a:pPr eaLnBrk="1" hangingPunct="1"/>
            <a:endParaRPr lang="ru-RU" sz="24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5"/>
          <p:cNvSpPr txBox="1">
            <a:spLocks noGrp="1" noChangeArrowheads="1"/>
          </p:cNvSpPr>
          <p:nvPr>
            <p:ph idx="1"/>
          </p:nvPr>
        </p:nvSpPr>
        <p:spPr bwMode="auto">
          <a:xfrm>
            <a:off x="395536" y="1196752"/>
            <a:ext cx="8229600" cy="4856714"/>
          </a:xfrm>
          <a:prstGeom prst="rect">
            <a:avLst/>
          </a:prstGeom>
          <a:solidFill>
            <a:schemeClr val="accent5">
              <a:lumMod val="50000"/>
            </a:schemeClr>
          </a:solidFill>
          <a:ln w="57150">
            <a:solidFill>
              <a:srgbClr val="4D4D4D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marL="0" indent="0" algn="ctr" eaLnBrk="1" hangingPunct="1">
              <a:buNone/>
            </a:pPr>
            <a:r>
              <a:rPr lang="ru-RU" sz="3600" dirty="0"/>
              <a:t>На </a:t>
            </a:r>
            <a:r>
              <a:rPr lang="ru-RU" sz="3600" u="sng" dirty="0">
                <a:solidFill>
                  <a:srgbClr val="FF0000"/>
                </a:solidFill>
              </a:rPr>
              <a:t>красных </a:t>
            </a:r>
            <a:r>
              <a:rPr lang="ru-RU" sz="3600" dirty="0"/>
              <a:t> листах помещены сведения </a:t>
            </a:r>
            <a:r>
              <a:rPr lang="ru-RU" sz="3600" dirty="0" smtClean="0"/>
              <a:t>о </a:t>
            </a:r>
            <a:r>
              <a:rPr lang="ru-RU" sz="3600" dirty="0"/>
              <a:t>видах, находящихся под угрозой </a:t>
            </a:r>
          </a:p>
          <a:p>
            <a:pPr marL="0" indent="0" algn="ctr" eaLnBrk="1" hangingPunct="1">
              <a:buNone/>
            </a:pPr>
            <a:r>
              <a:rPr lang="ru-RU" sz="3600" dirty="0"/>
              <a:t>исчезновения и которые уже невозможно</a:t>
            </a:r>
          </a:p>
          <a:p>
            <a:pPr marL="0" indent="0" algn="ctr" eaLnBrk="1" hangingPunct="1">
              <a:buNone/>
            </a:pPr>
            <a:r>
              <a:rPr lang="ru-RU" sz="3600" dirty="0"/>
              <a:t> спасти без введения специальных мер</a:t>
            </a:r>
          </a:p>
          <a:p>
            <a:pPr marL="0" indent="0" algn="ctr" eaLnBrk="1" hangingPunct="1">
              <a:buNone/>
            </a:pPr>
            <a:r>
              <a:rPr lang="ru-RU" sz="3600" dirty="0"/>
              <a:t> охраны.</a:t>
            </a:r>
          </a:p>
        </p:txBody>
      </p:sp>
      <p:sp>
        <p:nvSpPr>
          <p:cNvPr id="5" name="Text Box 14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395536" y="215068"/>
            <a:ext cx="82296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 b="1" dirty="0">
                <a:solidFill>
                  <a:srgbClr val="7030A0"/>
                </a:solidFill>
              </a:rPr>
              <a:t>Исчезающие виды</a:t>
            </a:r>
          </a:p>
        </p:txBody>
      </p:sp>
    </p:spTree>
    <p:extLst>
      <p:ext uri="{BB962C8B-B14F-4D97-AF65-F5344CB8AC3E}">
        <p14:creationId xmlns:p14="http://schemas.microsoft.com/office/powerpoint/2010/main" val="181690114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3" name="Прямоугольник 2"/>
          <p:cNvSpPr/>
          <p:nvPr/>
        </p:nvSpPr>
        <p:spPr>
          <a:xfrm>
            <a:off x="241010" y="39126"/>
            <a:ext cx="8848034" cy="6740598"/>
          </a:xfrm>
          <a:prstGeom prst="rect">
            <a:avLst/>
          </a:prstGeom>
          <a:solidFill>
            <a:srgbClr val="D01102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12" name="Рисунок 11" descr="1072.jpg"/>
          <p:cNvPicPr>
            <a:picLocks noChangeAspect="1"/>
          </p:cNvPicPr>
          <p:nvPr/>
        </p:nvPicPr>
        <p:blipFill>
          <a:blip r:embed="rId2"/>
          <a:srcRect r="1613" b="11818"/>
          <a:stretch>
            <a:fillRect/>
          </a:stretch>
        </p:blipFill>
        <p:spPr>
          <a:xfrm rot="20884047">
            <a:off x="410680" y="1215671"/>
            <a:ext cx="3776676" cy="2309820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112500"/>
          </a:effectLst>
        </p:spPr>
      </p:pic>
      <p:sp>
        <p:nvSpPr>
          <p:cNvPr id="13320" name="Rectangle 9"/>
          <p:cNvSpPr>
            <a:spLocks noChangeArrowheads="1"/>
          </p:cNvSpPr>
          <p:nvPr/>
        </p:nvSpPr>
        <p:spPr bwMode="auto">
          <a:xfrm rot="-961147">
            <a:off x="1187450" y="3789363"/>
            <a:ext cx="1928813" cy="366712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b="1">
                <a:solidFill>
                  <a:schemeClr val="bg1"/>
                </a:solidFill>
              </a:rPr>
              <a:t>Снежный барс</a:t>
            </a:r>
          </a:p>
        </p:txBody>
      </p:sp>
      <p:pic>
        <p:nvPicPr>
          <p:cNvPr id="13" name="Рисунок 12" descr="138.jpg"/>
          <p:cNvPicPr>
            <a:picLocks noChangeAspect="1"/>
          </p:cNvPicPr>
          <p:nvPr/>
        </p:nvPicPr>
        <p:blipFill>
          <a:blip r:embed="rId3"/>
          <a:srcRect r="2499" b="17499"/>
          <a:stretch>
            <a:fillRect/>
          </a:stretch>
        </p:blipFill>
        <p:spPr>
          <a:xfrm rot="673378">
            <a:off x="4629152" y="1394582"/>
            <a:ext cx="3714776" cy="235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/>
          <p:cNvSpPr txBox="1">
            <a:spLocks noChangeArrowheads="1"/>
          </p:cNvSpPr>
          <p:nvPr/>
        </p:nvSpPr>
        <p:spPr bwMode="auto">
          <a:xfrm rot="700483">
            <a:off x="6156325" y="3789363"/>
            <a:ext cx="776288" cy="457200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ru-RU" sz="2400" b="1">
                <a:solidFill>
                  <a:schemeClr val="bg1"/>
                </a:solidFill>
                <a:latin typeface="Calibri" pitchFamily="34" charset="0"/>
              </a:rPr>
              <a:t>Тигр</a:t>
            </a:r>
          </a:p>
        </p:txBody>
      </p:sp>
      <p:pic>
        <p:nvPicPr>
          <p:cNvPr id="14" name="Рисунок 13" descr="405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80175" y="4298212"/>
            <a:ext cx="3365395" cy="21430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3779838" y="6165850"/>
            <a:ext cx="801687" cy="457200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ru-RU" sz="2400" b="1">
                <a:solidFill>
                  <a:schemeClr val="bg1"/>
                </a:solidFill>
                <a:latin typeface="Calibri" pitchFamily="34" charset="0"/>
              </a:rPr>
              <a:t>Зубр</a:t>
            </a:r>
          </a:p>
        </p:txBody>
      </p:sp>
      <p:sp>
        <p:nvSpPr>
          <p:cNvPr id="13325" name="Text Box 14"/>
          <p:cNvSpPr txBox="1">
            <a:spLocks noChangeArrowheads="1"/>
          </p:cNvSpPr>
          <p:nvPr/>
        </p:nvSpPr>
        <p:spPr bwMode="auto">
          <a:xfrm>
            <a:off x="2700338" y="260350"/>
            <a:ext cx="38163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2400" b="1" dirty="0">
                <a:solidFill>
                  <a:srgbClr val="000000"/>
                </a:solidFill>
              </a:rPr>
              <a:t>Исчезающие виды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 animBg="1"/>
      <p:bldP spid="11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6"/>
          <p:cNvSpPr txBox="1">
            <a:spLocks noGrp="1" noChangeArrowheads="1"/>
          </p:cNvSpPr>
          <p:nvPr>
            <p:ph idx="1"/>
          </p:nvPr>
        </p:nvSpPr>
        <p:spPr bwMode="auto">
          <a:xfrm>
            <a:off x="457200" y="1600200"/>
            <a:ext cx="8219256" cy="4302716"/>
          </a:xfrm>
          <a:prstGeom prst="rect">
            <a:avLst/>
          </a:prstGeom>
          <a:solidFill>
            <a:schemeClr val="tx2">
              <a:lumMod val="50000"/>
            </a:schemeClr>
          </a:solidFill>
          <a:ln w="57150">
            <a:solidFill>
              <a:srgbClr val="333333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marL="0" indent="0" eaLnBrk="1" hangingPunct="1">
              <a:buNone/>
            </a:pPr>
            <a:r>
              <a:rPr lang="ru-RU" sz="3600" dirty="0">
                <a:solidFill>
                  <a:schemeClr val="bg2"/>
                </a:solidFill>
              </a:rPr>
              <a:t>На </a:t>
            </a:r>
            <a:r>
              <a:rPr lang="ru-RU" sz="3600" u="sng" dirty="0">
                <a:solidFill>
                  <a:schemeClr val="bg2"/>
                </a:solidFill>
              </a:rPr>
              <a:t>желтых</a:t>
            </a:r>
            <a:r>
              <a:rPr lang="ru-RU" sz="3600" dirty="0">
                <a:solidFill>
                  <a:schemeClr val="bg2"/>
                </a:solidFill>
              </a:rPr>
              <a:t>  листах— уязвимые виды.</a:t>
            </a:r>
          </a:p>
          <a:p>
            <a:pPr marL="0" indent="0" eaLnBrk="1" hangingPunct="1">
              <a:buNone/>
            </a:pPr>
            <a:r>
              <a:rPr lang="ru-RU" sz="3600" dirty="0">
                <a:solidFill>
                  <a:schemeClr val="bg2"/>
                </a:solidFill>
              </a:rPr>
              <a:t> Эти виды встречаются в количествах </a:t>
            </a:r>
          </a:p>
          <a:p>
            <a:pPr marL="0" indent="0" eaLnBrk="1" hangingPunct="1">
              <a:buNone/>
            </a:pPr>
            <a:r>
              <a:rPr lang="ru-RU" sz="3600" dirty="0">
                <a:solidFill>
                  <a:schemeClr val="bg2"/>
                </a:solidFill>
              </a:rPr>
              <a:t>достаточных для выживания, но их</a:t>
            </a:r>
          </a:p>
          <a:p>
            <a:pPr marL="0" indent="0" eaLnBrk="1" hangingPunct="1">
              <a:buNone/>
            </a:pPr>
            <a:r>
              <a:rPr lang="ru-RU" sz="3600" dirty="0">
                <a:solidFill>
                  <a:schemeClr val="bg2"/>
                </a:solidFill>
              </a:rPr>
              <a:t> численность очень быстро сокращается.</a:t>
            </a:r>
          </a:p>
        </p:txBody>
      </p:sp>
      <p:sp>
        <p:nvSpPr>
          <p:cNvPr id="5" name="Text Box 17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457200" y="492195"/>
            <a:ext cx="82296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4000" b="1" dirty="0">
                <a:solidFill>
                  <a:srgbClr val="7030A0"/>
                </a:solidFill>
              </a:rPr>
              <a:t>Сохраняющиеся виды</a:t>
            </a:r>
          </a:p>
        </p:txBody>
      </p:sp>
    </p:spTree>
    <p:extLst>
      <p:ext uri="{BB962C8B-B14F-4D97-AF65-F5344CB8AC3E}">
        <p14:creationId xmlns:p14="http://schemas.microsoft.com/office/powerpoint/2010/main" val="268638126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14340" name="Рисунок 1" descr="rusynok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281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3468" y="36144"/>
            <a:ext cx="9023748" cy="6742656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6" name="Рисунок 5" descr="6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981075"/>
            <a:ext cx="2428875" cy="182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23850" y="2852738"/>
            <a:ext cx="22320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ru-RU" sz="2400">
                <a:solidFill>
                  <a:srgbClr val="663300"/>
                </a:solidFill>
                <a:latin typeface="Calibri" pitchFamily="34" charset="0"/>
              </a:rPr>
              <a:t>Белый медведь</a:t>
            </a:r>
          </a:p>
        </p:txBody>
      </p:sp>
      <p:pic>
        <p:nvPicPr>
          <p:cNvPr id="10" name="Рисунок 9" descr="1532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1052513"/>
            <a:ext cx="2822575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7" name="Rectangle 12"/>
          <p:cNvSpPr>
            <a:spLocks noChangeArrowheads="1"/>
          </p:cNvSpPr>
          <p:nvPr/>
        </p:nvSpPr>
        <p:spPr bwMode="auto">
          <a:xfrm>
            <a:off x="6227763" y="3068638"/>
            <a:ext cx="170338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>
                <a:solidFill>
                  <a:srgbClr val="663300"/>
                </a:solidFill>
              </a:rPr>
              <a:t>Розовая чайка</a:t>
            </a:r>
          </a:p>
        </p:txBody>
      </p:sp>
      <p:pic>
        <p:nvPicPr>
          <p:cNvPr id="12" name="Рисунок 11" descr="369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429000"/>
            <a:ext cx="2717800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9" name="Rectangle 14"/>
          <p:cNvSpPr>
            <a:spLocks noChangeArrowheads="1"/>
          </p:cNvSpPr>
          <p:nvPr/>
        </p:nvSpPr>
        <p:spPr bwMode="auto">
          <a:xfrm>
            <a:off x="1908175" y="6092825"/>
            <a:ext cx="110331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>
                <a:solidFill>
                  <a:srgbClr val="663300"/>
                </a:solidFill>
              </a:rPr>
              <a:t>джейран</a:t>
            </a:r>
          </a:p>
        </p:txBody>
      </p:sp>
      <p:pic>
        <p:nvPicPr>
          <p:cNvPr id="7" name="Рисунок 6" descr="4652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875" b="12186"/>
          <a:stretch>
            <a:fillRect/>
          </a:stretch>
        </p:blipFill>
        <p:spPr bwMode="auto">
          <a:xfrm rot="842807">
            <a:off x="5408613" y="3894138"/>
            <a:ext cx="2592387" cy="231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51" name="Rectangle 16"/>
          <p:cNvSpPr>
            <a:spLocks noChangeArrowheads="1"/>
          </p:cNvSpPr>
          <p:nvPr/>
        </p:nvSpPr>
        <p:spPr bwMode="auto">
          <a:xfrm>
            <a:off x="5148263" y="6165850"/>
            <a:ext cx="21844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>
                <a:solidFill>
                  <a:srgbClr val="663300"/>
                </a:solidFill>
              </a:rPr>
              <a:t>Розовый фламинго</a:t>
            </a:r>
          </a:p>
        </p:txBody>
      </p:sp>
      <p:sp>
        <p:nvSpPr>
          <p:cNvPr id="14352" name="Text Box 17"/>
          <p:cNvSpPr txBox="1">
            <a:spLocks noChangeArrowheads="1"/>
          </p:cNvSpPr>
          <p:nvPr/>
        </p:nvSpPr>
        <p:spPr bwMode="auto">
          <a:xfrm>
            <a:off x="2771775" y="260350"/>
            <a:ext cx="41767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2400" b="1" dirty="0">
                <a:solidFill>
                  <a:srgbClr val="000000"/>
                </a:solidFill>
              </a:rPr>
              <a:t>Сохраняющиеся виды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allAtOnce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7"/>
          <p:cNvSpPr txBox="1">
            <a:spLocks noGrp="1" noChangeArrowheads="1"/>
          </p:cNvSpPr>
          <p:nvPr>
            <p:ph idx="1"/>
          </p:nvPr>
        </p:nvSpPr>
        <p:spPr bwMode="auto">
          <a:xfrm>
            <a:off x="251519" y="1600200"/>
            <a:ext cx="8568953" cy="4425827"/>
          </a:xfrm>
          <a:prstGeom prst="rect">
            <a:avLst/>
          </a:prstGeom>
          <a:solidFill>
            <a:srgbClr val="DDDDDD"/>
          </a:solidFill>
          <a:ln w="57150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marL="0" indent="0" algn="ctr" eaLnBrk="1" hangingPunct="1">
              <a:buNone/>
            </a:pPr>
            <a:r>
              <a:rPr lang="ru-RU" dirty="0">
                <a:solidFill>
                  <a:schemeClr val="bg2"/>
                </a:solidFill>
              </a:rPr>
              <a:t>На </a:t>
            </a:r>
            <a:r>
              <a:rPr lang="ru-RU" b="1" u="sng" dirty="0">
                <a:solidFill>
                  <a:schemeClr val="bg2"/>
                </a:solidFill>
              </a:rPr>
              <a:t>белых</a:t>
            </a:r>
            <a:r>
              <a:rPr lang="ru-RU" dirty="0">
                <a:solidFill>
                  <a:schemeClr val="bg2"/>
                </a:solidFill>
              </a:rPr>
              <a:t> листах помещены сведения </a:t>
            </a:r>
          </a:p>
          <a:p>
            <a:pPr marL="0" indent="0" algn="ctr" eaLnBrk="1" hangingPunct="1">
              <a:buNone/>
            </a:pPr>
            <a:r>
              <a:rPr lang="ru-RU" dirty="0">
                <a:solidFill>
                  <a:schemeClr val="bg2"/>
                </a:solidFill>
              </a:rPr>
              <a:t>о редких видах растений и животных.</a:t>
            </a:r>
          </a:p>
          <a:p>
            <a:pPr marL="0" indent="0" algn="ctr" eaLnBrk="1" hangingPunct="1">
              <a:buNone/>
            </a:pPr>
            <a:r>
              <a:rPr lang="ru-RU" dirty="0">
                <a:solidFill>
                  <a:schemeClr val="bg2"/>
                </a:solidFill>
              </a:rPr>
              <a:t>Эти виды не находятся под угрозой вымирания,</a:t>
            </a:r>
          </a:p>
          <a:p>
            <a:pPr marL="0" indent="0" algn="ctr" eaLnBrk="1" hangingPunct="1">
              <a:buNone/>
            </a:pPr>
            <a:r>
              <a:rPr lang="ru-RU" dirty="0">
                <a:solidFill>
                  <a:schemeClr val="bg2"/>
                </a:solidFill>
              </a:rPr>
              <a:t>встречаются очень редко , на ограниченных </a:t>
            </a:r>
          </a:p>
          <a:p>
            <a:pPr marL="0" indent="0" algn="ctr" eaLnBrk="1" hangingPunct="1">
              <a:buNone/>
            </a:pPr>
            <a:r>
              <a:rPr lang="ru-RU" dirty="0">
                <a:solidFill>
                  <a:schemeClr val="bg2"/>
                </a:solidFill>
              </a:rPr>
              <a:t>территориях, поэтому могут скоро исчезнуть.</a:t>
            </a:r>
          </a:p>
        </p:txBody>
      </p:sp>
      <p:sp>
        <p:nvSpPr>
          <p:cNvPr id="5" name="Text Box 20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457200" y="430639"/>
            <a:ext cx="82296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4800" b="1" dirty="0">
                <a:solidFill>
                  <a:srgbClr val="7030A0"/>
                </a:solidFill>
              </a:rPr>
              <a:t>Редкие виды</a:t>
            </a:r>
          </a:p>
        </p:txBody>
      </p:sp>
    </p:spTree>
    <p:extLst>
      <p:ext uri="{BB962C8B-B14F-4D97-AF65-F5344CB8AC3E}">
        <p14:creationId xmlns:p14="http://schemas.microsoft.com/office/powerpoint/2010/main" val="165749545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3" name="Прямоугольник 2"/>
          <p:cNvSpPr/>
          <p:nvPr/>
        </p:nvSpPr>
        <p:spPr>
          <a:xfrm>
            <a:off x="64006" y="36144"/>
            <a:ext cx="9024413" cy="6742656"/>
          </a:xfrm>
          <a:prstGeom prst="rect">
            <a:avLst/>
          </a:prstGeom>
          <a:solidFill>
            <a:schemeClr val="tx1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endParaRPr lang="ru-RU" smtClean="0">
              <a:solidFill>
                <a:srgbClr val="000000"/>
              </a:solidFill>
              <a:latin typeface="Calibri" pitchFamily="34" charset="0"/>
            </a:endParaRPr>
          </a:p>
        </p:txBody>
      </p:sp>
      <p:pic>
        <p:nvPicPr>
          <p:cNvPr id="5" name="Picture 2" descr=" СКОПА - Pandion haliaetus (Linnaeus, 1758)"/>
          <p:cNvPicPr>
            <a:picLocks noChangeAspect="1" noChangeArrowheads="1"/>
          </p:cNvPicPr>
          <p:nvPr/>
        </p:nvPicPr>
        <p:blipFill>
          <a:blip r:embed="rId2"/>
          <a:srcRect l="5762" t="5207" r="7258" b="8678"/>
          <a:stretch>
            <a:fillRect/>
          </a:stretch>
        </p:blipFill>
        <p:spPr bwMode="auto">
          <a:xfrm>
            <a:off x="395288" y="1063061"/>
            <a:ext cx="3786214" cy="3071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368" name="Text Box 17"/>
          <p:cNvSpPr txBox="1">
            <a:spLocks noChangeArrowheads="1"/>
          </p:cNvSpPr>
          <p:nvPr/>
        </p:nvSpPr>
        <p:spPr bwMode="auto">
          <a:xfrm>
            <a:off x="395288" y="4365625"/>
            <a:ext cx="21605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000">
                <a:solidFill>
                  <a:srgbClr val="000000"/>
                </a:solidFill>
              </a:rPr>
              <a:t>Скопа</a:t>
            </a:r>
          </a:p>
        </p:txBody>
      </p:sp>
      <p:pic>
        <p:nvPicPr>
          <p:cNvPr id="7" name="Picture 4" descr=" СЕВЕРНЫЙ ОЛЕНЬ (лесной подвид) - Rangifer tarandus  angustifrons Flerov, 1932(алтае-саянская популяция)"/>
          <p:cNvPicPr>
            <a:picLocks noChangeAspect="1" noChangeArrowheads="1"/>
          </p:cNvPicPr>
          <p:nvPr/>
        </p:nvPicPr>
        <p:blipFill>
          <a:blip r:embed="rId3"/>
          <a:srcRect l="6630" t="8097" r="8287" b="8906"/>
          <a:stretch>
            <a:fillRect/>
          </a:stretch>
        </p:blipFill>
        <p:spPr bwMode="auto">
          <a:xfrm>
            <a:off x="5148064" y="1428840"/>
            <a:ext cx="3667152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370" name="Text Box 19"/>
          <p:cNvSpPr txBox="1">
            <a:spLocks noChangeArrowheads="1"/>
          </p:cNvSpPr>
          <p:nvPr/>
        </p:nvSpPr>
        <p:spPr bwMode="auto">
          <a:xfrm>
            <a:off x="5940425" y="5013325"/>
            <a:ext cx="2376488" cy="64135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>
                <a:solidFill>
                  <a:srgbClr val="000000"/>
                </a:solidFill>
              </a:rPr>
              <a:t>Северный олень (лесной вид)</a:t>
            </a:r>
          </a:p>
        </p:txBody>
      </p:sp>
      <p:sp>
        <p:nvSpPr>
          <p:cNvPr id="15371" name="Text Box 20"/>
          <p:cNvSpPr txBox="1">
            <a:spLocks noChangeArrowheads="1"/>
          </p:cNvSpPr>
          <p:nvPr/>
        </p:nvSpPr>
        <p:spPr bwMode="auto">
          <a:xfrm>
            <a:off x="3132138" y="260350"/>
            <a:ext cx="41767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2400" b="1">
                <a:solidFill>
                  <a:srgbClr val="000000"/>
                </a:solidFill>
              </a:rPr>
              <a:t>Редкие виды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8"/>
          <p:cNvSpPr txBox="1">
            <a:spLocks noGrp="1" noChangeArrowheads="1"/>
          </p:cNvSpPr>
          <p:nvPr>
            <p:ph idx="1"/>
          </p:nvPr>
        </p:nvSpPr>
        <p:spPr bwMode="auto">
          <a:xfrm>
            <a:off x="107504" y="1196752"/>
            <a:ext cx="8856985" cy="5521512"/>
          </a:xfrm>
          <a:prstGeom prst="rect">
            <a:avLst/>
          </a:prstGeom>
          <a:solidFill>
            <a:schemeClr val="tx1">
              <a:lumMod val="50000"/>
            </a:schemeClr>
          </a:solidFill>
          <a:ln w="57150">
            <a:solidFill>
              <a:srgbClr val="333333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marL="0" indent="0" algn="ctr" eaLnBrk="1" hangingPunct="1">
              <a:buNone/>
            </a:pPr>
            <a:r>
              <a:rPr lang="ru-RU" sz="3600" dirty="0"/>
              <a:t>На </a:t>
            </a:r>
            <a:r>
              <a:rPr lang="ru-RU" sz="3600" u="sng" dirty="0">
                <a:solidFill>
                  <a:srgbClr val="4D4D4D"/>
                </a:solidFill>
              </a:rPr>
              <a:t>серых</a:t>
            </a:r>
            <a:r>
              <a:rPr lang="ru-RU" sz="3600" dirty="0"/>
              <a:t> листах — сведения о мало изученных </a:t>
            </a:r>
          </a:p>
          <a:p>
            <a:pPr marL="0" indent="0" algn="ctr" eaLnBrk="1" hangingPunct="1">
              <a:buNone/>
            </a:pPr>
            <a:r>
              <a:rPr lang="ru-RU" sz="3600" dirty="0"/>
              <a:t>и редких видах. Возможно, они находятся </a:t>
            </a:r>
          </a:p>
          <a:p>
            <a:pPr marL="0" indent="0" algn="ctr" eaLnBrk="1" hangingPunct="1">
              <a:buNone/>
            </a:pPr>
            <a:r>
              <a:rPr lang="ru-RU" sz="3600" dirty="0"/>
              <a:t>под угрозой, но так как нет достаточной </a:t>
            </a:r>
          </a:p>
          <a:p>
            <a:pPr marL="0" indent="0" algn="ctr" eaLnBrk="1" hangingPunct="1">
              <a:buNone/>
            </a:pPr>
            <a:r>
              <a:rPr lang="ru-RU" sz="3600" dirty="0"/>
              <a:t>информации, то нельзя оценить, к какой группе</a:t>
            </a:r>
          </a:p>
          <a:p>
            <a:pPr marL="0" indent="0" algn="ctr" eaLnBrk="1" hangingPunct="1">
              <a:buNone/>
            </a:pPr>
            <a:r>
              <a:rPr lang="ru-RU" sz="3600" dirty="0"/>
              <a:t>они относятся.</a:t>
            </a:r>
          </a:p>
        </p:txBody>
      </p:sp>
      <p:sp>
        <p:nvSpPr>
          <p:cNvPr id="5" name="Text Box 11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457200" y="492195"/>
            <a:ext cx="82296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4000" b="1" dirty="0">
                <a:solidFill>
                  <a:srgbClr val="7030A0"/>
                </a:solidFill>
              </a:rPr>
              <a:t>Неопределенные виды</a:t>
            </a:r>
          </a:p>
        </p:txBody>
      </p:sp>
    </p:spTree>
    <p:extLst>
      <p:ext uri="{BB962C8B-B14F-4D97-AF65-F5344CB8AC3E}">
        <p14:creationId xmlns:p14="http://schemas.microsoft.com/office/powerpoint/2010/main" val="260377782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>
              <a:lumMod val="5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0A8210"/>
              </a:solidFill>
            </a:endParaRPr>
          </a:p>
        </p:txBody>
      </p:sp>
      <p:pic>
        <p:nvPicPr>
          <p:cNvPr id="5" name="Picture 2" descr=" ГАДЮКА  НИКОЛЬСКОГО - Vipera nikolskii Vedmederja, Grubant et Rudaeva, 1986"/>
          <p:cNvPicPr>
            <a:picLocks noChangeAspect="1" noChangeArrowheads="1"/>
          </p:cNvPicPr>
          <p:nvPr/>
        </p:nvPicPr>
        <p:blipFill>
          <a:blip r:embed="rId2"/>
          <a:srcRect l="5378" t="5097" r="5449" b="9373"/>
          <a:stretch>
            <a:fillRect/>
          </a:stretch>
        </p:blipFill>
        <p:spPr bwMode="auto">
          <a:xfrm>
            <a:off x="395536" y="1713315"/>
            <a:ext cx="4000528" cy="31432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390" name="Text Box 8"/>
          <p:cNvSpPr txBox="1">
            <a:spLocks noChangeArrowheads="1"/>
          </p:cNvSpPr>
          <p:nvPr/>
        </p:nvSpPr>
        <p:spPr bwMode="auto">
          <a:xfrm>
            <a:off x="1258888" y="5157788"/>
            <a:ext cx="244951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/>
              <a:t>Гадюка Никольского</a:t>
            </a:r>
          </a:p>
        </p:txBody>
      </p:sp>
      <p:pic>
        <p:nvPicPr>
          <p:cNvPr id="7" name="Picture 4" descr="  ПРИБАЙКАЛЬСКИЙ ЧЕРНОШАПОЧНЫЙ СУРОК - Marmota camtschatica  doppelmayeri (Birula, 1922)"/>
          <p:cNvPicPr>
            <a:picLocks noChangeAspect="1" noChangeArrowheads="1"/>
          </p:cNvPicPr>
          <p:nvPr/>
        </p:nvPicPr>
        <p:blipFill>
          <a:blip r:embed="rId3"/>
          <a:srcRect l="5703" t="5235" r="6029" b="8917"/>
          <a:stretch>
            <a:fillRect/>
          </a:stretch>
        </p:blipFill>
        <p:spPr bwMode="auto">
          <a:xfrm>
            <a:off x="4730737" y="1713316"/>
            <a:ext cx="3857652" cy="3071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392" name="Text Box 10"/>
          <p:cNvSpPr txBox="1">
            <a:spLocks noChangeArrowheads="1"/>
          </p:cNvSpPr>
          <p:nvPr/>
        </p:nvSpPr>
        <p:spPr bwMode="auto">
          <a:xfrm>
            <a:off x="5435600" y="5229225"/>
            <a:ext cx="29527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ru-RU"/>
              <a:t>Прибайкальский </a:t>
            </a:r>
          </a:p>
          <a:p>
            <a:pPr eaLnBrk="1" hangingPunct="1"/>
            <a:r>
              <a:rPr lang="ru-RU"/>
              <a:t>черношапочный сурок</a:t>
            </a:r>
          </a:p>
        </p:txBody>
      </p:sp>
      <p:sp>
        <p:nvSpPr>
          <p:cNvPr id="16393" name="Text Box 11"/>
          <p:cNvSpPr txBox="1">
            <a:spLocks noChangeArrowheads="1"/>
          </p:cNvSpPr>
          <p:nvPr/>
        </p:nvSpPr>
        <p:spPr bwMode="auto">
          <a:xfrm>
            <a:off x="2700338" y="476250"/>
            <a:ext cx="39592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2400" b="1" dirty="0">
                <a:solidFill>
                  <a:srgbClr val="000000"/>
                </a:solidFill>
              </a:rPr>
              <a:t>Неопределенные виды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9"/>
          <p:cNvSpPr txBox="1">
            <a:spLocks noGrp="1" noChangeArrowheads="1"/>
          </p:cNvSpPr>
          <p:nvPr>
            <p:ph idx="1"/>
          </p:nvPr>
        </p:nvSpPr>
        <p:spPr bwMode="auto">
          <a:xfrm>
            <a:off x="5686" y="1600200"/>
            <a:ext cx="9132628" cy="2394502"/>
          </a:xfrm>
          <a:prstGeom prst="rect">
            <a:avLst/>
          </a:prstGeom>
          <a:solidFill>
            <a:srgbClr val="0A8210"/>
          </a:solidFill>
          <a:ln w="57150">
            <a:solidFill>
              <a:srgbClr val="333333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marL="0" indent="0" algn="ctr" eaLnBrk="1" hangingPunct="1">
              <a:buNone/>
            </a:pPr>
            <a:r>
              <a:rPr lang="ru-RU" sz="4400" dirty="0"/>
              <a:t>На </a:t>
            </a:r>
            <a:r>
              <a:rPr lang="ru-RU" sz="4400" u="sng" dirty="0">
                <a:solidFill>
                  <a:srgbClr val="00CC00"/>
                </a:solidFill>
              </a:rPr>
              <a:t>зеленых </a:t>
            </a:r>
            <a:r>
              <a:rPr lang="ru-RU" sz="4400" dirty="0"/>
              <a:t> листах — сведения </a:t>
            </a:r>
          </a:p>
          <a:p>
            <a:pPr marL="0" indent="0" algn="ctr" eaLnBrk="1" hangingPunct="1">
              <a:buNone/>
            </a:pPr>
            <a:r>
              <a:rPr lang="ru-RU" sz="4400" dirty="0"/>
              <a:t>о восстановленных видах</a:t>
            </a:r>
          </a:p>
          <a:p>
            <a:pPr marL="0" indent="0" algn="ctr" eaLnBrk="1" hangingPunct="1">
              <a:buNone/>
            </a:pPr>
            <a:r>
              <a:rPr lang="ru-RU" sz="4400" dirty="0"/>
              <a:t> и находящихся вне опасности. </a:t>
            </a:r>
          </a:p>
        </p:txBody>
      </p:sp>
      <p:sp>
        <p:nvSpPr>
          <p:cNvPr id="5" name="Text Box 13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457200" y="522972"/>
            <a:ext cx="82296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 b="1" dirty="0" err="1">
                <a:solidFill>
                  <a:srgbClr val="7030A0"/>
                </a:solidFill>
              </a:rPr>
              <a:t>Восстанавливающиеся</a:t>
            </a:r>
            <a:r>
              <a:rPr lang="ru-RU" sz="3600" b="1" dirty="0">
                <a:solidFill>
                  <a:srgbClr val="7030A0"/>
                </a:solidFill>
              </a:rPr>
              <a:t> виды</a:t>
            </a:r>
          </a:p>
        </p:txBody>
      </p:sp>
    </p:spTree>
    <p:extLst>
      <p:ext uri="{BB962C8B-B14F-4D97-AF65-F5344CB8AC3E}">
        <p14:creationId xmlns:p14="http://schemas.microsoft.com/office/powerpoint/2010/main" val="107334671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3" name="Прямоугольник 2"/>
          <p:cNvSpPr/>
          <p:nvPr/>
        </p:nvSpPr>
        <p:spPr>
          <a:xfrm>
            <a:off x="62322" y="38684"/>
            <a:ext cx="9024412" cy="6740241"/>
          </a:xfrm>
          <a:prstGeom prst="rect">
            <a:avLst/>
          </a:prstGeom>
          <a:solidFill>
            <a:srgbClr val="0A821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5" name="Рисунок 4" descr="275px-Beaver_pho3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412875"/>
            <a:ext cx="3616325" cy="281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 descr="265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3357563"/>
            <a:ext cx="3810000" cy="278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7" name="Text Box 11"/>
          <p:cNvSpPr txBox="1">
            <a:spLocks noChangeArrowheads="1"/>
          </p:cNvSpPr>
          <p:nvPr/>
        </p:nvSpPr>
        <p:spPr bwMode="auto">
          <a:xfrm>
            <a:off x="900113" y="4868863"/>
            <a:ext cx="24479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000">
                <a:solidFill>
                  <a:srgbClr val="000000"/>
                </a:solidFill>
              </a:rPr>
              <a:t>Речной бобр</a:t>
            </a:r>
          </a:p>
        </p:txBody>
      </p:sp>
      <p:sp>
        <p:nvSpPr>
          <p:cNvPr id="17418" name="Text Box 12"/>
          <p:cNvSpPr txBox="1">
            <a:spLocks noChangeArrowheads="1"/>
          </p:cNvSpPr>
          <p:nvPr/>
        </p:nvSpPr>
        <p:spPr bwMode="auto">
          <a:xfrm>
            <a:off x="5508625" y="1916113"/>
            <a:ext cx="20875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2000">
                <a:solidFill>
                  <a:srgbClr val="000000"/>
                </a:solidFill>
              </a:rPr>
              <a:t>Лоси</a:t>
            </a:r>
          </a:p>
        </p:txBody>
      </p:sp>
      <p:sp>
        <p:nvSpPr>
          <p:cNvPr id="17419" name="Text Box 13"/>
          <p:cNvSpPr txBox="1">
            <a:spLocks noChangeArrowheads="1"/>
          </p:cNvSpPr>
          <p:nvPr/>
        </p:nvSpPr>
        <p:spPr bwMode="auto">
          <a:xfrm>
            <a:off x="2916238" y="333375"/>
            <a:ext cx="424815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2400" b="1" dirty="0" err="1">
                <a:solidFill>
                  <a:srgbClr val="000000"/>
                </a:solidFill>
              </a:rPr>
              <a:t>Восстанавливающиеся</a:t>
            </a:r>
            <a:r>
              <a:rPr lang="ru-RU" sz="2400" b="1" dirty="0">
                <a:solidFill>
                  <a:srgbClr val="000000"/>
                </a:solidFill>
              </a:rPr>
              <a:t> виды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79388" y="-100013"/>
            <a:ext cx="8507412" cy="1517651"/>
          </a:xfrm>
        </p:spPr>
        <p:txBody>
          <a:bodyPr>
            <a:noAutofit/>
          </a:bodyPr>
          <a:lstStyle/>
          <a:p>
            <a:pPr algn="l" eaLnBrk="1" hangingPunct="1">
              <a:defRPr/>
            </a:pPr>
            <a:r>
              <a:rPr lang="ru-RU" sz="3600" dirty="0" smtClean="0">
                <a:solidFill>
                  <a:schemeClr val="tx1"/>
                </a:solidFill>
              </a:rPr>
              <a:t>Цель проекта:</a:t>
            </a:r>
            <a:r>
              <a:rPr lang="ru-RU" sz="3600" dirty="0" smtClean="0">
                <a:solidFill>
                  <a:srgbClr val="C00000"/>
                </a:solidFill>
              </a:rPr>
              <a:t> 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75856" y="548680"/>
            <a:ext cx="5472608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defRPr/>
            </a:pPr>
            <a:r>
              <a:rPr kumimoji="1" lang="ru-RU" sz="3200" dirty="0">
                <a:solidFill>
                  <a:schemeClr val="tx2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+mj-lt"/>
                <a:ea typeface="+mj-ea"/>
                <a:cs typeface="+mj-cs"/>
              </a:rPr>
              <a:t>Познакомиться с Красной книгой, расширить и углубить знания об исчезающих видах растений и животных;</a:t>
            </a:r>
          </a:p>
        </p:txBody>
      </p:sp>
      <p:sp>
        <p:nvSpPr>
          <p:cNvPr id="6" name="Заголовок 1"/>
          <p:cNvSpPr txBox="1">
            <a:spLocks noGrp="1"/>
          </p:cNvSpPr>
          <p:nvPr>
            <p:ph idx="1"/>
          </p:nvPr>
        </p:nvSpPr>
        <p:spPr>
          <a:xfrm>
            <a:off x="457200" y="3103224"/>
            <a:ext cx="8229600" cy="1261247"/>
          </a:xfrm>
        </p:spPr>
        <p:txBody>
          <a:bodyPr rtlCol="0" anchor="ctr">
            <a:noAutofit/>
          </a:bodyPr>
          <a:lstStyle/>
          <a:p>
            <a:pPr marL="0" indent="0" eaLnBrk="1" fontAlgn="auto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ru-RU" sz="36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+mj-lt"/>
                <a:ea typeface="+mj-ea"/>
                <a:cs typeface="+mj-cs"/>
              </a:rPr>
              <a:t>Задачи проекта:</a:t>
            </a:r>
          </a:p>
          <a:p>
            <a:pPr marL="0" indent="0" eaLnBrk="1" fontAlgn="auto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ru-RU" sz="3600" dirty="0">
              <a:solidFill>
                <a:srgbClr val="C00000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latin typeface="+mj-lt"/>
              <a:ea typeface="+mj-ea"/>
              <a:cs typeface="+mj-cs"/>
            </a:endParaRPr>
          </a:p>
          <a:p>
            <a:pPr marL="0" indent="0" eaLnBrk="1" fontAlgn="auto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ru-RU" sz="3600" dirty="0">
              <a:solidFill>
                <a:srgbClr val="C00000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10800000" flipV="1">
            <a:off x="4067944" y="3471920"/>
            <a:ext cx="4464496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kumimoji="1" lang="ru-RU" sz="2800" dirty="0">
                <a:solidFill>
                  <a:schemeClr val="tx2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 </a:t>
            </a:r>
            <a:r>
              <a:rPr kumimoji="1" lang="ru-RU" sz="2800" dirty="0">
                <a:solidFill>
                  <a:schemeClr val="tx2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+mj-lt"/>
                <a:ea typeface="+mj-ea"/>
                <a:cs typeface="+mj-cs"/>
              </a:rPr>
              <a:t>Научимся соблюдать Правила друзей природы. 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275856" y="4405474"/>
            <a:ext cx="5868144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kumimoji="1" lang="ru-RU" sz="2800" dirty="0">
                <a:solidFill>
                  <a:schemeClr val="tx2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+mj-lt"/>
              </a:rPr>
              <a:t> Будем учиться находить нужную нам информацию в дополнительной литературе.</a:t>
            </a:r>
          </a:p>
        </p:txBody>
      </p:sp>
      <p:pic>
        <p:nvPicPr>
          <p:cNvPr id="4103" name="Рисунок 9" descr="Тигр4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4221163"/>
            <a:ext cx="2411412" cy="2411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Смоленская </a:t>
            </a:r>
            <a:r>
              <a:rPr lang="ru-RU" dirty="0" smtClean="0"/>
              <a:t> </a:t>
            </a:r>
            <a:r>
              <a:rPr lang="ru-RU" dirty="0" smtClean="0"/>
              <a:t>область</a:t>
            </a:r>
          </a:p>
        </p:txBody>
      </p:sp>
      <p:pic>
        <p:nvPicPr>
          <p:cNvPr id="4" name="Picture 12" descr="89-08-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8025" y="836712"/>
            <a:ext cx="2085975" cy="2609850"/>
          </a:xfrm>
          <a:prstGeom prst="rect">
            <a:avLst/>
          </a:prstGeom>
          <a:noFill/>
          <a:ln w="38100">
            <a:solidFill>
              <a:srgbClr val="008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 descr="MC900437507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105906"/>
            <a:ext cx="2644775" cy="295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107504" y="3058656"/>
            <a:ext cx="7848872" cy="3610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marL="609600" indent="-609600" eaLnBrk="1" hangingPunct="1">
              <a:buFontTx/>
              <a:buNone/>
            </a:pPr>
            <a:r>
              <a:rPr lang="ru-RU" dirty="0" smtClean="0">
                <a:latin typeface="Comic Sans MS" pitchFamily="66" charset="0"/>
              </a:rPr>
              <a:t>		Люди думали, что природа неисчерпаема, сколько бы ни брать у неё, всё снова само собой восстановится. И просчитались. Некоторых животных совсем истребили, а некоторые находятся под угрозой исчезновения.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-387350"/>
            <a:ext cx="8229600" cy="1660525"/>
          </a:xfrm>
        </p:spPr>
        <p:txBody>
          <a:bodyPr/>
          <a:lstStyle/>
          <a:p>
            <a:pPr eaLnBrk="1" hangingPunct="1">
              <a:defRPr/>
            </a:pPr>
            <a:r>
              <a:rPr lang="ru-RU" sz="5400" dirty="0" smtClean="0">
                <a:solidFill>
                  <a:srgbClr val="FFFF00"/>
                </a:solidFill>
              </a:rPr>
              <a:t>кувшинка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20484" name="Picture 5" descr="cover-7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1484313"/>
            <a:ext cx="4046537" cy="468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rgbClr val="FFFF00"/>
                </a:solidFill>
              </a:rPr>
              <a:t>ландыш</a:t>
            </a:r>
            <a:endParaRPr lang="ru-RU" dirty="0" smtClean="0"/>
          </a:p>
        </p:txBody>
      </p:sp>
      <p:pic>
        <p:nvPicPr>
          <p:cNvPr id="22531" name="Picture 2" descr="Соцветие ландыша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87450" y="1600200"/>
            <a:ext cx="6270625" cy="5075238"/>
          </a:xfr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9" name="Picture 2" descr="C:\Documents and Settings\Welcome !\Рабочий стол\Новая папка (3)\Красная книга\Рисунок13.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97583" y="1701800"/>
            <a:ext cx="3919538" cy="4895850"/>
          </a:xfrm>
        </p:spPr>
      </p:pic>
      <p:sp>
        <p:nvSpPr>
          <p:cNvPr id="5" name="Текст 5"/>
          <p:cNvSpPr txBox="1">
            <a:spLocks/>
          </p:cNvSpPr>
          <p:nvPr/>
        </p:nvSpPr>
        <p:spPr>
          <a:xfrm>
            <a:off x="179388" y="836613"/>
            <a:ext cx="4897437" cy="5761037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  <a:defRPr/>
            </a:pPr>
            <a:r>
              <a:rPr lang="ru-RU" sz="1800" dirty="0" smtClean="0"/>
              <a:t>Все знают, что если роза распустилась красной, то такой она останется до конца цветения. Колокольчики всё время, пока цветут, остаются синими, а фиалки – фиолетовыми. Но, оказывается, так бывает не у всех растений.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ru-RU" sz="1800" dirty="0" smtClean="0"/>
              <a:t>Ранней весной в лесу можно встретить интересное растение – медуницу. Небольшие листочки на коротком стебельке. Смотришь и удивляешься – на одном и том же растении некоторые цветки розовато-малиновые, а другие васильково-синие. А на следующий день приходишь – весь цветок из розового превратился в синий. Смена окраски медуницы – это сигнал для тех насекомых, которые посещают её цветки в поисках нектара. Таким путём растение указывает гостям, какие цветки надо посетить в первую очередь</a:t>
            </a:r>
            <a:r>
              <a:rPr lang="ru-RU" sz="1600" dirty="0" smtClean="0"/>
              <a:t>.</a:t>
            </a:r>
            <a:endParaRPr lang="ru-RU" sz="1600" dirty="0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539552" y="-4801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rgbClr val="FFFF00"/>
                </a:solidFill>
              </a:rPr>
              <a:t>медуница</a:t>
            </a:r>
            <a:endParaRPr lang="ru-RU" dirty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750" y="115888"/>
            <a:ext cx="8147050" cy="865187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rgbClr val="FFFF00"/>
                </a:solidFill>
              </a:rPr>
              <a:t>Жук - носорог</a:t>
            </a:r>
            <a:endParaRPr lang="ru-RU" dirty="0" smtClean="0"/>
          </a:p>
        </p:txBody>
      </p:sp>
      <p:pic>
        <p:nvPicPr>
          <p:cNvPr id="27651" name="Picture 2" descr="C:\Documents and Settings\Welcome !\Рабочий стол\Новая папка (3)\Красная книга\Рисунок8.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76825" y="2276475"/>
            <a:ext cx="3865563" cy="4032250"/>
          </a:xfrm>
        </p:spPr>
      </p:pic>
      <p:sp>
        <p:nvSpPr>
          <p:cNvPr id="5" name="Содержимое 4"/>
          <p:cNvSpPr txBox="1">
            <a:spLocks/>
          </p:cNvSpPr>
          <p:nvPr/>
        </p:nvSpPr>
        <p:spPr bwMode="auto">
          <a:xfrm>
            <a:off x="250825" y="836613"/>
            <a:ext cx="4897438" cy="5500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  <a:defRPr/>
            </a:pPr>
            <a:r>
              <a:rPr lang="ru-RU" sz="1600" dirty="0" smtClean="0"/>
              <a:t>Жук-носорог и действительно похож на своего большого тезку. У него тоже один рог на носу, он так же медлителен и неуклюж, так же закован в хитиновый панцирь, как носорог в толстую шкуру.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ru-RU" sz="1600" dirty="0" smtClean="0"/>
              <a:t>Но только носорог-насекомое, в отличие от млекопитающего носорога, летает. Предпочитает он подниматься в воздух в темное время суток, поэтому разглядеть в полете большого жука размером до 7 сантиметров не так-то просто.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ru-RU" sz="1600" dirty="0" smtClean="0"/>
              <a:t>Передними лапками жук-носорог хорошо копает, а питается он подпорченной растительной пищей: трухой деревьев или древесным соком, не брезгует и навозом.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ru-RU" sz="1600" dirty="0" smtClean="0"/>
              <a:t>Жуков-носорогов становится все меньше, и факторы, влияющие на изменение численности носорогов, не изучены. Люди собирают редких жуков разве что для коллекций, но в местах, где жука охраняют, запрещено и это.</a:t>
            </a:r>
            <a:endParaRPr lang="ru-RU" sz="16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rgbClr val="FFFF00"/>
                </a:solidFill>
              </a:rPr>
              <a:t>Адмирал</a:t>
            </a:r>
            <a:endParaRPr lang="ru-RU" dirty="0" smtClean="0"/>
          </a:p>
        </p:txBody>
      </p:sp>
      <p:pic>
        <p:nvPicPr>
          <p:cNvPr id="30723" name="Picture 2" descr="http://saserkalie.com/wp-content/imeges/001/admiral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15616" y="1412771"/>
            <a:ext cx="7236000" cy="5396329"/>
          </a:xfr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rgbClr val="FFFF00"/>
                </a:solidFill>
              </a:rPr>
              <a:t>шмель</a:t>
            </a:r>
            <a:endParaRPr lang="ru-RU" dirty="0" smtClean="0"/>
          </a:p>
        </p:txBody>
      </p:sp>
      <p:pic>
        <p:nvPicPr>
          <p:cNvPr id="31747" name="Picture 2" descr="фото &quot;Шмель крупным планом (полный кадр)&quot; метки: макро и крупный план, природа, насекомое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2775" y="1600200"/>
            <a:ext cx="7918450" cy="4495800"/>
          </a:xfr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rgbClr val="FFFF00"/>
                </a:solidFill>
              </a:rPr>
              <a:t>Стрекоза</a:t>
            </a:r>
            <a:endParaRPr lang="ru-RU" dirty="0" smtClean="0"/>
          </a:p>
        </p:txBody>
      </p:sp>
      <p:pic>
        <p:nvPicPr>
          <p:cNvPr id="32771" name="Picture 2" descr="Стрекоза. (качественное фото стрекозы на травинке)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4213" y="1600200"/>
            <a:ext cx="7775575" cy="4495800"/>
          </a:xfr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-171450"/>
            <a:ext cx="8229600" cy="1385888"/>
          </a:xfrm>
        </p:spPr>
        <p:txBody>
          <a:bodyPr/>
          <a:lstStyle/>
          <a:p>
            <a:pPr eaLnBrk="1" hangingPunct="1">
              <a:defRPr/>
            </a:pPr>
            <a:r>
              <a:rPr lang="ru-RU" sz="5400" dirty="0" smtClean="0">
                <a:solidFill>
                  <a:srgbClr val="FFFF00"/>
                </a:solidFill>
              </a:rPr>
              <a:t>Выдра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33796" name="Picture 5" descr="post-13123-115336264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5" t="3389" r="3185" b="5888"/>
          <a:stretch>
            <a:fillRect/>
          </a:stretch>
        </p:blipFill>
        <p:spPr bwMode="auto">
          <a:xfrm>
            <a:off x="1403350" y="1557338"/>
            <a:ext cx="5761038" cy="441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smtClean="0">
                <a:solidFill>
                  <a:srgbClr val="FFFF01"/>
                </a:solidFill>
              </a:rPr>
              <a:t>Не рви лесные и полевые цветы для букетов</a:t>
            </a:r>
          </a:p>
          <a:p>
            <a:pPr eaLnBrk="1" hangingPunct="1">
              <a:defRPr/>
            </a:pPr>
            <a:r>
              <a:rPr lang="ru-RU" sz="2800" smtClean="0">
                <a:solidFill>
                  <a:srgbClr val="FFFF01"/>
                </a:solidFill>
              </a:rPr>
              <a:t>Ходи по тропинкам, чтобы не топтать растения</a:t>
            </a:r>
          </a:p>
          <a:p>
            <a:pPr eaLnBrk="1" hangingPunct="1">
              <a:defRPr/>
            </a:pPr>
            <a:r>
              <a:rPr lang="ru-RU" sz="2800" smtClean="0">
                <a:solidFill>
                  <a:srgbClr val="FFFF01"/>
                </a:solidFill>
              </a:rPr>
              <a:t>Не шуми  в природе</a:t>
            </a:r>
          </a:p>
          <a:p>
            <a:pPr eaLnBrk="1" hangingPunct="1">
              <a:defRPr/>
            </a:pPr>
            <a:r>
              <a:rPr lang="ru-RU" sz="2800" smtClean="0">
                <a:solidFill>
                  <a:srgbClr val="FFFF01"/>
                </a:solidFill>
              </a:rPr>
              <a:t>Не убивай  без причины животных</a:t>
            </a:r>
          </a:p>
          <a:p>
            <a:pPr eaLnBrk="1" hangingPunct="1">
              <a:defRPr/>
            </a:pPr>
            <a:r>
              <a:rPr lang="ru-RU" sz="2800" smtClean="0">
                <a:solidFill>
                  <a:srgbClr val="FFFF01"/>
                </a:solidFill>
              </a:rPr>
              <a:t>Не ломай  ветки деревьев и кустарников</a:t>
            </a:r>
          </a:p>
          <a:p>
            <a:pPr eaLnBrk="1" hangingPunct="1">
              <a:defRPr/>
            </a:pPr>
            <a:r>
              <a:rPr lang="ru-RU" sz="2800" smtClean="0">
                <a:solidFill>
                  <a:srgbClr val="FFFF01"/>
                </a:solidFill>
              </a:rPr>
              <a:t>Не загрязняй водоёмы</a:t>
            </a:r>
          </a:p>
          <a:p>
            <a:pPr eaLnBrk="1" hangingPunct="1">
              <a:defRPr/>
            </a:pPr>
            <a:endParaRPr lang="ru-RU" sz="2800" smtClean="0"/>
          </a:p>
        </p:txBody>
      </p:sp>
      <p:pic>
        <p:nvPicPr>
          <p:cNvPr id="38919" name="Picture 7" descr="MC900237521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4652963"/>
            <a:ext cx="2087562" cy="206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20" name="Picture 8" descr="MC900344857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950" y="2060575"/>
            <a:ext cx="1770063" cy="166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22" name="Picture 10" descr="MC900287037[1]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5825" y="5084763"/>
            <a:ext cx="1657350" cy="147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23" name="Picture 11" descr="MC900345329[1]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5157788"/>
            <a:ext cx="1965325" cy="1525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24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smtClean="0">
                <a:solidFill>
                  <a:schemeClr val="tx1"/>
                </a:solidFill>
              </a:rPr>
              <a:t>Правила друзей природы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89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89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389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89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89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389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389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389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389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389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389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38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389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389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389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389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389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389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5" grpId="0" build="p"/>
      <p:bldP spid="3892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dirty="0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388" y="836712"/>
            <a:ext cx="8734425" cy="5616476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b="1" dirty="0" smtClean="0">
                <a:effectLst/>
              </a:rPr>
              <a:t>Наша планета серьезно заболела. Случилось это по вине людей. И теперь наша планета просит о помощи. Это касается всех людей Земли, всего человечества. Поэтому госу­дарства заключают международные соглашения, чтобы сообща бороться за спасение природы.</a:t>
            </a:r>
          </a:p>
          <a:p>
            <a:pPr eaLnBrk="1" hangingPunct="1">
              <a:defRPr/>
            </a:pPr>
            <a:r>
              <a:rPr lang="ru-RU" sz="2400" b="1" dirty="0" smtClean="0">
                <a:effectLst/>
              </a:rPr>
              <a:t>Созданы и создаются различные международные организа­ции, служащие делу охраны природы. Одна из них - Междуна­родный союз охраны природы и природных ресурсов. Именно эта организация издаёт Международную Красную книгу.</a:t>
            </a:r>
          </a:p>
          <a:p>
            <a:pPr marL="0" indent="0" eaLnBrk="1" hangingPunct="1">
              <a:buNone/>
              <a:defRPr/>
            </a:pPr>
            <a:endParaRPr lang="ru-RU" sz="2400" dirty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C:\Documents and Settings\Welcome !\Рабочий стол\Новая папка (3)\Красная книга\Рисунок14.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9750" y="1484313"/>
            <a:ext cx="3630613" cy="3990975"/>
          </a:xfrm>
        </p:spPr>
      </p:pic>
      <p:pic>
        <p:nvPicPr>
          <p:cNvPr id="38915" name="Picture 3" descr="C:\Documents and Settings\Welcome !\Рабочий стол\Новая папка (3)\Красная книга\Рисунок15.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1500188"/>
            <a:ext cx="4217987" cy="478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5400" dirty="0" smtClean="0">
                <a:solidFill>
                  <a:srgbClr val="C00000"/>
                </a:solidFill>
              </a:rPr>
              <a:t>Берегите природу!</a:t>
            </a:r>
            <a:endParaRPr lang="ru-RU" sz="5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4" descr="7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624"/>
            <a:ext cx="3378607" cy="4495800"/>
          </a:xfrm>
          <a:prstGeom prst="rect">
            <a:avLst/>
          </a:prstGeom>
          <a:noFill/>
          <a:ln w="38100">
            <a:solidFill>
              <a:srgbClr val="00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 descr="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88640"/>
            <a:ext cx="2556000" cy="2771340"/>
          </a:xfrm>
          <a:prstGeom prst="rect">
            <a:avLst/>
          </a:prstGeom>
          <a:noFill/>
          <a:ln w="38100">
            <a:solidFill>
              <a:srgbClr val="00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3419872" y="3700264"/>
            <a:ext cx="5724128" cy="29238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3200" dirty="0"/>
              <a:t>Смотрю на </a:t>
            </a:r>
            <a:r>
              <a:rPr lang="ru-RU" sz="3200" dirty="0" smtClean="0"/>
              <a:t>глобус  - </a:t>
            </a:r>
            <a:r>
              <a:rPr lang="ru-RU" sz="3200" dirty="0"/>
              <a:t>шар земной</a:t>
            </a:r>
          </a:p>
          <a:p>
            <a:pPr eaLnBrk="1" hangingPunct="1"/>
            <a:r>
              <a:rPr lang="ru-RU" sz="3200" dirty="0"/>
              <a:t>Такой прекрасный и родной!</a:t>
            </a:r>
          </a:p>
          <a:p>
            <a:pPr eaLnBrk="1" hangingPunct="1"/>
            <a:r>
              <a:rPr lang="ru-RU" sz="3200" dirty="0"/>
              <a:t>И шепчут губы на ветру:</a:t>
            </a:r>
          </a:p>
          <a:p>
            <a:pPr eaLnBrk="1" hangingPunct="1"/>
            <a:r>
              <a:rPr lang="ru-RU" sz="3200" dirty="0"/>
              <a:t>«Я сберегу вас, сберегу!» </a:t>
            </a:r>
          </a:p>
          <a:p>
            <a:pPr eaLnBrk="1" hangingPunct="1"/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11928655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548680"/>
            <a:ext cx="7056784" cy="5760640"/>
          </a:xfrm>
        </p:spPr>
      </p:pic>
    </p:spTree>
    <p:extLst>
      <p:ext uri="{BB962C8B-B14F-4D97-AF65-F5344CB8AC3E}">
        <p14:creationId xmlns:p14="http://schemas.microsoft.com/office/powerpoint/2010/main" val="1853546721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0825" y="260350"/>
            <a:ext cx="8785225" cy="4495800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effectLst/>
              </a:rPr>
              <a:t>Природа создала много разных творений. Растения и животные в ней занимают особое место. Однако многим из них угрожает опасность исчезнуть с лица Земли. Начиная с 1600 года на нашей планете вымерло около 150 видов животных, причём более половины из них - за последние 50 лет. Все  эти животные погибли в основном по вине человека.</a:t>
            </a:r>
          </a:p>
          <a:p>
            <a:pPr eaLnBrk="1" hangingPunct="1">
              <a:defRPr/>
            </a:pPr>
            <a:r>
              <a:rPr lang="ru-RU" dirty="0" smtClean="0">
                <a:effectLst/>
              </a:rPr>
              <a:t>  Многие растения и животные, которые раньше  встречались часто, теперь стали редкими. Они внесены в Красную книгу.</a:t>
            </a:r>
          </a:p>
          <a:p>
            <a:pPr eaLnBrk="1" hangingPunct="1">
              <a:defRPr/>
            </a:pPr>
            <a:endParaRPr lang="ru-RU" dirty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388" y="404813"/>
            <a:ext cx="8507412" cy="5691187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dirty="0" smtClean="0">
                <a:effectLst/>
              </a:rPr>
              <a:t>Эта книга называется так потому, что красный цвет - действительно означает сигнал опасности. Он заставляет своей яркостью всех обратить внимание на указанную опас­ность, в данном случае предостерегает людей о возможных тя­жёлых последствиях, которые произойдут с гибелью целых ви­дов растений и животных.</a:t>
            </a:r>
          </a:p>
          <a:p>
            <a:pPr eaLnBrk="1" hangingPunct="1">
              <a:defRPr/>
            </a:pPr>
            <a:r>
              <a:rPr lang="ru-RU" sz="2800" dirty="0" smtClean="0">
                <a:effectLst/>
              </a:rPr>
              <a:t>Красная книга была учреждена Международным союзом ох­раны природы в 1966 году. Хранится она в швейцарском городе Морже. В неё заносятся все данные о растениях и животных, которые срочно нуждаются в опеке и защите.</a:t>
            </a:r>
          </a:p>
          <a:p>
            <a:pPr eaLnBrk="1" hangingPunct="1">
              <a:defRPr/>
            </a:pPr>
            <a:endParaRPr lang="ru-RU" dirty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288" y="1340768"/>
            <a:ext cx="8291512" cy="4755232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ru-RU" sz="2400" dirty="0" smtClean="0">
                <a:effectLst/>
              </a:rPr>
              <a:t>В 1948 году в небольшом городке </a:t>
            </a:r>
            <a:r>
              <a:rPr lang="ru-RU" sz="2400" dirty="0" err="1" smtClean="0">
                <a:effectLst/>
              </a:rPr>
              <a:t>Фонтебло</a:t>
            </a:r>
            <a:r>
              <a:rPr lang="ru-RU" sz="2400" dirty="0" smtClean="0">
                <a:effectLst/>
              </a:rPr>
              <a:t> на конференции был основан Международный союз охраны природы. Ученые понимали, что природа требует незамедлительной защиты! Составили список животных и растений, которые исчезли. Назвали этот список Красной книгой. </a:t>
            </a:r>
          </a:p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ru-RU" sz="2400" dirty="0" smtClean="0">
                <a:effectLst/>
              </a:rPr>
              <a:t>В нашей стране Красная книга вышла в 1978 году. Сначала это была одна небольшая книга. Потом страниц в ней стало гораздо больше. </a:t>
            </a:r>
          </a:p>
          <a:p>
            <a:pPr marL="0" indent="0" eaLnBrk="1" hangingPunct="1">
              <a:buNone/>
              <a:defRPr/>
            </a:pPr>
            <a:endParaRPr lang="ru-RU" sz="2000" dirty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4" name="Подзаголовок 2"/>
          <p:cNvSpPr txBox="1">
            <a:spLocks noGrp="1"/>
          </p:cNvSpPr>
          <p:nvPr>
            <p:ph idx="1"/>
          </p:nvPr>
        </p:nvSpPr>
        <p:spPr>
          <a:xfrm>
            <a:off x="395288" y="260350"/>
            <a:ext cx="8291512" cy="6337300"/>
          </a:xfrm>
          <a:gradFill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5400000" scaled="0"/>
          </a:gradFill>
        </p:spPr>
        <p:txBody>
          <a:bodyPr rtlCol="0">
            <a:noAutofit/>
          </a:bodyPr>
          <a:lstStyle/>
          <a:p>
            <a:pPr marL="0" indent="0" algn="ctr" eaLnBrk="1" fontAlgn="auto" hangingPunct="1">
              <a:spcAft>
                <a:spcPts val="0"/>
              </a:spcAft>
              <a:buClr>
                <a:schemeClr val="accent1">
                  <a:shade val="75000"/>
                </a:schemeClr>
              </a:buClr>
              <a:buSzPct val="55000"/>
              <a:buFont typeface="Wingdings"/>
              <a:buNone/>
              <a:defRPr/>
            </a:pPr>
            <a:r>
              <a:rPr kumimoji="1" lang="ru-RU" sz="3600" dirty="0" smtClean="0">
                <a:solidFill>
                  <a:schemeClr val="accent5">
                    <a:lumMod val="25000"/>
                  </a:schemeClr>
                </a:solidFill>
                <a:effectLst/>
              </a:rPr>
              <a:t>Главная задача человека – сохранять и умножать природные богатства. Ведь природа – наш </a:t>
            </a:r>
            <a:r>
              <a:rPr kumimoji="1" lang="ru-RU" sz="3600" b="1" dirty="0" smtClean="0">
                <a:solidFill>
                  <a:schemeClr val="accent5">
                    <a:lumMod val="25000"/>
                  </a:schemeClr>
                </a:solidFill>
                <a:effectLst/>
              </a:rPr>
              <a:t>большой друг, без нее человек не сможет прожить.</a:t>
            </a:r>
          </a:p>
          <a:p>
            <a:pPr marL="0" indent="0" algn="ctr" eaLnBrk="1" fontAlgn="auto" hangingPunct="1">
              <a:spcAft>
                <a:spcPts val="0"/>
              </a:spcAft>
              <a:buClr>
                <a:schemeClr val="accent1">
                  <a:shade val="75000"/>
                </a:schemeClr>
              </a:buClr>
              <a:buSzPct val="55000"/>
              <a:buFont typeface="Wingdings"/>
              <a:buNone/>
              <a:defRPr/>
            </a:pPr>
            <a:r>
              <a:rPr kumimoji="1" lang="ru-RU" sz="4000" b="1" dirty="0" smtClean="0">
                <a:solidFill>
                  <a:schemeClr val="accent5">
                    <a:lumMod val="25000"/>
                  </a:schemeClr>
                </a:solidFill>
              </a:rPr>
              <a:t>Поэтому н</a:t>
            </a:r>
            <a:r>
              <a:rPr kumimoji="1" lang="ru-RU" sz="4000" dirty="0" smtClean="0">
                <a:solidFill>
                  <a:schemeClr val="accent5">
                    <a:lumMod val="25000"/>
                  </a:schemeClr>
                </a:solidFill>
              </a:rPr>
              <a:t>аш долг- бережно относиться к природе, охранять животных и растения, особенно тех, которые находятся на грани исчезновения. </a:t>
            </a:r>
            <a:endParaRPr kumimoji="1" lang="ru-RU" sz="4000" dirty="0" smtClean="0">
              <a:solidFill>
                <a:schemeClr val="accent5">
                  <a:lumMod val="25000"/>
                </a:schemeClr>
              </a:solidFill>
              <a:effectLst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5" descr="&amp;Kcy;&amp;ocy;&amp;mcy;&amp;acy;&amp;ncy;&amp;dcy;&amp;acy; Green Planet &amp;shcy;&amp;kcy;&amp;ocy;&amp;lcy;&amp;ycy; 105 &amp;gcy;&amp;ocy;&amp;rcy;&amp;ocy;&amp;dcy;&amp;acy; &amp;Ncy;&amp;icy;&amp;zhcy;&amp;ncy;&amp;icy;&amp;jcy; &amp;Ncy;&amp;ocy;&amp;vcy;&amp;gcy;&amp;ocy;&amp;rcy;&amp;ocy;&amp;dcy; &amp;Ncy;&amp;icy;&amp;zhcy;&amp;iecy;&amp;gcy;&amp;ocy;&amp;rcy;&amp;ocy;&amp;dcy;&amp;scy;&amp;kcy;&amp;ocy;&amp;jcy; &amp;ocy;&amp;bcy;&amp;lcy;&amp;acy;&amp;scy;&amp;tcy;&amp;icy;/&amp;Ncy;&amp;acy;&amp;mcy; &amp;zhcy;&amp;icy;&amp;tcy;&amp;softcy; &amp;ncy;&amp;acy; &amp;ecy;&amp;tcy;&amp;ocy;&amp;jcy; &amp;Zcy;&amp;iecy;&amp;mcy;&amp;lcy;&amp;iecy; - Letopisi.r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16623"/>
            <a:ext cx="7488832" cy="676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367684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15888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6600" smtClean="0">
                <a:solidFill>
                  <a:srgbClr val="FFFF00"/>
                </a:solidFill>
              </a:rPr>
              <a:t>Красная книга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341438"/>
            <a:ext cx="8229600" cy="4495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2400" b="1" smtClean="0">
                <a:solidFill>
                  <a:srgbClr val="FFFF00"/>
                </a:solidFill>
                <a:effectLst/>
              </a:rPr>
              <a:t>Информирует</a:t>
            </a:r>
            <a:r>
              <a:rPr lang="ru-RU" sz="2400" b="1" smtClean="0">
                <a:effectLst/>
              </a:rPr>
              <a:t>, какие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400" b="1" smtClean="0">
                <a:effectLst/>
              </a:rPr>
              <a:t>в</a:t>
            </a:r>
            <a:r>
              <a:rPr lang="ru-RU" sz="2400" smtClean="0">
                <a:effectLst/>
              </a:rPr>
              <a:t>ид</a:t>
            </a:r>
            <a:r>
              <a:rPr lang="ru-RU" sz="2400" b="1" smtClean="0">
                <a:effectLst/>
              </a:rPr>
              <a:t>ы животных и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400" b="1" smtClean="0">
                <a:effectLst/>
              </a:rPr>
              <a:t> растений в опасности</a:t>
            </a:r>
          </a:p>
        </p:txBody>
      </p:sp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2051050" y="2708275"/>
            <a:ext cx="4572000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FFFF00"/>
                </a:solidFill>
              </a:rPr>
              <a:t>Призывает изучать</a:t>
            </a:r>
          </a:p>
          <a:p>
            <a:r>
              <a:rPr lang="ru-RU" sz="2400" b="1"/>
              <a:t>редкие виды растений и</a:t>
            </a:r>
          </a:p>
          <a:p>
            <a:r>
              <a:rPr lang="ru-RU" sz="2400" b="1"/>
              <a:t>животных</a:t>
            </a:r>
          </a:p>
        </p:txBody>
      </p:sp>
      <p:sp>
        <p:nvSpPr>
          <p:cNvPr id="35845" name="Rectangle 5"/>
          <p:cNvSpPr>
            <a:spLocks noChangeArrowheads="1"/>
          </p:cNvSpPr>
          <p:nvPr/>
        </p:nvSpPr>
        <p:spPr bwMode="auto">
          <a:xfrm>
            <a:off x="2987675" y="4005263"/>
            <a:ext cx="4572000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FFFF00"/>
                </a:solidFill>
              </a:rPr>
              <a:t>Предупреждает, </a:t>
            </a:r>
            <a:r>
              <a:rPr lang="ru-RU" sz="2400" b="1"/>
              <a:t>что </a:t>
            </a:r>
          </a:p>
          <a:p>
            <a:r>
              <a:rPr lang="ru-RU" sz="2400" b="1"/>
              <a:t>растение или животное</a:t>
            </a:r>
          </a:p>
          <a:p>
            <a:r>
              <a:rPr lang="ru-RU" sz="2400" b="1"/>
              <a:t>в опасности</a:t>
            </a:r>
          </a:p>
        </p:txBody>
      </p:sp>
      <p:sp>
        <p:nvSpPr>
          <p:cNvPr id="35846" name="Rectangle 6"/>
          <p:cNvSpPr>
            <a:spLocks noChangeArrowheads="1"/>
          </p:cNvSpPr>
          <p:nvPr/>
        </p:nvSpPr>
        <p:spPr bwMode="auto">
          <a:xfrm>
            <a:off x="4211638" y="5229225"/>
            <a:ext cx="4572000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FFFF00"/>
                </a:solidFill>
              </a:rPr>
              <a:t>Советует, </a:t>
            </a:r>
            <a:r>
              <a:rPr lang="ru-RU" sz="2400" b="1"/>
              <a:t>как сохранить</a:t>
            </a:r>
          </a:p>
          <a:p>
            <a:r>
              <a:rPr lang="ru-RU" sz="2400" b="1"/>
              <a:t>редкие виды растений</a:t>
            </a:r>
          </a:p>
          <a:p>
            <a:r>
              <a:rPr lang="ru-RU" sz="2400" b="1"/>
              <a:t>и животных</a:t>
            </a:r>
          </a:p>
        </p:txBody>
      </p:sp>
      <p:pic>
        <p:nvPicPr>
          <p:cNvPr id="35847" name="Picture 7" descr="Тигр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788" y="1341438"/>
            <a:ext cx="2716212" cy="2638425"/>
          </a:xfrm>
          <a:prstGeom prst="rect">
            <a:avLst/>
          </a:prstGeom>
          <a:noFill/>
          <a:ln w="28575">
            <a:solidFill>
              <a:srgbClr val="FF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849" name="Picture 9" descr="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3933825"/>
            <a:ext cx="2393950" cy="2663825"/>
          </a:xfrm>
          <a:prstGeom prst="rect">
            <a:avLst/>
          </a:prstGeom>
          <a:noFill/>
          <a:ln w="28575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5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35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35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358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358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35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358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358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358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/>
      <p:bldP spid="35843" grpId="0" build="p"/>
      <p:bldP spid="35844" grpId="0"/>
      <p:bldP spid="35845" grpId="0"/>
      <p:bldP spid="35846" grpId="0"/>
    </p:bldLst>
  </p:timing>
</p:sld>
</file>

<file path=ppt/theme/theme1.xml><?xml version="1.0" encoding="utf-8"?>
<a:theme xmlns:a="http://schemas.openxmlformats.org/drawingml/2006/main" name="Разрез">
  <a:themeElements>
    <a:clrScheme name="Разрез 1">
      <a:dk1>
        <a:srgbClr val="8C0000"/>
      </a:dk1>
      <a:lt1>
        <a:srgbClr val="FFFFFF"/>
      </a:lt1>
      <a:dk2>
        <a:srgbClr val="720000"/>
      </a:dk2>
      <a:lt2>
        <a:srgbClr val="FFFFCC"/>
      </a:lt2>
      <a:accent1>
        <a:srgbClr val="FF3300"/>
      </a:accent1>
      <a:accent2>
        <a:srgbClr val="BE7960"/>
      </a:accent2>
      <a:accent3>
        <a:srgbClr val="BCAAAA"/>
      </a:accent3>
      <a:accent4>
        <a:srgbClr val="DADADA"/>
      </a:accent4>
      <a:accent5>
        <a:srgbClr val="FFADAA"/>
      </a:accent5>
      <a:accent6>
        <a:srgbClr val="AC6D56"/>
      </a:accent6>
      <a:hlink>
        <a:srgbClr val="FFCC66"/>
      </a:hlink>
      <a:folHlink>
        <a:srgbClr val="FF9900"/>
      </a:folHlink>
    </a:clrScheme>
    <a:fontScheme name="Разрез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Разрез 1">
        <a:dk1>
          <a:srgbClr val="8C0000"/>
        </a:dk1>
        <a:lt1>
          <a:srgbClr val="FFFFFF"/>
        </a:lt1>
        <a:dk2>
          <a:srgbClr val="720000"/>
        </a:dk2>
        <a:lt2>
          <a:srgbClr val="FFFFCC"/>
        </a:lt2>
        <a:accent1>
          <a:srgbClr val="FF3300"/>
        </a:accent1>
        <a:accent2>
          <a:srgbClr val="BE7960"/>
        </a:accent2>
        <a:accent3>
          <a:srgbClr val="BCAAAA"/>
        </a:accent3>
        <a:accent4>
          <a:srgbClr val="DADADA"/>
        </a:accent4>
        <a:accent5>
          <a:srgbClr val="FFADAA"/>
        </a:accent5>
        <a:accent6>
          <a:srgbClr val="AC6D56"/>
        </a:accent6>
        <a:hlink>
          <a:srgbClr val="FFCC66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2">
        <a:dk1>
          <a:srgbClr val="674E2F"/>
        </a:dk1>
        <a:lt1>
          <a:srgbClr val="FFFFFF"/>
        </a:lt1>
        <a:dk2>
          <a:srgbClr val="533F27"/>
        </a:dk2>
        <a:lt2>
          <a:srgbClr val="D8B274"/>
        </a:lt2>
        <a:accent1>
          <a:srgbClr val="CC990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81552A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3">
        <a:dk1>
          <a:srgbClr val="646464"/>
        </a:dk1>
        <a:lt1>
          <a:srgbClr val="FFFFFF"/>
        </a:lt1>
        <a:dk2>
          <a:srgbClr val="545454"/>
        </a:dk2>
        <a:lt2>
          <a:srgbClr val="D4D4CE"/>
        </a:lt2>
        <a:accent1>
          <a:srgbClr val="49747D"/>
        </a:accent1>
        <a:accent2>
          <a:srgbClr val="8F9699"/>
        </a:accent2>
        <a:accent3>
          <a:srgbClr val="B3B3B3"/>
        </a:accent3>
        <a:accent4>
          <a:srgbClr val="DADADA"/>
        </a:accent4>
        <a:accent5>
          <a:srgbClr val="B1BCBF"/>
        </a:accent5>
        <a:accent6>
          <a:srgbClr val="81878A"/>
        </a:accent6>
        <a:hlink>
          <a:srgbClr val="8DC4D7"/>
        </a:hlink>
        <a:folHlink>
          <a:srgbClr val="7FB97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4">
        <a:dk1>
          <a:srgbClr val="3A7400"/>
        </a:dk1>
        <a:lt1>
          <a:srgbClr val="FFFFFF"/>
        </a:lt1>
        <a:dk2>
          <a:srgbClr val="2E5C00"/>
        </a:dk2>
        <a:lt2>
          <a:srgbClr val="FFFFFF"/>
        </a:lt2>
        <a:accent1>
          <a:srgbClr val="79CA02"/>
        </a:accent1>
        <a:accent2>
          <a:srgbClr val="008080"/>
        </a:accent2>
        <a:accent3>
          <a:srgbClr val="ADB5AA"/>
        </a:accent3>
        <a:accent4>
          <a:srgbClr val="DADADA"/>
        </a:accent4>
        <a:accent5>
          <a:srgbClr val="BEE1AA"/>
        </a:accent5>
        <a:accent6>
          <a:srgbClr val="007373"/>
        </a:accent6>
        <a:hlink>
          <a:srgbClr val="A8DE0E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5">
        <a:dk1>
          <a:srgbClr val="008885"/>
        </a:dk1>
        <a:lt1>
          <a:srgbClr val="FFFFFF"/>
        </a:lt1>
        <a:dk2>
          <a:srgbClr val="007572"/>
        </a:dk2>
        <a:lt2>
          <a:srgbClr val="FFFF99"/>
        </a:lt2>
        <a:accent1>
          <a:srgbClr val="33CCCC"/>
        </a:accent1>
        <a:accent2>
          <a:srgbClr val="6D6FC7"/>
        </a:accent2>
        <a:accent3>
          <a:srgbClr val="AABDBC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FFFFCC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6">
        <a:dk1>
          <a:srgbClr val="0000AC"/>
        </a:dk1>
        <a:lt1>
          <a:srgbClr val="FFFFFF"/>
        </a:lt1>
        <a:dk2>
          <a:srgbClr val="000086"/>
        </a:dk2>
        <a:lt2>
          <a:srgbClr val="CCFFFF"/>
        </a:lt2>
        <a:accent1>
          <a:srgbClr val="0099FF"/>
        </a:accent1>
        <a:accent2>
          <a:srgbClr val="00B000"/>
        </a:accent2>
        <a:accent3>
          <a:srgbClr val="AAAAC3"/>
        </a:accent3>
        <a:accent4>
          <a:srgbClr val="DADADA"/>
        </a:accent4>
        <a:accent5>
          <a:srgbClr val="AACAFF"/>
        </a:accent5>
        <a:accent6>
          <a:srgbClr val="009F00"/>
        </a:accent6>
        <a:hlink>
          <a:srgbClr val="FFE701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7">
        <a:dk1>
          <a:srgbClr val="7474A2"/>
        </a:dk1>
        <a:lt1>
          <a:srgbClr val="FFFFFF"/>
        </a:lt1>
        <a:dk2>
          <a:srgbClr val="5E5E8E"/>
        </a:dk2>
        <a:lt2>
          <a:srgbClr val="D1D1DF"/>
        </a:lt2>
        <a:accent1>
          <a:srgbClr val="CC66FF"/>
        </a:accent1>
        <a:accent2>
          <a:srgbClr val="6666FF"/>
        </a:accent2>
        <a:accent3>
          <a:srgbClr val="B6B6C6"/>
        </a:accent3>
        <a:accent4>
          <a:srgbClr val="DADADA"/>
        </a:accent4>
        <a:accent5>
          <a:srgbClr val="E2B8FF"/>
        </a:accent5>
        <a:accent6>
          <a:srgbClr val="5C5CE7"/>
        </a:accent6>
        <a:hlink>
          <a:srgbClr val="FFCC99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8">
        <a:dk1>
          <a:srgbClr val="000000"/>
        </a:dk1>
        <a:lt1>
          <a:srgbClr val="D0DAE2"/>
        </a:lt1>
        <a:dk2>
          <a:srgbClr val="000000"/>
        </a:dk2>
        <a:lt2>
          <a:srgbClr val="E7EDF1"/>
        </a:lt2>
        <a:accent1>
          <a:srgbClr val="33CCCC"/>
        </a:accent1>
        <a:accent2>
          <a:srgbClr val="0099CC"/>
        </a:accent2>
        <a:accent3>
          <a:srgbClr val="E4EAEE"/>
        </a:accent3>
        <a:accent4>
          <a:srgbClr val="000000"/>
        </a:accent4>
        <a:accent5>
          <a:srgbClr val="ADE2E2"/>
        </a:accent5>
        <a:accent6>
          <a:srgbClr val="008AB9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зрез 9">
        <a:dk1>
          <a:srgbClr val="000000"/>
        </a:dk1>
        <a:lt1>
          <a:srgbClr val="FFFFFF"/>
        </a:lt1>
        <a:dk2>
          <a:srgbClr val="000000"/>
        </a:dk2>
        <a:lt2>
          <a:srgbClr val="E6E6E6"/>
        </a:lt2>
        <a:accent1>
          <a:srgbClr val="66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8A8AE7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887</TotalTime>
  <Words>941</Words>
  <Application>Microsoft Office PowerPoint</Application>
  <PresentationFormat>Экран (4:3)</PresentationFormat>
  <Paragraphs>103</Paragraphs>
  <Slides>32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8" baseType="lpstr">
      <vt:lpstr>Arial</vt:lpstr>
      <vt:lpstr>Calibri</vt:lpstr>
      <vt:lpstr>Comic Sans MS</vt:lpstr>
      <vt:lpstr>Tahoma</vt:lpstr>
      <vt:lpstr>Wingdings</vt:lpstr>
      <vt:lpstr>Разрез</vt:lpstr>
      <vt:lpstr>Презентация PowerPoint</vt:lpstr>
      <vt:lpstr>Цель проекта: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Красная книга</vt:lpstr>
      <vt:lpstr>Исчезающие виды</vt:lpstr>
      <vt:lpstr>Презентация PowerPoint</vt:lpstr>
      <vt:lpstr>Сохраняющиеся виды</vt:lpstr>
      <vt:lpstr>Презентация PowerPoint</vt:lpstr>
      <vt:lpstr>Редкие виды</vt:lpstr>
      <vt:lpstr>Презентация PowerPoint</vt:lpstr>
      <vt:lpstr>Неопределенные виды</vt:lpstr>
      <vt:lpstr>Презентация PowerPoint</vt:lpstr>
      <vt:lpstr>Восстанавливающиеся виды</vt:lpstr>
      <vt:lpstr>Презентация PowerPoint</vt:lpstr>
      <vt:lpstr>Смоленская  область</vt:lpstr>
      <vt:lpstr>кувшинка</vt:lpstr>
      <vt:lpstr>ландыш</vt:lpstr>
      <vt:lpstr>медуница</vt:lpstr>
      <vt:lpstr>Жук - носорог</vt:lpstr>
      <vt:lpstr>Адмирал</vt:lpstr>
      <vt:lpstr>шмель</vt:lpstr>
      <vt:lpstr>Стрекоза</vt:lpstr>
      <vt:lpstr>Выдра</vt:lpstr>
      <vt:lpstr>Правила друзей природы</vt:lpstr>
      <vt:lpstr>Берегите природу!</vt:lpstr>
      <vt:lpstr>Презентация PowerPoint</vt:lpstr>
      <vt:lpstr>Презентация PowerPoint</vt:lpstr>
    </vt:vector>
  </TitlesOfParts>
  <Company>School354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Красная книга</dc:title>
  <dc:creator>User8</dc:creator>
  <cp:lastModifiedBy>Светлана Лазарева</cp:lastModifiedBy>
  <cp:revision>83</cp:revision>
  <dcterms:created xsi:type="dcterms:W3CDTF">2009-10-27T08:22:31Z</dcterms:created>
  <dcterms:modified xsi:type="dcterms:W3CDTF">2020-02-22T05:00:00Z</dcterms:modified>
</cp:coreProperties>
</file>