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7" d="100"/>
          <a:sy n="107" d="100"/>
        </p:scale>
        <p:origin x="-102" y="-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CC28DF-147D-4682-6C4C-451FFF353C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9431D90-2F88-571E-B1A6-EA262D2F90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7DBFB82-8FE4-E094-CDF8-91CB93F7C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E8E8-0A50-472C-9EE3-8337942508C5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FE177B1-8AE6-CAF6-465E-AFDCF8E19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B251E16-0D18-42D9-9E0B-996B552C3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BD238-9EB5-45DD-8CB8-4CC30ACFFA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71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FCC00E-9C09-04A8-5125-FA5B90EBB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5C2B1C5-6B74-1FD8-1A00-DDADC4EB72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448D66F-2D77-D196-D624-A360108DD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E8E8-0A50-472C-9EE3-8337942508C5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3824F94-6371-ECF6-523D-AC942E5D4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DE43E06-980F-EB9F-6381-E4E036990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BD238-9EB5-45DD-8CB8-4CC30ACFFA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630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B41A09AE-60FB-0DDA-60F3-BDA0A2790B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B00B65B-A9D9-2948-4057-5D8168BD64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735677B-5A3C-B8EA-57E2-B6A7A2E99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E8E8-0A50-472C-9EE3-8337942508C5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7A89094-8D55-012D-4308-315CA183C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DDDF461-99A5-3175-E868-C455DD3C9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BD238-9EB5-45DD-8CB8-4CC30ACFFA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362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2934E3F-6E34-31A8-6CBC-410A8D924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1172D67-B54C-1090-50C6-37ABF5667B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C3DBA4F-E035-06D4-E54B-11AE43D3D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E8E8-0A50-472C-9EE3-8337942508C5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0021A25-4770-C42C-DE0E-1602A3FC8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34BFB1B-E59E-337C-76AF-A9D23C540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BD238-9EB5-45DD-8CB8-4CC30ACFFA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438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FFC1FA3-08AA-9F7A-CB28-FF51E84E1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2B22531-C2C1-C185-D8CD-86954A8E48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70732C4-D842-1895-DA4E-7238610E5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E8E8-0A50-472C-9EE3-8337942508C5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099822B-51E7-33A2-7374-434BA8CDC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D4377FE-C823-5BCC-144F-14C2878CB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BD238-9EB5-45DD-8CB8-4CC30ACFFA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032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CE29F7-5C11-F64C-046D-18307C6B9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3030138-B4E3-2A17-5318-D397626B16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6AEEF3F-5EA0-D645-3692-77C47024E6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0E70ED2-8BC8-B341-6CC1-61874397A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E8E8-0A50-472C-9EE3-8337942508C5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F1434D4-4663-2E92-86D8-008179192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1EF25EE-AAC6-FA6A-0C02-378F4BEF1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BD238-9EB5-45DD-8CB8-4CC30ACFFA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148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2C587AB-CE5B-40B4-B8BE-E23622700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F9B3157-D4F1-09E9-F8DA-8D37DA0197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DD25EE4-889E-8F48-F49C-3A8A3A35EF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14A8E11B-328A-B973-E383-61FBEDB90E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27299D4A-854A-22B6-8F68-3B16772F60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DB7E2C0C-7A5C-56F2-11EE-AA41B2030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E8E8-0A50-472C-9EE3-8337942508C5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7D0DFF8-519F-CC26-A46B-47BD5262D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3296B338-8CCC-D629-D937-EA8EE6B76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BD238-9EB5-45DD-8CB8-4CC30ACFFA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861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526E69-F591-5A94-49CE-B68A889B5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50FB4BA9-5553-D2E9-0A1E-7D881F564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E8E8-0A50-472C-9EE3-8337942508C5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340D9A7-E46E-B697-4DAA-C72FE6D36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DF2BC51-ACF3-4F06-F1C2-75BF40FA2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BD238-9EB5-45DD-8CB8-4CC30ACFFA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303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0259EA8E-788C-CB63-2BB3-901F1FF7D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E8E8-0A50-472C-9EE3-8337942508C5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91E1E3F3-92BE-9586-1790-2F4139DB3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346629A-970E-4BE8-9C43-A3B730ACB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BD238-9EB5-45DD-8CB8-4CC30ACFFA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537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B88B5D-2F49-A2DA-D606-3BCAE3CDB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8F82F6E-CD2E-8DFF-F775-53E60210A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68A2406-14BC-8D55-E1DE-2CE1FC3C20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7E02B58-0ECC-509F-4F3D-DB2A1B954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E8E8-0A50-472C-9EE3-8337942508C5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CA775C6-8425-DF17-C2D4-676162647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5A75A75-E340-95BC-6C69-D446018B6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BD238-9EB5-45DD-8CB8-4CC30ACFFA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567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264B59-0BCC-A816-51A9-A140E017A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BA11A096-8F88-4F31-5E55-4E7FFC4003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3BE4364-621B-B0E3-55E4-9FF3FF8129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BC936FC-9E4F-588C-07BA-E092AC645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E8E8-0A50-472C-9EE3-8337942508C5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5074CF7-52CA-860D-6708-B7568F3C6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A689FD2-1140-7D2A-8A08-F2213B033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BD238-9EB5-45DD-8CB8-4CC30ACFFA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606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F13B966-8666-D31F-3086-F60835E1F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0B975F5-3187-72C1-7401-23C155D268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53043EC-3414-072D-553A-16ADED29A0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2E8E8-0A50-472C-9EE3-8337942508C5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B3EC54D-7B4E-52C9-A40D-9D5EEF3F2A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EACE7B3-3860-E715-4F9F-8C486DFBFF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BD238-9EB5-45DD-8CB8-4CC30ACFFA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3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tatarica.org/tat/razdely/obrazovanie/vysshaya-shkola/kazan-universitety/kazan-universitety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xmlns="" id="{E3D4EA9C-1B43-0414-E486-87ECB98D01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012FE9D-71F1-B9B3-81B0-2FE263B441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37360" y="1674814"/>
            <a:ext cx="9144000" cy="2387600"/>
          </a:xfrm>
        </p:spPr>
        <p:txBody>
          <a:bodyPr/>
          <a:lstStyle/>
          <a:p>
            <a:r>
              <a:rPr lang="ru-RU" b="1" i="1" dirty="0"/>
              <a:t>«М.М</a:t>
            </a:r>
            <a:r>
              <a:rPr lang="tt-RU" b="1" i="1" dirty="0"/>
              <a:t>әһдиев иҗатын беләсезме?”</a:t>
            </a:r>
            <a:endParaRPr lang="ru-RU" b="1" i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E1B1423-BC5D-2579-BB26-7BA0AEC917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12720" y="4632326"/>
            <a:ext cx="9144000" cy="1655762"/>
          </a:xfrm>
        </p:spPr>
        <p:txBody>
          <a:bodyPr>
            <a:normAutofit lnSpcReduction="10000"/>
          </a:bodyPr>
          <a:lstStyle/>
          <a:p>
            <a:pPr algn="r"/>
            <a:r>
              <a:rPr lang="tt-RU" dirty="0"/>
              <a:t>Башкаручы: Коркачык гомуми урта белем бирү мәктәбенен </a:t>
            </a:r>
          </a:p>
          <a:p>
            <a:pPr algn="r"/>
            <a:r>
              <a:rPr lang="tt-RU" dirty="0"/>
              <a:t>9 нчы сыйныф укучысы</a:t>
            </a:r>
          </a:p>
          <a:p>
            <a:pPr algn="r"/>
            <a:r>
              <a:rPr lang="tt-RU" dirty="0"/>
              <a:t>Гатауллина Айзилә Фәнил кызы</a:t>
            </a:r>
          </a:p>
          <a:p>
            <a:pPr algn="r"/>
            <a:r>
              <a:rPr lang="tt-RU" dirty="0" smtClean="0"/>
              <a:t>Җитәкче: Рамазанова Розалия Гарифулла кызы 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C509C28-86C1-DCE2-3D0A-6CDEF3A5D5E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080" y="983934"/>
            <a:ext cx="3499693" cy="307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209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xmlns="" id="{BDE6EA17-C00A-63DD-329C-F8B945AC2E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5C3B024-FE09-E590-F7DB-1529FF6B524B}"/>
              </a:ext>
            </a:extLst>
          </p:cNvPr>
          <p:cNvSpPr txBox="1"/>
          <p:nvPr/>
        </p:nvSpPr>
        <p:spPr>
          <a:xfrm>
            <a:off x="965200" y="1566744"/>
            <a:ext cx="8656320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Кеше </a:t>
            </a:r>
            <a:r>
              <a:rPr lang="ru-RU" sz="2800" dirty="0" err="1"/>
              <a:t>китә</a:t>
            </a:r>
            <a:r>
              <a:rPr lang="ru-RU" sz="2800" dirty="0"/>
              <a:t> - </a:t>
            </a:r>
            <a:r>
              <a:rPr lang="ru-RU" sz="2800" dirty="0" err="1"/>
              <a:t>җыры</a:t>
            </a:r>
            <a:r>
              <a:rPr lang="ru-RU" sz="2800" dirty="0"/>
              <a:t> кала, </a:t>
            </a:r>
            <a:r>
              <a:rPr lang="ru-RU" sz="2800" dirty="0" err="1"/>
              <a:t>диләр</a:t>
            </a:r>
            <a:r>
              <a:rPr lang="ru-RU" sz="2800" dirty="0"/>
              <a:t>,</a:t>
            </a:r>
          </a:p>
          <a:p>
            <a:endParaRPr lang="ru-RU" sz="2800" dirty="0"/>
          </a:p>
          <a:p>
            <a:r>
              <a:rPr lang="ru-RU" sz="2800" dirty="0"/>
              <a:t>Бер </a:t>
            </a:r>
            <a:r>
              <a:rPr lang="ru-RU" sz="2800" dirty="0" err="1"/>
              <a:t>җыр</a:t>
            </a:r>
            <a:r>
              <a:rPr lang="ru-RU" sz="2800" dirty="0"/>
              <a:t> </a:t>
            </a:r>
            <a:r>
              <a:rPr lang="ru-RU" sz="2800" dirty="0" err="1"/>
              <a:t>калсын</a:t>
            </a:r>
            <a:r>
              <a:rPr lang="ru-RU" sz="2800" dirty="0"/>
              <a:t> </a:t>
            </a:r>
            <a:r>
              <a:rPr lang="ru-RU" sz="2800" dirty="0" err="1"/>
              <a:t>әле</a:t>
            </a:r>
            <a:r>
              <a:rPr lang="ru-RU" sz="2800" dirty="0"/>
              <a:t> </a:t>
            </a:r>
            <a:r>
              <a:rPr lang="ru-RU" sz="2800" dirty="0" err="1"/>
              <a:t>бездән</a:t>
            </a:r>
            <a:r>
              <a:rPr lang="ru-RU" sz="2800" dirty="0"/>
              <a:t> </a:t>
            </a:r>
            <a:r>
              <a:rPr lang="ru-RU" sz="2800" dirty="0" err="1"/>
              <a:t>дә</a:t>
            </a:r>
            <a:r>
              <a:rPr lang="ru-RU" sz="2800" dirty="0"/>
              <a:t>.</a:t>
            </a:r>
          </a:p>
          <a:p>
            <a:endParaRPr lang="ru-RU" sz="2800" dirty="0"/>
          </a:p>
          <a:p>
            <a:r>
              <a:rPr lang="ru-RU" sz="2800" dirty="0"/>
              <a:t>Ул </a:t>
            </a:r>
            <a:r>
              <a:rPr lang="ru-RU" sz="2800" dirty="0" err="1"/>
              <a:t>җыр</a:t>
            </a:r>
            <a:r>
              <a:rPr lang="ru-RU" sz="2800" dirty="0"/>
              <a:t> </a:t>
            </a:r>
            <a:r>
              <a:rPr lang="ru-RU" sz="2800" dirty="0" err="1"/>
              <a:t>җанга</a:t>
            </a:r>
            <a:r>
              <a:rPr lang="ru-RU" sz="2800" dirty="0"/>
              <a:t> </a:t>
            </a:r>
            <a:r>
              <a:rPr lang="ru-RU" sz="2800" dirty="0" err="1"/>
              <a:t>шатлык</a:t>
            </a:r>
            <a:r>
              <a:rPr lang="ru-RU" sz="2800" dirty="0"/>
              <a:t> </a:t>
            </a:r>
            <a:r>
              <a:rPr lang="ru-RU" sz="2800" dirty="0" err="1"/>
              <a:t>булып</a:t>
            </a:r>
            <a:r>
              <a:rPr lang="ru-RU" sz="2800" dirty="0"/>
              <a:t> </a:t>
            </a:r>
            <a:r>
              <a:rPr lang="ru-RU" sz="2800" dirty="0" err="1"/>
              <a:t>керсен</a:t>
            </a:r>
            <a:r>
              <a:rPr lang="ru-RU" sz="2800" dirty="0"/>
              <a:t>,</a:t>
            </a:r>
          </a:p>
          <a:p>
            <a:endParaRPr lang="ru-RU" sz="2800" dirty="0"/>
          </a:p>
          <a:p>
            <a:r>
              <a:rPr lang="ru-RU" sz="2800" dirty="0" err="1"/>
              <a:t>Кояш</a:t>
            </a:r>
            <a:r>
              <a:rPr lang="ru-RU" sz="2800" dirty="0"/>
              <a:t> </a:t>
            </a:r>
            <a:r>
              <a:rPr lang="ru-RU" sz="2800" dirty="0" err="1"/>
              <a:t>булып</a:t>
            </a:r>
            <a:r>
              <a:rPr lang="ru-RU" sz="2800" dirty="0"/>
              <a:t> </a:t>
            </a:r>
            <a:r>
              <a:rPr lang="ru-RU" sz="2800" dirty="0" err="1"/>
              <a:t>калсын</a:t>
            </a:r>
            <a:r>
              <a:rPr lang="ru-RU" sz="2800" dirty="0"/>
              <a:t> </a:t>
            </a:r>
            <a:r>
              <a:rPr lang="ru-RU" sz="2800" dirty="0" err="1"/>
              <a:t>йөзләргә</a:t>
            </a:r>
            <a:r>
              <a:rPr lang="ru-RU" sz="2800" dirty="0"/>
              <a:t>.</a:t>
            </a:r>
          </a:p>
        </p:txBody>
      </p:sp>
      <p:pic>
        <p:nvPicPr>
          <p:cNvPr id="10244" name="Picture 4">
            <a:extLst>
              <a:ext uri="{FF2B5EF4-FFF2-40B4-BE49-F238E27FC236}">
                <a16:creationId xmlns:a16="http://schemas.microsoft.com/office/drawing/2014/main" xmlns="" id="{F8E856AE-AE46-07A5-FD08-F175C28A93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7680" y="638810"/>
            <a:ext cx="3810000" cy="5143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259F80A-3A2F-BE3D-4DEB-AD2FBBA9CED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4148415"/>
            <a:ext cx="5567680" cy="177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541D155-B872-86B9-00C7-5154BF6375AD}"/>
              </a:ext>
            </a:extLst>
          </p:cNvPr>
          <p:cNvSpPr txBox="1"/>
          <p:nvPr/>
        </p:nvSpPr>
        <p:spPr>
          <a:xfrm>
            <a:off x="284480" y="5715376"/>
            <a:ext cx="10891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ИГЪТИБАРЫГЫЗ ӨЧЕН РӘХМӘТ!</a:t>
            </a:r>
          </a:p>
        </p:txBody>
      </p:sp>
    </p:spTree>
    <p:extLst>
      <p:ext uri="{BB962C8B-B14F-4D97-AF65-F5344CB8AC3E}">
        <p14:creationId xmlns:p14="http://schemas.microsoft.com/office/powerpoint/2010/main" val="2165575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1AD26E4C-0562-8B78-E3B5-B9DA42C845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xmlns="" id="{C2CFCD7E-D09B-A104-3EE4-FB95C2F04DC5}"/>
              </a:ext>
            </a:extLst>
          </p:cNvPr>
          <p:cNvSpPr/>
          <p:nvPr/>
        </p:nvSpPr>
        <p:spPr>
          <a:xfrm>
            <a:off x="4259224" y="325120"/>
            <a:ext cx="7485736" cy="97536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262E5E67-522D-0D43-7039-1E6BF248DE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0676"/>
          <a:stretch/>
        </p:blipFill>
        <p:spPr bwMode="auto">
          <a:xfrm>
            <a:off x="-1328756" y="1021080"/>
            <a:ext cx="5321565" cy="45110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8">
            <a:extLst>
              <a:ext uri="{FF2B5EF4-FFF2-40B4-BE49-F238E27FC236}">
                <a16:creationId xmlns:a16="http://schemas.microsoft.com/office/drawing/2014/main" xmlns="" id="{B224FB27-8E1F-3F6D-5E17-5AAC15B9C8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8686E15-D9B2-6262-A290-07AE5EF8F8A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40" y="182880"/>
            <a:ext cx="1709421" cy="15036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1794DC0-50A6-0FB9-79F9-13C713218A43}"/>
              </a:ext>
            </a:extLst>
          </p:cNvPr>
          <p:cNvSpPr txBox="1"/>
          <p:nvPr/>
        </p:nvSpPr>
        <p:spPr>
          <a:xfrm>
            <a:off x="4439920" y="382508"/>
            <a:ext cx="7651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/>
              <a:t>МӨХӘММӘТ МӘҺДИЕВ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D1CDF83-E866-3759-7E6C-5511017B3270}"/>
              </a:ext>
            </a:extLst>
          </p:cNvPr>
          <p:cNvSpPr txBox="1"/>
          <p:nvPr/>
        </p:nvSpPr>
        <p:spPr>
          <a:xfrm>
            <a:off x="9997440" y="1258947"/>
            <a:ext cx="170688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1" dirty="0" err="1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иҗаты</a:t>
            </a:r>
            <a:r>
              <a:rPr lang="ru-RU" sz="3200" b="1" i="1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 </a:t>
            </a:r>
            <a:endParaRPr lang="ru-RU" sz="3200" b="1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A85F46F-684C-2B51-227A-9AB607CAF21A}"/>
              </a:ext>
            </a:extLst>
          </p:cNvPr>
          <p:cNvSpPr txBox="1"/>
          <p:nvPr/>
        </p:nvSpPr>
        <p:spPr>
          <a:xfrm>
            <a:off x="4259224" y="1814403"/>
            <a:ext cx="765114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1930 ЕЛНЫҢ 1 ДЕКАБРЕНДӘ АРЧА</a:t>
            </a:r>
          </a:p>
          <a:p>
            <a:r>
              <a:rPr lang="ru-RU" sz="2200" dirty="0"/>
              <a:t>РАЙОНЫ ГӨБЕРЧӘК АВЫЛЫНДА ТУА.</a:t>
            </a:r>
          </a:p>
          <a:p>
            <a:pPr algn="l" fontAlgn="base"/>
            <a:r>
              <a:rPr lang="ru-RU" sz="2200" b="0" i="0" dirty="0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Мулла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гаиләсеннән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. 1930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еллар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 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башында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гаиләләре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репрессиягә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дучар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була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һәм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өйләреннән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куып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чыгарыла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.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Әтисе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 НКВД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лагерьларында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һәлак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була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.</a:t>
            </a:r>
          </a:p>
          <a:p>
            <a:pPr algn="l" fontAlgn="base"/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М.Мәһдиев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 Казан педагогика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институтын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тәмамлый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20B0604020202020204" pitchFamily="2" charset="-52"/>
              </a:rPr>
              <a:t> (1959). 1954–1959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елларда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Арча районы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мәктәпләрендә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татар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әдәбияты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һәм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тарих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фәннәрен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укыта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.</a:t>
            </a:r>
          </a:p>
          <a:p>
            <a:pPr algn="l" fontAlgn="base"/>
            <a:r>
              <a:rPr lang="ru-RU" sz="22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1960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елдан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 </a:t>
            </a:r>
            <a:r>
              <a:rPr lang="ru-RU" sz="2200" b="0" i="0" u="none" strike="noStrike" dirty="0">
                <a:solidFill>
                  <a:srgbClr val="31B524"/>
                </a:solidFill>
                <a:effectLst/>
                <a:latin typeface="Montserrat" panose="00000500000000000000" pitchFamily="2" charset="-52"/>
                <a:hlinkClick r:id="rId5"/>
              </a:rPr>
              <a:t>Казан </a:t>
            </a:r>
            <a:r>
              <a:rPr lang="ru-RU" sz="2200" b="0" i="0" u="none" strike="noStrike" dirty="0" err="1">
                <a:solidFill>
                  <a:srgbClr val="31B524"/>
                </a:solidFill>
                <a:effectLst/>
                <a:latin typeface="Montserrat" panose="00000500000000000000" pitchFamily="2" charset="-52"/>
                <a:hlinkClick r:id="rId5"/>
              </a:rPr>
              <a:t>университетында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, 1963–1991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елларда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татар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әдәбияты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кафедра доценты.</a:t>
            </a:r>
            <a:br>
              <a:rPr lang="ru-RU" sz="22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/>
            </a:r>
            <a:b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/>
            </a:r>
            <a:b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038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E5FE871B-0111-3094-A8B9-5A3869B71D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лилиния: фигура 2">
            <a:extLst>
              <a:ext uri="{FF2B5EF4-FFF2-40B4-BE49-F238E27FC236}">
                <a16:creationId xmlns:a16="http://schemas.microsoft.com/office/drawing/2014/main" xmlns="" id="{2F60E16F-A761-128A-6C39-B49BDA4A7529}"/>
              </a:ext>
            </a:extLst>
          </p:cNvPr>
          <p:cNvSpPr/>
          <p:nvPr/>
        </p:nvSpPr>
        <p:spPr>
          <a:xfrm>
            <a:off x="-69130" y="0"/>
            <a:ext cx="10221797" cy="6858000"/>
          </a:xfrm>
          <a:custGeom>
            <a:avLst/>
            <a:gdLst>
              <a:gd name="connsiteX0" fmla="*/ 0 w 9129114"/>
              <a:gd name="connsiteY0" fmla="*/ 0 h 5999752"/>
              <a:gd name="connsiteX1" fmla="*/ 1131217 w 9129114"/>
              <a:gd name="connsiteY1" fmla="*/ 282804 h 5999752"/>
              <a:gd name="connsiteX2" fmla="*/ 914400 w 9129114"/>
              <a:gd name="connsiteY2" fmla="*/ 1150070 h 5999752"/>
              <a:gd name="connsiteX3" fmla="*/ 2762054 w 9129114"/>
              <a:gd name="connsiteY3" fmla="*/ 820132 h 5999752"/>
              <a:gd name="connsiteX4" fmla="*/ 2375555 w 9129114"/>
              <a:gd name="connsiteY4" fmla="*/ 2724346 h 5999752"/>
              <a:gd name="connsiteX5" fmla="*/ 5043340 w 9129114"/>
              <a:gd name="connsiteY5" fmla="*/ 3101419 h 5999752"/>
              <a:gd name="connsiteX6" fmla="*/ 6551629 w 9129114"/>
              <a:gd name="connsiteY6" fmla="*/ 4062953 h 5999752"/>
              <a:gd name="connsiteX7" fmla="*/ 6023728 w 9129114"/>
              <a:gd name="connsiteY7" fmla="*/ 5269584 h 5999752"/>
              <a:gd name="connsiteX8" fmla="*/ 7607431 w 9129114"/>
              <a:gd name="connsiteY8" fmla="*/ 5015060 h 5999752"/>
              <a:gd name="connsiteX9" fmla="*/ 8983745 w 9129114"/>
              <a:gd name="connsiteY9" fmla="*/ 5901179 h 5999752"/>
              <a:gd name="connsiteX10" fmla="*/ 9021452 w 9129114"/>
              <a:gd name="connsiteY10" fmla="*/ 5938887 h 599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29114" h="5999752">
                <a:moveTo>
                  <a:pt x="0" y="0"/>
                </a:moveTo>
                <a:cubicBezTo>
                  <a:pt x="489408" y="45563"/>
                  <a:pt x="978817" y="91126"/>
                  <a:pt x="1131217" y="282804"/>
                </a:cubicBezTo>
                <a:cubicBezTo>
                  <a:pt x="1283617" y="474482"/>
                  <a:pt x="642594" y="1060515"/>
                  <a:pt x="914400" y="1150070"/>
                </a:cubicBezTo>
                <a:cubicBezTo>
                  <a:pt x="1186206" y="1239625"/>
                  <a:pt x="2518528" y="557753"/>
                  <a:pt x="2762054" y="820132"/>
                </a:cubicBezTo>
                <a:cubicBezTo>
                  <a:pt x="3005580" y="1082511"/>
                  <a:pt x="1995341" y="2344132"/>
                  <a:pt x="2375555" y="2724346"/>
                </a:cubicBezTo>
                <a:cubicBezTo>
                  <a:pt x="2755769" y="3104561"/>
                  <a:pt x="4347328" y="2878318"/>
                  <a:pt x="5043340" y="3101419"/>
                </a:cubicBezTo>
                <a:cubicBezTo>
                  <a:pt x="5739352" y="3324520"/>
                  <a:pt x="6388231" y="3701592"/>
                  <a:pt x="6551629" y="4062953"/>
                </a:cubicBezTo>
                <a:cubicBezTo>
                  <a:pt x="6715027" y="4424314"/>
                  <a:pt x="5847761" y="5110900"/>
                  <a:pt x="6023728" y="5269584"/>
                </a:cubicBezTo>
                <a:cubicBezTo>
                  <a:pt x="6199695" y="5428268"/>
                  <a:pt x="7114095" y="4909794"/>
                  <a:pt x="7607431" y="5015060"/>
                </a:cubicBezTo>
                <a:cubicBezTo>
                  <a:pt x="8100767" y="5120326"/>
                  <a:pt x="8748075" y="5747208"/>
                  <a:pt x="8983745" y="5901179"/>
                </a:cubicBezTo>
                <a:cubicBezTo>
                  <a:pt x="9219415" y="6055150"/>
                  <a:pt x="9120433" y="5997018"/>
                  <a:pt x="9021452" y="5938887"/>
                </a:cubicBezTo>
              </a:path>
            </a:pathLst>
          </a:cu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9FCD77F-C0CD-5CE4-38EB-CCE8124EB567}"/>
              </a:ext>
            </a:extLst>
          </p:cNvPr>
          <p:cNvSpPr txBox="1"/>
          <p:nvPr/>
        </p:nvSpPr>
        <p:spPr>
          <a:xfrm>
            <a:off x="6199694" y="562159"/>
            <a:ext cx="606143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i="0" dirty="0" err="1">
                <a:effectLst/>
                <a:latin typeface="roboto" panose="020B0604020202020204" pitchFamily="2" charset="0"/>
              </a:rPr>
              <a:t>Мөхәммәт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Мәһдиев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–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иҗат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юлын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әдәбиятчы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һәм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әдәби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тәнкыйтьче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булып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башлый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.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Аспирантурада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укыган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елларында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ул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татар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иҗтимагый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фикер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үсеше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,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әдәбият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һәм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әдәби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тәнкыйть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тарихы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,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халык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авыз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иҗатын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фәнни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өйрәнү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мәсьәләләре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белән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кызыксына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башлый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. 1960нчы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еллар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дәвамында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республика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матбугаты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битләрендә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шул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темаларга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багышланган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бер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төркем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мәкаләләрен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 </a:t>
            </a:r>
            <a:r>
              <a:rPr lang="ru-RU" sz="2100" b="1" i="0" dirty="0" err="1">
                <a:effectLst/>
                <a:latin typeface="roboto" panose="020B0604020202020204" pitchFamily="2" charset="0"/>
              </a:rPr>
              <a:t>бастыра</a:t>
            </a:r>
            <a:r>
              <a:rPr lang="ru-RU" sz="2100" b="1" i="0" dirty="0">
                <a:effectLst/>
                <a:latin typeface="roboto" panose="020B0604020202020204" pitchFamily="2" charset="0"/>
              </a:rPr>
              <a:t>.</a:t>
            </a:r>
            <a:endParaRPr lang="ru-RU" sz="2100" b="1" dirty="0"/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xmlns="" id="{AFA0B096-405F-5BE7-13BE-7D1EB2AD3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195" y="1293388"/>
            <a:ext cx="5737304" cy="40161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06CBE6B-F416-0E3D-C3E3-635E8C1275DE}"/>
              </a:ext>
            </a:extLst>
          </p:cNvPr>
          <p:cNvSpPr txBox="1"/>
          <p:nvPr/>
        </p:nvSpPr>
        <p:spPr>
          <a:xfrm>
            <a:off x="8455843" y="3832034"/>
            <a:ext cx="373615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1960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елларда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М.Мәһдиев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татар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укучысына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С.Рахманколый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исемен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кайтара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: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хикәяләрен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туплап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«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Мәлиха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куаклыгы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» (1979)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җыентыгын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басмага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әзерли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.</a:t>
            </a:r>
            <a:r>
              <a:rPr lang="ru-RU" b="1" i="0" dirty="0">
                <a:effectLst/>
                <a:latin typeface="Montserrat" panose="00000500000000000000" pitchFamily="2" charset="-52"/>
              </a:rPr>
              <a:t/>
            </a:r>
            <a:br>
              <a:rPr lang="ru-RU" b="1" i="0" dirty="0">
                <a:effectLst/>
                <a:latin typeface="Montserrat" panose="00000500000000000000" pitchFamily="2" charset="-52"/>
              </a:rPr>
            </a:br>
            <a:r>
              <a:rPr lang="ru-RU" b="0" i="0" dirty="0">
                <a:effectLst/>
                <a:latin typeface="Montserrat" panose="00000500000000000000" pitchFamily="2" charset="-52"/>
              </a:rPr>
              <a:t/>
            </a:r>
            <a:br>
              <a:rPr lang="ru-RU" b="0" i="0" dirty="0">
                <a:effectLst/>
                <a:latin typeface="Montserrat" panose="00000500000000000000" pitchFamily="2" charset="-52"/>
              </a:rPr>
            </a:b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152EA68-A0AC-F218-3218-057CD3BBF74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6" y="4274596"/>
            <a:ext cx="3716262" cy="2437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003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8A932F5D-3BF8-8E64-3F4D-BEA9C19C0C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1346E60-9E4B-A5AD-0C15-7F42CAE3358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-272400" y="-294927"/>
            <a:ext cx="6094427" cy="202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08B73F4-5076-F17F-B24B-D714DB12432E}"/>
              </a:ext>
            </a:extLst>
          </p:cNvPr>
          <p:cNvSpPr txBox="1"/>
          <p:nvPr/>
        </p:nvSpPr>
        <p:spPr>
          <a:xfrm>
            <a:off x="0" y="-113312"/>
            <a:ext cx="609442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sz="4800" b="1" i="1" dirty="0" err="1">
                <a:solidFill>
                  <a:srgbClr val="000000"/>
                </a:solidFill>
                <a:effectLst/>
                <a:latin typeface="Cormorant-Bold"/>
              </a:rPr>
              <a:t>Әдәби</a:t>
            </a:r>
            <a:r>
              <a:rPr lang="ru-RU" sz="4800" b="1" i="1" dirty="0">
                <a:solidFill>
                  <a:srgbClr val="000000"/>
                </a:solidFill>
                <a:effectLst/>
                <a:latin typeface="Cormorant-Bold"/>
              </a:rPr>
              <a:t> </a:t>
            </a:r>
            <a:r>
              <a:rPr lang="ru-RU" sz="4800" b="1" i="1" dirty="0" err="1">
                <a:solidFill>
                  <a:srgbClr val="000000"/>
                </a:solidFill>
                <a:effectLst/>
                <a:latin typeface="Cormorant-Bold"/>
              </a:rPr>
              <a:t>иҗаты</a:t>
            </a:r>
            <a:endParaRPr lang="ru-RU" sz="4800" b="1" i="1" dirty="0">
              <a:solidFill>
                <a:srgbClr val="000000"/>
              </a:solidFill>
              <a:effectLst/>
              <a:latin typeface="Cormorant-Bold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AA5A54B-BA46-BD36-3358-17A4C2FE11BB}"/>
              </a:ext>
            </a:extLst>
          </p:cNvPr>
          <p:cNvSpPr txBox="1"/>
          <p:nvPr/>
        </p:nvSpPr>
        <p:spPr>
          <a:xfrm>
            <a:off x="227014" y="1892998"/>
            <a:ext cx="5371146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М.Мәһдиев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«Без –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кырык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беренче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ел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балалары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» («Казан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утлары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» журналы, 1968, №5; рус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теленә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тәрҗемәсе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«Мальчишки сорок первого», 1974)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исемле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беренче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повесте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белән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үк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үзен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үзенчәлекле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иҗат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стиле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булган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язучы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итеп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таныта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.</a:t>
            </a:r>
          </a:p>
          <a:p>
            <a:pPr algn="l" fontAlgn="base"/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Аңа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лиризм,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нечкә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юмор,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үзенчәлекле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тел-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бизәкләү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чаралары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хас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.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Гадәти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булмаган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сюжет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корылышы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,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үзәк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урынны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алып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торучы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лейтмотивлар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әсәрләренең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төзелешенә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дә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үзгәлек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бирә</a:t>
            </a: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.</a:t>
            </a:r>
            <a:b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</a:br>
            <a: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/>
            </a:r>
            <a:br>
              <a:rPr lang="ru-RU" b="1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</a:br>
            <a:endParaRPr lang="en-US" b="1" i="0" dirty="0">
              <a:solidFill>
                <a:srgbClr val="000000"/>
              </a:solidFill>
              <a:effectLst/>
              <a:latin typeface="Montserrat" panose="00000500000000000000" pitchFamily="2" charset="-52"/>
            </a:endParaRP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xmlns="" id="{22919608-3DAC-5270-93E8-6DF26BC7FD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2027" y="566591"/>
            <a:ext cx="5724817" cy="57248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702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A386E399-C0D0-D4A1-55D8-D05CA3ED4D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C97C1128-2554-C9D8-440D-DA93C31350DB}"/>
              </a:ext>
            </a:extLst>
          </p:cNvPr>
          <p:cNvSpPr/>
          <p:nvPr/>
        </p:nvSpPr>
        <p:spPr>
          <a:xfrm>
            <a:off x="213360" y="343168"/>
            <a:ext cx="11592560" cy="1493520"/>
          </a:xfrm>
          <a:prstGeom prst="roundRect">
            <a:avLst/>
          </a:prstGeom>
          <a:solidFill>
            <a:schemeClr val="accent4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B574922-4AE9-7A71-B56F-5E0CDC94BA61}"/>
              </a:ext>
            </a:extLst>
          </p:cNvPr>
          <p:cNvSpPr txBox="1"/>
          <p:nvPr/>
        </p:nvSpPr>
        <p:spPr>
          <a:xfrm>
            <a:off x="121920" y="548640"/>
            <a:ext cx="1177544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Еллар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үтү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белән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,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язучының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иҗат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стиле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бераз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үзгәрә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.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Юмордан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тыш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,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әсәрләрендә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ачы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сатирик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штрихлар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да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күренә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башлый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, лиризм –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хискә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бирелү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,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сагыш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белән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беррәттән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үткәннәрне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сагыну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да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көчәя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.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М.Мәһдиев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иҗатында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«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үз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»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күңел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дөньясы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гәүдәләнеше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сыйфатында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үткәннәр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тора,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язучы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һәм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аның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геройлары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гына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түгел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,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халык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та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үзенә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шуннан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көч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ала,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терәк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таба</a:t>
            </a:r>
            <a:r>
              <a:rPr lang="ru-RU" sz="1600" b="1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.</a:t>
            </a:r>
            <a:r>
              <a:rPr lang="ru-RU" sz="1600" b="1" dirty="0">
                <a:effectLst/>
                <a:latin typeface="Montserrat" panose="00000500000000000000" pitchFamily="2" charset="-52"/>
              </a:rPr>
              <a:t/>
            </a:r>
            <a:br>
              <a:rPr lang="ru-RU" sz="1600" b="1" dirty="0">
                <a:effectLst/>
                <a:latin typeface="Montserrat" panose="00000500000000000000" pitchFamily="2" charset="-52"/>
              </a:rPr>
            </a:br>
            <a:r>
              <a:rPr lang="ru-RU" b="0" i="0" dirty="0">
                <a:effectLst/>
                <a:latin typeface="Montserrat" panose="00000500000000000000" pitchFamily="2" charset="-52"/>
              </a:rPr>
              <a:t/>
            </a:r>
            <a:br>
              <a:rPr lang="ru-RU" b="0" i="0" dirty="0">
                <a:effectLst/>
                <a:latin typeface="Montserrat" panose="00000500000000000000" pitchFamily="2" charset="-52"/>
              </a:rPr>
            </a:br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3FF3B0D-4C78-79E9-C270-F5408B862A2D}"/>
              </a:ext>
            </a:extLst>
          </p:cNvPr>
          <p:cNvSpPr txBox="1"/>
          <p:nvPr/>
        </p:nvSpPr>
        <p:spPr>
          <a:xfrm>
            <a:off x="213360" y="1836688"/>
            <a:ext cx="1177544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«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Торналар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төшкән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җирдә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» (1983)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повестенда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һәм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«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Бәхилләшү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» (1990)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романында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үткәннәр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мотивына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инвариант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булып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,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кешеләрнең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бу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дөньядан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мәңгегә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китү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,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гореф-гадәтләр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,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бәйрәмнәр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,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көнкүреш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детальләренең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юкка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чыга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баруы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мотивлары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кебек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мәңгелек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кыйммәтләр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тора.</a:t>
            </a:r>
          </a:p>
          <a:p>
            <a:pPr algn="l" fontAlgn="base"/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М.Мәһдиевнең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1980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еллардагы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актуаль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сәяси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һәм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иҗтимагый-көнкүреш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проблемаларын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чагылдырган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«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Тынгысыз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өч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көн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»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исемле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бердәнбер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пьесасы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1983 елда Татар драма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һәм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комедия театры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сәхнәсендә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куела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.</a:t>
            </a:r>
          </a:p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Чит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илләргә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сәяхәте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тәэсирендә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дөнья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күргән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«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Җир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йөзендә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алты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кыйтга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»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әсәре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(1992)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юлъязма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жанрында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язылган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; чит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илдәге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тормышны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үзенеке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белән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чагыштырып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,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әдип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үз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халкының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рухи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кыйммәтләренең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мәгънәсен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эзли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.</a:t>
            </a:r>
          </a:p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Гомеренең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соңгы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елларында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М.Мәһдиев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«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Ачы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тәҗрибә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» </a:t>
            </a:r>
          </a:p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(1993)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исеме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куеп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мемуарлар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яза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,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ләкин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беренче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</a:p>
          <a:p>
            <a:pPr algn="l" fontAlgn="base"/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китабын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гына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чыгарып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өлгерә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.</a:t>
            </a:r>
          </a:p>
          <a:p>
            <a:pPr algn="l" fontAlgn="base"/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Аның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әсәрләре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күп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тапкырлар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басылып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чыга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, </a:t>
            </a:r>
          </a:p>
          <a:p>
            <a:pPr algn="l" fontAlgn="base"/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күбесе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рус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теленә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тәрҗемә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ителә</a:t>
            </a: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.</a:t>
            </a:r>
            <a:b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/>
            </a:r>
            <a:b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</a:br>
            <a:endParaRPr lang="en-US" b="0" i="0" dirty="0">
              <a:solidFill>
                <a:srgbClr val="000000"/>
              </a:solidFill>
              <a:effectLst/>
              <a:latin typeface="Montserrat" panose="00000500000000000000" pitchFamily="2" charset="-52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13C4AFDE-A008-17C6-CEB5-B8587C8CC0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5920" y="5080000"/>
            <a:ext cx="5567680" cy="17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939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xmlns="" id="{BD517441-3AA2-E6CF-F54B-8D06D21D8A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5561"/>
            <a:ext cx="12192000" cy="742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лилиния: фигура 6">
            <a:extLst>
              <a:ext uri="{FF2B5EF4-FFF2-40B4-BE49-F238E27FC236}">
                <a16:creationId xmlns:a16="http://schemas.microsoft.com/office/drawing/2014/main" xmlns="" id="{7CA7922B-F590-F0CA-3F13-D249C403CEFE}"/>
              </a:ext>
            </a:extLst>
          </p:cNvPr>
          <p:cNvSpPr/>
          <p:nvPr/>
        </p:nvSpPr>
        <p:spPr>
          <a:xfrm>
            <a:off x="483061" y="835535"/>
            <a:ext cx="6132681" cy="4782775"/>
          </a:xfrm>
          <a:custGeom>
            <a:avLst/>
            <a:gdLst>
              <a:gd name="connsiteX0" fmla="*/ 0 w 5598416"/>
              <a:gd name="connsiteY0" fmla="*/ 413975 h 3725655"/>
              <a:gd name="connsiteX1" fmla="*/ 1463040 w 5598416"/>
              <a:gd name="connsiteY1" fmla="*/ 7575 h 3725655"/>
              <a:gd name="connsiteX2" fmla="*/ 1412240 w 5598416"/>
              <a:gd name="connsiteY2" fmla="*/ 728935 h 3725655"/>
              <a:gd name="connsiteX3" fmla="*/ 1615440 w 5598416"/>
              <a:gd name="connsiteY3" fmla="*/ 982935 h 3725655"/>
              <a:gd name="connsiteX4" fmla="*/ 3576320 w 5598416"/>
              <a:gd name="connsiteY4" fmla="*/ 180295 h 3725655"/>
              <a:gd name="connsiteX5" fmla="*/ 3677920 w 5598416"/>
              <a:gd name="connsiteY5" fmla="*/ 840695 h 3725655"/>
              <a:gd name="connsiteX6" fmla="*/ 3759200 w 5598416"/>
              <a:gd name="connsiteY6" fmla="*/ 1186135 h 3725655"/>
              <a:gd name="connsiteX7" fmla="*/ 5598160 w 5598416"/>
              <a:gd name="connsiteY7" fmla="*/ 312375 h 3725655"/>
              <a:gd name="connsiteX8" fmla="*/ 3881120 w 5598416"/>
              <a:gd name="connsiteY8" fmla="*/ 2720295 h 3725655"/>
              <a:gd name="connsiteX9" fmla="*/ 2316480 w 5598416"/>
              <a:gd name="connsiteY9" fmla="*/ 2771095 h 3725655"/>
              <a:gd name="connsiteX10" fmla="*/ 1168400 w 5598416"/>
              <a:gd name="connsiteY10" fmla="*/ 3675335 h 3725655"/>
              <a:gd name="connsiteX11" fmla="*/ 1127760 w 5598416"/>
              <a:gd name="connsiteY11" fmla="*/ 3614375 h 3725655"/>
              <a:gd name="connsiteX12" fmla="*/ 1137920 w 5598416"/>
              <a:gd name="connsiteY12" fmla="*/ 3655015 h 3725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598416" h="3725655">
                <a:moveTo>
                  <a:pt x="0" y="413975"/>
                </a:moveTo>
                <a:cubicBezTo>
                  <a:pt x="613833" y="184528"/>
                  <a:pt x="1227667" y="-44918"/>
                  <a:pt x="1463040" y="7575"/>
                </a:cubicBezTo>
                <a:cubicBezTo>
                  <a:pt x="1698413" y="60068"/>
                  <a:pt x="1386840" y="566375"/>
                  <a:pt x="1412240" y="728935"/>
                </a:cubicBezTo>
                <a:cubicBezTo>
                  <a:pt x="1437640" y="891495"/>
                  <a:pt x="1254760" y="1074375"/>
                  <a:pt x="1615440" y="982935"/>
                </a:cubicBezTo>
                <a:cubicBezTo>
                  <a:pt x="1976120" y="891495"/>
                  <a:pt x="3232573" y="204002"/>
                  <a:pt x="3576320" y="180295"/>
                </a:cubicBezTo>
                <a:cubicBezTo>
                  <a:pt x="3920067" y="156588"/>
                  <a:pt x="3647440" y="673055"/>
                  <a:pt x="3677920" y="840695"/>
                </a:cubicBezTo>
                <a:cubicBezTo>
                  <a:pt x="3708400" y="1008335"/>
                  <a:pt x="3439160" y="1274188"/>
                  <a:pt x="3759200" y="1186135"/>
                </a:cubicBezTo>
                <a:cubicBezTo>
                  <a:pt x="4079240" y="1098082"/>
                  <a:pt x="5577840" y="56682"/>
                  <a:pt x="5598160" y="312375"/>
                </a:cubicBezTo>
                <a:cubicBezTo>
                  <a:pt x="5618480" y="568068"/>
                  <a:pt x="4428067" y="2310508"/>
                  <a:pt x="3881120" y="2720295"/>
                </a:cubicBezTo>
                <a:cubicBezTo>
                  <a:pt x="3334173" y="3130082"/>
                  <a:pt x="2768600" y="2611922"/>
                  <a:pt x="2316480" y="2771095"/>
                </a:cubicBezTo>
                <a:cubicBezTo>
                  <a:pt x="1864360" y="2930268"/>
                  <a:pt x="1366520" y="3534788"/>
                  <a:pt x="1168400" y="3675335"/>
                </a:cubicBezTo>
                <a:cubicBezTo>
                  <a:pt x="970280" y="3815882"/>
                  <a:pt x="1132840" y="3617762"/>
                  <a:pt x="1127760" y="3614375"/>
                </a:cubicBezTo>
                <a:cubicBezTo>
                  <a:pt x="1122680" y="3610988"/>
                  <a:pt x="1130300" y="3633001"/>
                  <a:pt x="1137920" y="3655015"/>
                </a:cubicBezTo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C48B2B1F-88BE-9871-26CD-D132F853B6F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327" y="3200953"/>
            <a:ext cx="2835949" cy="2361132"/>
          </a:xfrm>
          <a:prstGeom prst="rect">
            <a:avLst/>
          </a:prstGeom>
        </p:spPr>
      </p:pic>
      <p:sp>
        <p:nvSpPr>
          <p:cNvPr id="8" name="Полилиния: фигура 7">
            <a:extLst>
              <a:ext uri="{FF2B5EF4-FFF2-40B4-BE49-F238E27FC236}">
                <a16:creationId xmlns:a16="http://schemas.microsoft.com/office/drawing/2014/main" xmlns="" id="{EC65CFE4-C455-7BB8-1F01-E7D2053EDBDA}"/>
              </a:ext>
            </a:extLst>
          </p:cNvPr>
          <p:cNvSpPr/>
          <p:nvPr/>
        </p:nvSpPr>
        <p:spPr>
          <a:xfrm>
            <a:off x="3532804" y="4188700"/>
            <a:ext cx="3702084" cy="1192791"/>
          </a:xfrm>
          <a:custGeom>
            <a:avLst/>
            <a:gdLst>
              <a:gd name="connsiteX0" fmla="*/ 179164 w 3702084"/>
              <a:gd name="connsiteY0" fmla="*/ 10960 h 1192791"/>
              <a:gd name="connsiteX1" fmla="*/ 1276444 w 3702084"/>
              <a:gd name="connsiteY1" fmla="*/ 122720 h 1192791"/>
              <a:gd name="connsiteX2" fmla="*/ 2993484 w 3702084"/>
              <a:gd name="connsiteY2" fmla="*/ 21120 h 1192791"/>
              <a:gd name="connsiteX3" fmla="*/ 3643724 w 3702084"/>
              <a:gd name="connsiteY3" fmla="*/ 254800 h 1192791"/>
              <a:gd name="connsiteX4" fmla="*/ 3664044 w 3702084"/>
              <a:gd name="connsiteY4" fmla="*/ 955840 h 1192791"/>
              <a:gd name="connsiteX5" fmla="*/ 3582764 w 3702084"/>
              <a:gd name="connsiteY5" fmla="*/ 1138720 h 1192791"/>
              <a:gd name="connsiteX6" fmla="*/ 3308444 w 3702084"/>
              <a:gd name="connsiteY6" fmla="*/ 1057440 h 1192791"/>
              <a:gd name="connsiteX7" fmla="*/ 2688684 w 3702084"/>
              <a:gd name="connsiteY7" fmla="*/ 1118400 h 1192791"/>
              <a:gd name="connsiteX8" fmla="*/ 1825084 w 3702084"/>
              <a:gd name="connsiteY8" fmla="*/ 1026960 h 1192791"/>
              <a:gd name="connsiteX9" fmla="*/ 341724 w 3702084"/>
              <a:gd name="connsiteY9" fmla="*/ 1169200 h 1192791"/>
              <a:gd name="connsiteX10" fmla="*/ 16604 w 3702084"/>
              <a:gd name="connsiteY10" fmla="*/ 447840 h 1192791"/>
              <a:gd name="connsiteX11" fmla="*/ 179164 w 3702084"/>
              <a:gd name="connsiteY11" fmla="*/ 10960 h 1192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702084" h="1192791">
                <a:moveTo>
                  <a:pt x="179164" y="10960"/>
                </a:moveTo>
                <a:cubicBezTo>
                  <a:pt x="389137" y="-43227"/>
                  <a:pt x="807391" y="121027"/>
                  <a:pt x="1276444" y="122720"/>
                </a:cubicBezTo>
                <a:cubicBezTo>
                  <a:pt x="1745497" y="124413"/>
                  <a:pt x="2598937" y="-893"/>
                  <a:pt x="2993484" y="21120"/>
                </a:cubicBezTo>
                <a:cubicBezTo>
                  <a:pt x="3388031" y="43133"/>
                  <a:pt x="3531964" y="99014"/>
                  <a:pt x="3643724" y="254800"/>
                </a:cubicBezTo>
                <a:cubicBezTo>
                  <a:pt x="3755484" y="410586"/>
                  <a:pt x="3674204" y="808520"/>
                  <a:pt x="3664044" y="955840"/>
                </a:cubicBezTo>
                <a:cubicBezTo>
                  <a:pt x="3653884" y="1103160"/>
                  <a:pt x="3642031" y="1121787"/>
                  <a:pt x="3582764" y="1138720"/>
                </a:cubicBezTo>
                <a:cubicBezTo>
                  <a:pt x="3523497" y="1155653"/>
                  <a:pt x="3457457" y="1060827"/>
                  <a:pt x="3308444" y="1057440"/>
                </a:cubicBezTo>
                <a:cubicBezTo>
                  <a:pt x="3159431" y="1054053"/>
                  <a:pt x="2935911" y="1123480"/>
                  <a:pt x="2688684" y="1118400"/>
                </a:cubicBezTo>
                <a:cubicBezTo>
                  <a:pt x="2441457" y="1113320"/>
                  <a:pt x="2216244" y="1018493"/>
                  <a:pt x="1825084" y="1026960"/>
                </a:cubicBezTo>
                <a:cubicBezTo>
                  <a:pt x="1433924" y="1035427"/>
                  <a:pt x="643137" y="1265720"/>
                  <a:pt x="341724" y="1169200"/>
                </a:cubicBezTo>
                <a:cubicBezTo>
                  <a:pt x="40311" y="1072680"/>
                  <a:pt x="43697" y="644267"/>
                  <a:pt x="16604" y="447840"/>
                </a:cubicBezTo>
                <a:cubicBezTo>
                  <a:pt x="-10489" y="251413"/>
                  <a:pt x="-30809" y="65147"/>
                  <a:pt x="179164" y="1096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xmlns="" id="{35DC0CBF-9871-A0EA-81EA-96261A1FB4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98803" y="238760"/>
            <a:ext cx="4855302" cy="6619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xmlns="" id="{C5CB0F0B-C44B-B881-6531-244A0833FF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868" y="253760"/>
            <a:ext cx="1898397" cy="284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>
            <a:extLst>
              <a:ext uri="{FF2B5EF4-FFF2-40B4-BE49-F238E27FC236}">
                <a16:creationId xmlns:a16="http://schemas.microsoft.com/office/drawing/2014/main" xmlns="" id="{F33841B9-0018-718F-8F5F-1216E04E4B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2408" y="253760"/>
            <a:ext cx="1740747" cy="2847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>
            <a:extLst>
              <a:ext uri="{FF2B5EF4-FFF2-40B4-BE49-F238E27FC236}">
                <a16:creationId xmlns:a16="http://schemas.microsoft.com/office/drawing/2014/main" xmlns="" id="{3C995E35-04E2-5C45-738A-F9C29E3F1D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42654" y="253760"/>
            <a:ext cx="1991360" cy="2847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>
            <a:extLst>
              <a:ext uri="{FF2B5EF4-FFF2-40B4-BE49-F238E27FC236}">
                <a16:creationId xmlns:a16="http://schemas.microsoft.com/office/drawing/2014/main" xmlns="" id="{3ADD1419-F259-A82A-B8BD-EA39C4D017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1"/>
          <a:stretch/>
        </p:blipFill>
        <p:spPr bwMode="auto">
          <a:xfrm>
            <a:off x="179869" y="3609340"/>
            <a:ext cx="1841458" cy="312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30314C2-A5B6-A6E2-9AA1-B01D7A7124BD}"/>
              </a:ext>
            </a:extLst>
          </p:cNvPr>
          <p:cNvSpPr txBox="1"/>
          <p:nvPr/>
        </p:nvSpPr>
        <p:spPr>
          <a:xfrm>
            <a:off x="3689728" y="4213225"/>
            <a:ext cx="6096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sz="6000" b="0" i="1" dirty="0" err="1">
                <a:solidFill>
                  <a:srgbClr val="000000"/>
                </a:solidFill>
                <a:effectLst/>
                <a:latin typeface="Cormorant-Bold"/>
              </a:rPr>
              <a:t>Истәлеге</a:t>
            </a:r>
            <a:endParaRPr lang="ru-RU" sz="6000" b="0" i="1" dirty="0">
              <a:solidFill>
                <a:srgbClr val="000000"/>
              </a:solidFill>
              <a:effectLst/>
              <a:latin typeface="Cormorant-Bold"/>
            </a:endParaRPr>
          </a:p>
        </p:txBody>
      </p:sp>
    </p:spTree>
    <p:extLst>
      <p:ext uri="{BB962C8B-B14F-4D97-AF65-F5344CB8AC3E}">
        <p14:creationId xmlns:p14="http://schemas.microsoft.com/office/powerpoint/2010/main" val="1176125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xmlns="" id="{A53EC48E-29BD-7D9A-8BCD-770856D2E4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2906" y="0"/>
            <a:ext cx="122949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A496B76-F650-3C13-A828-1EECDA9C2C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-302880" y="-272502"/>
            <a:ext cx="6094427" cy="202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B5F5F5E-06D4-6CE4-EBCA-B640D35A45A1}"/>
              </a:ext>
            </a:extLst>
          </p:cNvPr>
          <p:cNvSpPr txBox="1"/>
          <p:nvPr/>
        </p:nvSpPr>
        <p:spPr>
          <a:xfrm>
            <a:off x="102906" y="193040"/>
            <a:ext cx="6207760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sz="5400" b="1" i="1" dirty="0" err="1">
                <a:solidFill>
                  <a:srgbClr val="000000"/>
                </a:solidFill>
                <a:effectLst/>
                <a:latin typeface="Cormorant-Bold"/>
              </a:rPr>
              <a:t>Бүләкләре</a:t>
            </a:r>
            <a:endParaRPr lang="ru-RU" sz="5400" b="1" i="1" dirty="0">
              <a:solidFill>
                <a:srgbClr val="000000"/>
              </a:solidFill>
              <a:effectLst/>
              <a:latin typeface="Cormorant-Bold"/>
            </a:endParaRPr>
          </a:p>
          <a:p>
            <a:pPr algn="l" fontAlgn="base"/>
            <a:endParaRPr lang="ru-RU" b="0" i="0" dirty="0">
              <a:solidFill>
                <a:srgbClr val="000000"/>
              </a:solidFill>
              <a:effectLst/>
              <a:latin typeface="Montserrat" panose="00000500000000000000" pitchFamily="2" charset="-52"/>
            </a:endParaRPr>
          </a:p>
          <a:p>
            <a:pPr algn="l" fontAlgn="base"/>
            <a:endParaRPr lang="ru-RU" dirty="0">
              <a:solidFill>
                <a:srgbClr val="000000"/>
              </a:solidFill>
              <a:latin typeface="Montserrat" panose="00000500000000000000" pitchFamily="2" charset="-52"/>
            </a:endParaRPr>
          </a:p>
          <a:p>
            <a:pPr algn="l" fontAlgn="base"/>
            <a:endParaRPr lang="ru-RU" b="0" i="0" dirty="0">
              <a:solidFill>
                <a:srgbClr val="000000"/>
              </a:solidFill>
              <a:effectLst/>
              <a:latin typeface="Montserrat" panose="00000500000000000000" pitchFamily="2" charset="-52"/>
            </a:endParaRPr>
          </a:p>
          <a:p>
            <a:pPr algn="l" fontAlgn="base"/>
            <a:r>
              <a:rPr lang="ru-RU" sz="28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1990 елда </a:t>
            </a:r>
            <a:r>
              <a:rPr lang="ru-RU" sz="28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М.Мәһдиевкә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«</a:t>
            </a:r>
            <a:r>
              <a:rPr lang="ru-RU" sz="28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Бәхилләшү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» романы </a:t>
            </a:r>
            <a:r>
              <a:rPr lang="ru-RU" sz="28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һәм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«</a:t>
            </a:r>
            <a:r>
              <a:rPr lang="ru-RU" sz="28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Торналар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28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төшкән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28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җирдә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» </a:t>
            </a:r>
            <a:r>
              <a:rPr lang="ru-RU" sz="28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повесте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28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өчен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Татарстан </a:t>
            </a:r>
            <a:r>
              <a:rPr lang="ru-RU" sz="28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Республикасының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28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Г.Тукай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28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исемендәге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28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Дәүләт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28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бүләге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sz="2800" b="0" i="0" dirty="0" err="1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бирелә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>.</a:t>
            </a:r>
            <a:br>
              <a:rPr lang="ru-RU" sz="2800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  <a:t/>
            </a:r>
            <a:br>
              <a:rPr lang="ru-RU" b="0" i="0" dirty="0">
                <a:solidFill>
                  <a:srgbClr val="000000"/>
                </a:solidFill>
                <a:effectLst/>
                <a:latin typeface="Montserrat" panose="00000500000000000000" pitchFamily="2" charset="-52"/>
              </a:rPr>
            </a:br>
            <a:endParaRPr lang="en-US" b="0" i="0" dirty="0">
              <a:solidFill>
                <a:srgbClr val="000000"/>
              </a:solidFill>
              <a:effectLst/>
              <a:latin typeface="Montserrat" panose="00000500000000000000" pitchFamily="2" charset="-52"/>
            </a:endParaRPr>
          </a:p>
        </p:txBody>
      </p:sp>
      <p:pic>
        <p:nvPicPr>
          <p:cNvPr id="9222" name="Picture 6">
            <a:extLst>
              <a:ext uri="{FF2B5EF4-FFF2-40B4-BE49-F238E27FC236}">
                <a16:creationId xmlns:a16="http://schemas.microsoft.com/office/drawing/2014/main" xmlns="" id="{BEE2978D-86B0-C482-0509-1D18980034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10666" y="113167"/>
            <a:ext cx="5059334" cy="66316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65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xmlns="" id="{D88250F0-5DCF-11DC-D2E2-843BD1A32F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>
            <a:extLst>
              <a:ext uri="{FF2B5EF4-FFF2-40B4-BE49-F238E27FC236}">
                <a16:creationId xmlns:a16="http://schemas.microsoft.com/office/drawing/2014/main" xmlns="" id="{44A8BB52-A86F-BA25-85D4-EFB1A4FBD0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654" y="3344125"/>
            <a:ext cx="4762818" cy="31776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>
            <a:extLst>
              <a:ext uri="{FF2B5EF4-FFF2-40B4-BE49-F238E27FC236}">
                <a16:creationId xmlns:a16="http://schemas.microsoft.com/office/drawing/2014/main" xmlns="" id="{2F950706-40D4-8AEB-71A0-058F7548AA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120" y="168107"/>
            <a:ext cx="4760352" cy="31760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BD4839A-490E-B8BD-3502-8FC40870DCF4}"/>
              </a:ext>
            </a:extLst>
          </p:cNvPr>
          <p:cNvSpPr txBox="1"/>
          <p:nvPr/>
        </p:nvSpPr>
        <p:spPr>
          <a:xfrm>
            <a:off x="5001726" y="166461"/>
            <a:ext cx="72613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1" dirty="0" err="1">
                <a:effectLst/>
                <a:latin typeface="Verdana Tat"/>
              </a:rPr>
              <a:t>Кәрим</a:t>
            </a:r>
            <a:r>
              <a:rPr lang="ru-RU" b="1" i="1" dirty="0">
                <a:effectLst/>
                <a:latin typeface="Verdana Tat"/>
              </a:rPr>
              <a:t> </a:t>
            </a:r>
            <a:r>
              <a:rPr lang="ru-RU" b="1" i="1" dirty="0" err="1">
                <a:effectLst/>
                <a:latin typeface="Verdana Tat"/>
              </a:rPr>
              <a:t>Тинчурин</a:t>
            </a:r>
            <a:r>
              <a:rPr lang="ru-RU" b="1" i="1" dirty="0">
                <a:effectLst/>
                <a:latin typeface="Verdana Tat"/>
              </a:rPr>
              <a:t> </a:t>
            </a:r>
            <a:r>
              <a:rPr lang="ru-RU" b="1" i="1" dirty="0" err="1">
                <a:effectLst/>
                <a:latin typeface="Verdana Tat"/>
              </a:rPr>
              <a:t>исемендәге</a:t>
            </a:r>
            <a:r>
              <a:rPr lang="ru-RU" b="1" i="1" dirty="0">
                <a:effectLst/>
                <a:latin typeface="Verdana Tat"/>
              </a:rPr>
              <a:t> Татар </a:t>
            </a:r>
            <a:r>
              <a:rPr lang="ru-RU" b="1" i="1" dirty="0" err="1">
                <a:effectLst/>
                <a:latin typeface="Verdana Tat"/>
              </a:rPr>
              <a:t>дәүләт</a:t>
            </a:r>
            <a:r>
              <a:rPr lang="ru-RU" b="1" i="1" dirty="0">
                <a:effectLst/>
                <a:latin typeface="Verdana Tat"/>
              </a:rPr>
              <a:t> драма </a:t>
            </a:r>
            <a:r>
              <a:rPr lang="ru-RU" b="1" i="1" dirty="0" err="1">
                <a:effectLst/>
                <a:latin typeface="Verdana Tat"/>
              </a:rPr>
              <a:t>һәм</a:t>
            </a:r>
            <a:r>
              <a:rPr lang="ru-RU" b="1" i="1" dirty="0">
                <a:effectLst/>
                <a:latin typeface="Verdana Tat"/>
              </a:rPr>
              <a:t> комедия театры «Без – </a:t>
            </a:r>
            <a:r>
              <a:rPr lang="ru-RU" b="1" i="1" dirty="0" err="1">
                <a:effectLst/>
                <a:latin typeface="Verdana Tat"/>
              </a:rPr>
              <a:t>кырык</a:t>
            </a:r>
            <a:r>
              <a:rPr lang="ru-RU" b="1" i="1" dirty="0">
                <a:effectLst/>
                <a:latin typeface="Verdana Tat"/>
              </a:rPr>
              <a:t> </a:t>
            </a:r>
            <a:r>
              <a:rPr lang="ru-RU" b="1" i="1" dirty="0" err="1">
                <a:effectLst/>
                <a:latin typeface="Verdana Tat"/>
              </a:rPr>
              <a:t>беренче</a:t>
            </a:r>
            <a:r>
              <a:rPr lang="ru-RU" b="1" i="1" dirty="0">
                <a:effectLst/>
                <a:latin typeface="Verdana Tat"/>
              </a:rPr>
              <a:t> ел </a:t>
            </a:r>
            <a:r>
              <a:rPr lang="ru-RU" b="1" i="1" dirty="0" err="1">
                <a:effectLst/>
                <a:latin typeface="Verdana Tat"/>
              </a:rPr>
              <a:t>балалары</a:t>
            </a:r>
            <a:r>
              <a:rPr lang="ru-RU" b="1" i="1" dirty="0">
                <a:effectLst/>
                <a:latin typeface="Verdana Tat"/>
              </a:rPr>
              <a:t>.</a:t>
            </a:r>
            <a:r>
              <a:rPr lang="ru-RU" b="1" i="1" dirty="0">
                <a:latin typeface="Verdana Tat"/>
              </a:rPr>
              <a:t>»</a:t>
            </a:r>
            <a:endParaRPr lang="ru-RU" b="1" i="1" dirty="0"/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xmlns="" id="{48E6CAEF-AF35-66C9-6B48-1077CA07DB3F}"/>
              </a:ext>
            </a:extLst>
          </p:cNvPr>
          <p:cNvCxnSpPr/>
          <p:nvPr/>
        </p:nvCxnSpPr>
        <p:spPr>
          <a:xfrm flipH="1">
            <a:off x="5191760" y="914400"/>
            <a:ext cx="3007360" cy="1137920"/>
          </a:xfrm>
          <a:prstGeom prst="straightConnector1">
            <a:avLst/>
          </a:prstGeom>
          <a:ln w="73025">
            <a:solidFill>
              <a:schemeClr val="accent4">
                <a:lumMod val="50000"/>
                <a:alpha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58" name="Picture 14">
            <a:extLst>
              <a:ext uri="{FF2B5EF4-FFF2-40B4-BE49-F238E27FC236}">
                <a16:creationId xmlns:a16="http://schemas.microsoft.com/office/drawing/2014/main" xmlns="" id="{7ADC2902-E9F8-5D08-C783-50E6A64B2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9528" y="1681757"/>
            <a:ext cx="5779911" cy="3251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A0DFD7A-467C-2B71-982D-112268C5BDBC}"/>
              </a:ext>
            </a:extLst>
          </p:cNvPr>
          <p:cNvSpPr txBox="1"/>
          <p:nvPr/>
        </p:nvSpPr>
        <p:spPr>
          <a:xfrm>
            <a:off x="6370320" y="4806911"/>
            <a:ext cx="78333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b="1" i="1" dirty="0">
                <a:effectLst/>
                <a:latin typeface="Roboto" panose="02000000000000000000" pitchFamily="2" charset="0"/>
              </a:rPr>
              <a:t>«Без — </a:t>
            </a:r>
            <a:r>
              <a:rPr lang="ru-RU" b="1" i="1" dirty="0" err="1">
                <a:effectLst/>
                <a:latin typeface="Roboto" panose="02000000000000000000" pitchFamily="2" charset="0"/>
              </a:rPr>
              <a:t>кырык</a:t>
            </a:r>
            <a:r>
              <a:rPr lang="ru-RU" b="1" i="1" dirty="0">
                <a:effectLst/>
                <a:latin typeface="Roboto" panose="02000000000000000000" pitchFamily="2" charset="0"/>
              </a:rPr>
              <a:t> </a:t>
            </a:r>
            <a:r>
              <a:rPr lang="ru-RU" b="1" i="1" dirty="0" err="1">
                <a:effectLst/>
                <a:latin typeface="Roboto" panose="02000000000000000000" pitchFamily="2" charset="0"/>
              </a:rPr>
              <a:t>беренче</a:t>
            </a:r>
            <a:r>
              <a:rPr lang="ru-RU" b="1" i="1" dirty="0">
                <a:effectLst/>
                <a:latin typeface="Roboto" panose="02000000000000000000" pitchFamily="2" charset="0"/>
              </a:rPr>
              <a:t> ел </a:t>
            </a:r>
            <a:r>
              <a:rPr lang="ru-RU" b="1" i="1" dirty="0" err="1">
                <a:effectLst/>
                <a:latin typeface="Roboto" panose="02000000000000000000" pitchFamily="2" charset="0"/>
              </a:rPr>
              <a:t>балалары</a:t>
            </a:r>
            <a:r>
              <a:rPr lang="ru-RU" b="1" i="1" dirty="0">
                <a:effectLst/>
                <a:latin typeface="Roboto" panose="02000000000000000000" pitchFamily="2" charset="0"/>
              </a:rPr>
              <a:t>» фильмы </a:t>
            </a:r>
          </a:p>
        </p:txBody>
      </p:sp>
    </p:spTree>
    <p:extLst>
      <p:ext uri="{BB962C8B-B14F-4D97-AF65-F5344CB8AC3E}">
        <p14:creationId xmlns:p14="http://schemas.microsoft.com/office/powerpoint/2010/main" val="1656748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xmlns="" id="{4B7EAEBE-6714-BD58-20BA-72784E2907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736"/>
            <a:ext cx="12247880" cy="715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лилиния: фигура 3">
            <a:extLst>
              <a:ext uri="{FF2B5EF4-FFF2-40B4-BE49-F238E27FC236}">
                <a16:creationId xmlns:a16="http://schemas.microsoft.com/office/drawing/2014/main" xmlns="" id="{3399224E-EC69-93E9-4862-F5F2144E70AB}"/>
              </a:ext>
            </a:extLst>
          </p:cNvPr>
          <p:cNvSpPr/>
          <p:nvPr/>
        </p:nvSpPr>
        <p:spPr>
          <a:xfrm>
            <a:off x="55880" y="-27736"/>
            <a:ext cx="6738458" cy="1255029"/>
          </a:xfrm>
          <a:custGeom>
            <a:avLst/>
            <a:gdLst>
              <a:gd name="connsiteX0" fmla="*/ 530665 w 6738458"/>
              <a:gd name="connsiteY0" fmla="*/ 221347 h 1255029"/>
              <a:gd name="connsiteX1" fmla="*/ 683065 w 6738458"/>
              <a:gd name="connsiteY1" fmla="*/ 150227 h 1255029"/>
              <a:gd name="connsiteX2" fmla="*/ 1810825 w 6738458"/>
              <a:gd name="connsiteY2" fmla="*/ 7987 h 1255029"/>
              <a:gd name="connsiteX3" fmla="*/ 2481385 w 6738458"/>
              <a:gd name="connsiteY3" fmla="*/ 414387 h 1255029"/>
              <a:gd name="connsiteX4" fmla="*/ 4391465 w 6738458"/>
              <a:gd name="connsiteY4" fmla="*/ 353427 h 1255029"/>
              <a:gd name="connsiteX5" fmla="*/ 4980745 w 6738458"/>
              <a:gd name="connsiteY5" fmla="*/ 505827 h 1255029"/>
              <a:gd name="connsiteX6" fmla="*/ 6230425 w 6738458"/>
              <a:gd name="connsiteY6" fmla="*/ 312787 h 1255029"/>
              <a:gd name="connsiteX7" fmla="*/ 6738425 w 6738458"/>
              <a:gd name="connsiteY7" fmla="*/ 749667 h 1255029"/>
              <a:gd name="connsiteX8" fmla="*/ 6250745 w 6738458"/>
              <a:gd name="connsiteY8" fmla="*/ 1237347 h 1255029"/>
              <a:gd name="connsiteX9" fmla="*/ 5326185 w 6738458"/>
              <a:gd name="connsiteY9" fmla="*/ 1145907 h 1255029"/>
              <a:gd name="connsiteX10" fmla="*/ 317305 w 6738458"/>
              <a:gd name="connsiteY10" fmla="*/ 1125587 h 1255029"/>
              <a:gd name="connsiteX11" fmla="*/ 530665 w 6738458"/>
              <a:gd name="connsiteY11" fmla="*/ 221347 h 125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38458" h="1255029">
                <a:moveTo>
                  <a:pt x="530665" y="221347"/>
                </a:moveTo>
                <a:cubicBezTo>
                  <a:pt x="591625" y="58787"/>
                  <a:pt x="469705" y="185787"/>
                  <a:pt x="683065" y="150227"/>
                </a:cubicBezTo>
                <a:cubicBezTo>
                  <a:pt x="896425" y="114667"/>
                  <a:pt x="1511105" y="-36040"/>
                  <a:pt x="1810825" y="7987"/>
                </a:cubicBezTo>
                <a:cubicBezTo>
                  <a:pt x="2110545" y="52014"/>
                  <a:pt x="2051278" y="356814"/>
                  <a:pt x="2481385" y="414387"/>
                </a:cubicBezTo>
                <a:cubicBezTo>
                  <a:pt x="2911492" y="471960"/>
                  <a:pt x="3974905" y="338187"/>
                  <a:pt x="4391465" y="353427"/>
                </a:cubicBezTo>
                <a:cubicBezTo>
                  <a:pt x="4808025" y="368667"/>
                  <a:pt x="4674252" y="512600"/>
                  <a:pt x="4980745" y="505827"/>
                </a:cubicBezTo>
                <a:cubicBezTo>
                  <a:pt x="5287238" y="499054"/>
                  <a:pt x="5937478" y="272147"/>
                  <a:pt x="6230425" y="312787"/>
                </a:cubicBezTo>
                <a:cubicBezTo>
                  <a:pt x="6523372" y="353427"/>
                  <a:pt x="6735038" y="595574"/>
                  <a:pt x="6738425" y="749667"/>
                </a:cubicBezTo>
                <a:cubicBezTo>
                  <a:pt x="6741812" y="903760"/>
                  <a:pt x="6486118" y="1171307"/>
                  <a:pt x="6250745" y="1237347"/>
                </a:cubicBezTo>
                <a:cubicBezTo>
                  <a:pt x="6015372" y="1303387"/>
                  <a:pt x="6315092" y="1164534"/>
                  <a:pt x="5326185" y="1145907"/>
                </a:cubicBezTo>
                <a:cubicBezTo>
                  <a:pt x="4337278" y="1127280"/>
                  <a:pt x="1114865" y="1286454"/>
                  <a:pt x="317305" y="1125587"/>
                </a:cubicBezTo>
                <a:cubicBezTo>
                  <a:pt x="-480255" y="964720"/>
                  <a:pt x="469705" y="383907"/>
                  <a:pt x="530665" y="221347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D3EA885-2AC6-E123-BF78-F6042F9BD666}"/>
              </a:ext>
            </a:extLst>
          </p:cNvPr>
          <p:cNvSpPr txBox="1"/>
          <p:nvPr/>
        </p:nvSpPr>
        <p:spPr>
          <a:xfrm>
            <a:off x="311084" y="340350"/>
            <a:ext cx="94183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Мөхәммәт</a:t>
            </a:r>
            <a:r>
              <a:rPr lang="ru-RU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3600" b="1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Мәһдиев</a:t>
            </a:r>
            <a:r>
              <a:rPr lang="ru-RU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музее</a:t>
            </a:r>
            <a:endParaRPr lang="ru-RU" sz="3600" dirty="0"/>
          </a:p>
        </p:txBody>
      </p:sp>
      <p:pic>
        <p:nvPicPr>
          <p:cNvPr id="7174" name="Picture 6">
            <a:extLst>
              <a:ext uri="{FF2B5EF4-FFF2-40B4-BE49-F238E27FC236}">
                <a16:creationId xmlns:a16="http://schemas.microsoft.com/office/drawing/2014/main" xmlns="" id="{E3165DED-3472-7DF2-F054-BFD311A9D0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8321" y="1500794"/>
            <a:ext cx="7714933" cy="4404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>
            <a:extLst>
              <a:ext uri="{FF2B5EF4-FFF2-40B4-BE49-F238E27FC236}">
                <a16:creationId xmlns:a16="http://schemas.microsoft.com/office/drawing/2014/main" xmlns="" id="{8647E11B-640B-8097-BFF6-9D107E6339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1084" y="1800031"/>
            <a:ext cx="3746633" cy="35220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4889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475</Words>
  <Application>Microsoft Office PowerPoint</Application>
  <PresentationFormat>Произвольный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«М.Мәһдиев иҗатын беләсезме?”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«М.Мәһдиев иҗатын беләсезме?”</dc:title>
  <dc:creator>Aizilya Gataullina</dc:creator>
  <cp:lastModifiedBy>KP</cp:lastModifiedBy>
  <cp:revision>3</cp:revision>
  <dcterms:created xsi:type="dcterms:W3CDTF">2022-11-03T16:27:14Z</dcterms:created>
  <dcterms:modified xsi:type="dcterms:W3CDTF">2022-10-30T16:29:44Z</dcterms:modified>
</cp:coreProperties>
</file>