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70" r:id="rId4"/>
    <p:sldId id="257" r:id="rId5"/>
    <p:sldId id="258" r:id="rId6"/>
    <p:sldId id="271" r:id="rId7"/>
    <p:sldId id="259" r:id="rId8"/>
    <p:sldId id="260" r:id="rId9"/>
    <p:sldId id="272" r:id="rId10"/>
    <p:sldId id="275" r:id="rId11"/>
    <p:sldId id="273" r:id="rId12"/>
    <p:sldId id="276" r:id="rId13"/>
    <p:sldId id="262" r:id="rId14"/>
    <p:sldId id="263" r:id="rId15"/>
    <p:sldId id="264" r:id="rId16"/>
    <p:sldId id="265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FF"/>
    <a:srgbClr val="00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Организация рабочего времени </a:t>
            </a:r>
            <a:r>
              <a:rPr lang="ru-RU" b="1" dirty="0" smtClean="0">
                <a:solidFill>
                  <a:srgbClr val="660066"/>
                </a:solidFill>
              </a:rPr>
              <a:t>п</a:t>
            </a:r>
            <a:r>
              <a:rPr lang="ru-RU" b="1" dirty="0" smtClean="0">
                <a:solidFill>
                  <a:srgbClr val="660066"/>
                </a:solidFill>
              </a:rPr>
              <a:t>едагога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143380"/>
            <a:ext cx="5712179" cy="111724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0000FF"/>
                </a:solidFill>
              </a:rPr>
              <a:t>Ракитина Т. В., учитель английского языка, </a:t>
            </a:r>
          </a:p>
          <a:p>
            <a:pPr algn="r"/>
            <a:r>
              <a:rPr lang="ru-RU" sz="1800" dirty="0" smtClean="0">
                <a:solidFill>
                  <a:srgbClr val="0000FF"/>
                </a:solidFill>
              </a:rPr>
              <a:t>первая квалификационная категория</a:t>
            </a:r>
          </a:p>
          <a:p>
            <a:pPr algn="r"/>
            <a:r>
              <a:rPr lang="ru-RU" sz="1800" dirty="0" smtClean="0">
                <a:solidFill>
                  <a:srgbClr val="0000FF"/>
                </a:solidFill>
              </a:rPr>
              <a:t>МКОУ ХМР «СОШ им. В. Г. </a:t>
            </a:r>
            <a:r>
              <a:rPr lang="ru-RU" sz="1800" dirty="0" err="1" smtClean="0">
                <a:solidFill>
                  <a:srgbClr val="0000FF"/>
                </a:solidFill>
              </a:rPr>
              <a:t>Подпругина</a:t>
            </a:r>
            <a:r>
              <a:rPr lang="ru-RU" sz="1800" dirty="0" smtClean="0">
                <a:solidFill>
                  <a:srgbClr val="0000FF"/>
                </a:solidFill>
              </a:rPr>
              <a:t> с. Троица»</a:t>
            </a:r>
            <a:endParaRPr lang="ru-RU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376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Принципы </a:t>
            </a:r>
            <a:r>
              <a:rPr lang="ru-RU" dirty="0" err="1" smtClean="0">
                <a:solidFill>
                  <a:srgbClr val="660066"/>
                </a:solidFill>
              </a:rPr>
              <a:t>тайм-менеджмента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Фиксируйте </a:t>
            </a:r>
            <a:r>
              <a:rPr lang="ru-RU" b="1" dirty="0" smtClean="0"/>
              <a:t>цели письменно.</a:t>
            </a:r>
            <a:r>
              <a:rPr lang="ru-RU" dirty="0" smtClean="0"/>
              <a:t> Если на бумаге (или в электронном ежедневнике) не обозначена ваша цель, значит, её не существует.</a:t>
            </a:r>
          </a:p>
          <a:p>
            <a:pPr lvl="0"/>
            <a:r>
              <a:rPr lang="ru-RU" b="1" dirty="0" smtClean="0"/>
              <a:t>Планируйте свой день.</a:t>
            </a:r>
            <a:r>
              <a:rPr lang="ru-RU" dirty="0" smtClean="0"/>
              <a:t> Заранее составленный список заданий и действий увеличивает продуктивность любого вида деятельности на 25%.</a:t>
            </a:r>
          </a:p>
          <a:p>
            <a:pPr lvl="0"/>
            <a:r>
              <a:rPr lang="ru-RU" b="1" dirty="0" smtClean="0"/>
              <a:t>Дробите большие задачи.</a:t>
            </a:r>
            <a:r>
              <a:rPr lang="ru-RU" dirty="0" smtClean="0"/>
              <a:t> Объемные по времени выполнения дела нужно всегда разделять на несколько мелких подзадач – не хватайтесь за масштабный проект, не продумав заранее последовательность действий.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китина ТВ\Desktop\ТМО 19.02.2020\Postanovka-celej-po-SMART.jpg"/>
          <p:cNvPicPr>
            <a:picLocks noChangeAspect="1" noChangeArrowheads="1"/>
          </p:cNvPicPr>
          <p:nvPr/>
        </p:nvPicPr>
        <p:blipFill>
          <a:blip r:embed="rId2"/>
          <a:srcRect t="10416"/>
          <a:stretch>
            <a:fillRect/>
          </a:stretch>
        </p:blipFill>
        <p:spPr bwMode="auto">
          <a:xfrm>
            <a:off x="657886" y="571480"/>
            <a:ext cx="7828228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Ракитина ТВ\Desktop\ТМО 19.02.2020\Diagramma-Ganta.jpg"/>
          <p:cNvPicPr>
            <a:picLocks noChangeAspect="1" noChangeArrowheads="1"/>
          </p:cNvPicPr>
          <p:nvPr/>
        </p:nvPicPr>
        <p:blipFill>
          <a:blip r:embed="rId2"/>
          <a:srcRect t="12500"/>
          <a:stretch>
            <a:fillRect/>
          </a:stretch>
        </p:blipFill>
        <p:spPr bwMode="auto">
          <a:xfrm>
            <a:off x="775604" y="642918"/>
            <a:ext cx="7582610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96752"/>
            <a:ext cx="6840760" cy="475252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Метод </a:t>
            </a:r>
            <a:r>
              <a:rPr lang="ru-RU" b="1" dirty="0"/>
              <a:t>«Выделяем приоритеты, или </a:t>
            </a:r>
            <a:r>
              <a:rPr lang="ru-RU" b="1" dirty="0" err="1" smtClean="0"/>
              <a:t>АБВГД-анализ</a:t>
            </a:r>
            <a:r>
              <a:rPr lang="ru-RU" b="1" dirty="0"/>
              <a:t>». </a:t>
            </a:r>
            <a:r>
              <a:rPr lang="ru-RU" dirty="0"/>
              <a:t>Главный принцип — значение и важность задачи не равны удельному весу в перечне дел.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Важнейшие</a:t>
            </a:r>
            <a:r>
              <a:rPr lang="ru-RU" dirty="0" smtClean="0"/>
              <a:t> </a:t>
            </a:r>
            <a:r>
              <a:rPr lang="ru-RU" dirty="0"/>
              <a:t>задачи, </a:t>
            </a:r>
            <a:r>
              <a:rPr lang="ru-RU" dirty="0" smtClean="0"/>
              <a:t>или </a:t>
            </a:r>
            <a:r>
              <a:rPr lang="ru-RU" b="1" dirty="0" smtClean="0"/>
              <a:t>категория</a:t>
            </a:r>
            <a:r>
              <a:rPr lang="ru-RU" b="1" dirty="0"/>
              <a:t>, А</a:t>
            </a:r>
            <a:r>
              <a:rPr lang="ru-RU" dirty="0"/>
              <a:t>, составляют в списке дел 15% от общего количества, а их значимость равна 65%. </a:t>
            </a:r>
          </a:p>
          <a:p>
            <a:r>
              <a:rPr lang="ru-RU" b="1" dirty="0"/>
              <a:t>Важные</a:t>
            </a:r>
            <a:r>
              <a:rPr lang="ru-RU" dirty="0"/>
              <a:t> задачи, </a:t>
            </a:r>
            <a:r>
              <a:rPr lang="ru-RU" dirty="0" smtClean="0"/>
              <a:t>или </a:t>
            </a:r>
            <a:r>
              <a:rPr lang="ru-RU" b="1" dirty="0" smtClean="0"/>
              <a:t>категория</a:t>
            </a:r>
            <a:r>
              <a:rPr lang="ru-RU" b="1" dirty="0"/>
              <a:t> Б</a:t>
            </a:r>
            <a:r>
              <a:rPr lang="ru-RU" dirty="0"/>
              <a:t>, составляют 20% от общего количества дел, а их значимость — 20%. </a:t>
            </a:r>
          </a:p>
          <a:p>
            <a:r>
              <a:rPr lang="ru-RU" b="1" dirty="0"/>
              <a:t>Менее важные</a:t>
            </a:r>
            <a:r>
              <a:rPr lang="ru-RU" dirty="0"/>
              <a:t>, </a:t>
            </a:r>
            <a:r>
              <a:rPr lang="ru-RU" dirty="0" smtClean="0"/>
              <a:t>или </a:t>
            </a:r>
            <a:r>
              <a:rPr lang="ru-RU" b="1" dirty="0" smtClean="0"/>
              <a:t>категория </a:t>
            </a:r>
            <a:r>
              <a:rPr lang="ru-RU" b="1" dirty="0"/>
              <a:t>В</a:t>
            </a:r>
            <a:r>
              <a:rPr lang="ru-RU" dirty="0"/>
              <a:t>, — 65% от перечня всех дел, а их значимость всего 15%.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81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7128792" cy="518457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i="1" dirty="0">
                <a:solidFill>
                  <a:srgbClr val="660066"/>
                </a:solidFill>
              </a:rPr>
              <a:t>Составить список всех дел. </a:t>
            </a:r>
            <a:endParaRPr lang="ru-RU" i="1" dirty="0" smtClean="0">
              <a:solidFill>
                <a:srgbClr val="660066"/>
              </a:solidFill>
            </a:endParaRPr>
          </a:p>
          <a:p>
            <a:pPr lvl="0"/>
            <a:r>
              <a:rPr lang="ru-RU" dirty="0" smtClean="0"/>
              <a:t>Систематизировать </a:t>
            </a:r>
            <a:r>
              <a:rPr lang="ru-RU" dirty="0"/>
              <a:t>дела по их важности, установить очередность дел в соответствии с их значением для вас. </a:t>
            </a:r>
          </a:p>
          <a:p>
            <a:pPr lvl="0"/>
            <a:r>
              <a:rPr lang="ru-RU" i="1" dirty="0">
                <a:solidFill>
                  <a:srgbClr val="660066"/>
                </a:solidFill>
              </a:rPr>
              <a:t>Пронумеровать </a:t>
            </a:r>
            <a:r>
              <a:rPr lang="ru-RU" i="1" dirty="0" smtClean="0">
                <a:solidFill>
                  <a:srgbClr val="660066"/>
                </a:solidFill>
              </a:rPr>
              <a:t>дела и присвоить </a:t>
            </a:r>
            <a:r>
              <a:rPr lang="ru-RU" i="1" dirty="0">
                <a:solidFill>
                  <a:srgbClr val="660066"/>
                </a:solidFill>
              </a:rPr>
              <a:t>задачам соответствующие категории, А, Б, В и запланировать для них следующие временные интервалы:</a:t>
            </a:r>
            <a:br>
              <a:rPr lang="ru-RU" i="1" dirty="0">
                <a:solidFill>
                  <a:srgbClr val="660066"/>
                </a:solidFill>
              </a:rPr>
            </a:br>
            <a:r>
              <a:rPr lang="ru-RU" i="1" dirty="0">
                <a:solidFill>
                  <a:srgbClr val="660066"/>
                </a:solidFill>
              </a:rPr>
              <a:t>- А — первые 15% всех задач, на них отводится 65% рабочего </a:t>
            </a:r>
            <a:r>
              <a:rPr lang="ru-RU" i="1" dirty="0" smtClean="0">
                <a:solidFill>
                  <a:srgbClr val="660066"/>
                </a:solidFill>
              </a:rPr>
              <a:t>времени.</a:t>
            </a:r>
            <a:r>
              <a:rPr lang="ru-RU" i="1" dirty="0">
                <a:solidFill>
                  <a:srgbClr val="660066"/>
                </a:solidFill>
              </a:rPr>
              <a:t/>
            </a:r>
            <a:br>
              <a:rPr lang="ru-RU" i="1" dirty="0">
                <a:solidFill>
                  <a:srgbClr val="660066"/>
                </a:solidFill>
              </a:rPr>
            </a:br>
            <a:r>
              <a:rPr lang="ru-RU" i="1" dirty="0">
                <a:solidFill>
                  <a:srgbClr val="660066"/>
                </a:solidFill>
              </a:rPr>
              <a:t>- Б — 20% всех задач и 20% рабочего </a:t>
            </a:r>
            <a:r>
              <a:rPr lang="ru-RU" i="1" dirty="0" smtClean="0">
                <a:solidFill>
                  <a:srgbClr val="660066"/>
                </a:solidFill>
              </a:rPr>
              <a:t>времени.</a:t>
            </a:r>
            <a:r>
              <a:rPr lang="ru-RU" i="1" dirty="0">
                <a:solidFill>
                  <a:srgbClr val="660066"/>
                </a:solidFill>
              </a:rPr>
              <a:t/>
            </a:r>
            <a:br>
              <a:rPr lang="ru-RU" i="1" dirty="0">
                <a:solidFill>
                  <a:srgbClr val="660066"/>
                </a:solidFill>
              </a:rPr>
            </a:br>
            <a:r>
              <a:rPr lang="ru-RU" i="1" dirty="0">
                <a:solidFill>
                  <a:srgbClr val="660066"/>
                </a:solidFill>
              </a:rPr>
              <a:t>- В — на оставшиеся 65% задач остается 15% рабочего </a:t>
            </a:r>
            <a:r>
              <a:rPr lang="ru-RU" i="1" dirty="0" smtClean="0">
                <a:solidFill>
                  <a:srgbClr val="660066"/>
                </a:solidFill>
              </a:rPr>
              <a:t>времени. </a:t>
            </a:r>
            <a:endParaRPr lang="ru-RU" i="1" dirty="0">
              <a:solidFill>
                <a:srgbClr val="660066"/>
              </a:solidFill>
            </a:endParaRPr>
          </a:p>
          <a:p>
            <a:pPr lvl="0"/>
            <a:r>
              <a:rPr lang="ru-RU" dirty="0"/>
              <a:t>Перепроверить временной план и его соответствие выделенному времени.</a:t>
            </a:r>
          </a:p>
          <a:p>
            <a:pPr lvl="0"/>
            <a:r>
              <a:rPr lang="ru-RU" i="1" dirty="0">
                <a:solidFill>
                  <a:srgbClr val="660066"/>
                </a:solidFill>
              </a:rPr>
              <a:t>Откорректировать свой временной план, прежде всего обратить внимание на задачи категории А. </a:t>
            </a:r>
          </a:p>
          <a:p>
            <a:pPr lvl="0"/>
            <a:r>
              <a:rPr lang="ru-RU" dirty="0"/>
              <a:t>Проанализировать задачи Б и В еще раз. Какие из них можно поручить выполнять другим людям?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186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6840760" cy="525658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Прием </a:t>
            </a:r>
            <a:r>
              <a:rPr lang="ru-RU" b="1" dirty="0"/>
              <a:t>«Якорь для начала работы». </a:t>
            </a:r>
            <a:r>
              <a:rPr lang="ru-RU" dirty="0" smtClean="0"/>
              <a:t>Хорошим </a:t>
            </a:r>
            <a:r>
              <a:rPr lang="ru-RU" dirty="0"/>
              <a:t>«якорем» для начала сложной работы могут быть: </a:t>
            </a:r>
          </a:p>
          <a:p>
            <a:pPr lvl="0"/>
            <a:r>
              <a:rPr lang="ru-RU" dirty="0"/>
              <a:t>любая организационная, подготовительная работа. Как говорят художники, «прежде чем делать эскиз, наточи карандаши»; </a:t>
            </a:r>
          </a:p>
          <a:p>
            <a:pPr lvl="0"/>
            <a:r>
              <a:rPr lang="ru-RU" dirty="0"/>
              <a:t>«метод швейцарского сыра» — т. е. начинать выполнение дела, «выгрызая» из разных мест наиболее простые и приятные </a:t>
            </a:r>
            <a:r>
              <a:rPr lang="ru-RU" dirty="0" smtClean="0"/>
              <a:t>дела; </a:t>
            </a:r>
            <a:endParaRPr lang="ru-RU" dirty="0"/>
          </a:p>
          <a:p>
            <a:pPr lvl="0"/>
            <a:r>
              <a:rPr lang="ru-RU" dirty="0"/>
              <a:t>«промежуточная радость» — разбить работу на несколько этапов и за прохождение каждого назначить себе небольшую награду.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63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6984776" cy="525658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Метод </a:t>
            </a:r>
            <a:r>
              <a:rPr lang="ru-RU" b="1" dirty="0"/>
              <a:t>«пяти пальцев». </a:t>
            </a:r>
            <a:r>
              <a:rPr lang="ru-RU" dirty="0"/>
              <a:t>Используется для подведения итогов конкретного дня и ориентируется на начальные буквы названий пальцев: </a:t>
            </a:r>
          </a:p>
          <a:p>
            <a:r>
              <a:rPr lang="ru-RU" b="1" dirty="0"/>
              <a:t>М</a:t>
            </a:r>
            <a:r>
              <a:rPr lang="ru-RU" dirty="0"/>
              <a:t> — мыслительный процесс: какие знания, опыт я сегодня получил? </a:t>
            </a:r>
          </a:p>
          <a:p>
            <a:r>
              <a:rPr lang="ru-RU" b="1" dirty="0"/>
              <a:t>Б</a:t>
            </a:r>
            <a:r>
              <a:rPr lang="ru-RU" dirty="0"/>
              <a:t> — близость цели: что я сегодня сделал и чего достиг? </a:t>
            </a:r>
          </a:p>
          <a:p>
            <a:r>
              <a:rPr lang="ru-RU" b="1" dirty="0"/>
              <a:t>С</a:t>
            </a:r>
            <a:r>
              <a:rPr lang="ru-RU" dirty="0"/>
              <a:t> — состояние духа: каким было сегодня мое преобладающее настроение, расположение духа? </a:t>
            </a:r>
          </a:p>
          <a:p>
            <a:r>
              <a:rPr lang="ru-RU" b="1" dirty="0"/>
              <a:t>У</a:t>
            </a:r>
            <a:r>
              <a:rPr lang="ru-RU" dirty="0"/>
              <a:t> — услуга, помощь: чем я сегодня помог другим? </a:t>
            </a:r>
          </a:p>
          <a:p>
            <a:r>
              <a:rPr lang="ru-RU" b="1" dirty="0"/>
              <a:t>Б</a:t>
            </a:r>
            <a:r>
              <a:rPr lang="ru-RU" dirty="0"/>
              <a:t> — бодрость, физическая форма: каким было мое самочувствие?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524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66"/>
                </a:solidFill>
              </a:rPr>
              <a:t>Спасибо за работу!!</a:t>
            </a:r>
            <a:endParaRPr lang="ru-RU" dirty="0">
              <a:solidFill>
                <a:srgbClr val="660066"/>
              </a:solidFill>
            </a:endParaRPr>
          </a:p>
        </p:txBody>
      </p:sp>
      <p:pic>
        <p:nvPicPr>
          <p:cNvPr id="4" name="Picture 2" descr="http://wallpaperscraft.ru/image/raduga_devochka_kraski_54160_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7268" y="1772816"/>
            <a:ext cx="5611036" cy="420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770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Что считается рабочим временем учителя?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Режим рабочего времени педагогических работников, в том числе и учителя, регламентируется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ТК РФ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(ст.333),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Законом РФ  от 29.12.2012 г.№273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(ст.47),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приказом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России от 22 декабря 2014 г. N 1601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«О продолжительности рабочего времени (нормах часов педагогической работы за ставку заработной платы) педагогических работников и о порядке определения учебной нагрузки педагогических работников, оговариваемой в трудовом договоре», 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приказом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России от 27 марта 2006 г. N 69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«Об особенностях режима рабочего времени и времени отдыха педагогических и других работников образовательных учреждений».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66"/>
                </a:solidFill>
              </a:rPr>
              <a:t>Рабочее время педагога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6" y="1785926"/>
            <a:ext cx="2939521" cy="42862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Нормируемое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857752" y="1785926"/>
            <a:ext cx="2944368" cy="42862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Ненормируемое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298448" y="2285992"/>
            <a:ext cx="3227832" cy="34381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определяется в астрономических часах,  регламентируется школьным расписанием и учитывается в табеле учета рабочего времени учителя. В эти часы</a:t>
            </a:r>
            <a:r>
              <a:rPr lang="ru-RU" b="1" dirty="0" smtClean="0"/>
              <a:t> учитель обязан находиться в школе.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5151" y="2285992"/>
            <a:ext cx="3227832" cy="3438597"/>
          </a:xfrm>
        </p:spPr>
        <p:txBody>
          <a:bodyPr>
            <a:normAutofit fontScale="70000" lnSpcReduction="20000"/>
          </a:bodyPr>
          <a:lstStyle/>
          <a:p>
            <a:r>
              <a:rPr lang="ru-RU" sz="2500" b="1" dirty="0" smtClean="0"/>
              <a:t>свободное</a:t>
            </a:r>
            <a:r>
              <a:rPr lang="ru-RU" sz="2500" dirty="0" smtClean="0"/>
              <a:t> </a:t>
            </a:r>
            <a:r>
              <a:rPr lang="ru-RU" sz="2500" dirty="0" smtClean="0"/>
              <a:t>от </a:t>
            </a:r>
            <a:r>
              <a:rPr lang="ru-RU" sz="2500" dirty="0" smtClean="0"/>
              <a:t>проведения </a:t>
            </a:r>
            <a:r>
              <a:rPr lang="ru-RU" sz="2500" b="1" dirty="0" smtClean="0"/>
              <a:t>учебных занятий</a:t>
            </a:r>
            <a:r>
              <a:rPr lang="ru-RU" sz="2500" dirty="0" smtClean="0"/>
              <a:t> по расписанию, от выполнения </a:t>
            </a:r>
            <a:r>
              <a:rPr lang="ru-RU" sz="2500" b="1" dirty="0" smtClean="0"/>
              <a:t>иных обязанностей</a:t>
            </a:r>
            <a:r>
              <a:rPr lang="ru-RU" sz="2500" dirty="0" smtClean="0"/>
              <a:t>, регулируемых графиками и планами работы, </a:t>
            </a:r>
            <a:r>
              <a:rPr lang="ru-RU" sz="2500" b="1" dirty="0" smtClean="0"/>
              <a:t>педагогический работник может использовать для повышения квалификации, самообразования, подготовки к занятиям и т. п.</a:t>
            </a:r>
            <a:endParaRPr lang="ru-RU" sz="2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052736"/>
            <a:ext cx="6196405" cy="3603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i="1" dirty="0">
                <a:solidFill>
                  <a:srgbClr val="660066"/>
                </a:solidFill>
              </a:rPr>
              <a:t>«</a:t>
            </a:r>
            <a:r>
              <a:rPr lang="ru-RU" sz="3600" i="1" dirty="0" smtClean="0">
                <a:solidFill>
                  <a:srgbClr val="660066"/>
                </a:solidFill>
              </a:rPr>
              <a:t>Тайм-менеджмент» </a:t>
            </a:r>
            <a:r>
              <a:rPr lang="ru-RU" sz="3600" i="1" dirty="0">
                <a:solidFill>
                  <a:srgbClr val="660066"/>
                </a:solidFill>
              </a:rPr>
              <a:t>современного </a:t>
            </a:r>
            <a:r>
              <a:rPr lang="ru-RU" sz="3600" i="1" dirty="0" smtClean="0">
                <a:solidFill>
                  <a:srgbClr val="660066"/>
                </a:solidFill>
              </a:rPr>
              <a:t>педагога</a:t>
            </a:r>
            <a:endParaRPr lang="ru-RU" sz="3600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9" r="4285"/>
          <a:stretch/>
        </p:blipFill>
        <p:spPr bwMode="auto">
          <a:xfrm>
            <a:off x="2032183" y="2348879"/>
            <a:ext cx="5060097" cy="366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727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056784" cy="4886357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Понятие </a:t>
            </a:r>
            <a:r>
              <a:rPr lang="ru-RU" sz="3200" b="1" dirty="0"/>
              <a:t>«тайм-менеджмент</a:t>
            </a:r>
            <a:r>
              <a:rPr lang="ru-RU" sz="3200" b="1" dirty="0" smtClean="0"/>
              <a:t>» (англ. </a:t>
            </a:r>
            <a:r>
              <a:rPr lang="ru-RU" sz="3200" dirty="0" smtClean="0"/>
              <a:t>«</a:t>
            </a:r>
            <a:r>
              <a:rPr lang="ru-RU" sz="3200" b="1" dirty="0" err="1" smtClean="0"/>
              <a:t>Time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Management</a:t>
            </a:r>
            <a:r>
              <a:rPr lang="ru-RU" sz="3200" dirty="0" smtClean="0"/>
              <a:t>») </a:t>
            </a:r>
            <a:r>
              <a:rPr lang="ru-RU" sz="3200" dirty="0" smtClean="0"/>
              <a:t>обозначает </a:t>
            </a:r>
            <a:r>
              <a:rPr lang="ru-RU" sz="3200" dirty="0"/>
              <a:t>умение </a:t>
            </a:r>
            <a:r>
              <a:rPr lang="ru-RU" sz="3200" dirty="0" smtClean="0"/>
              <a:t>«</a:t>
            </a:r>
            <a:r>
              <a:rPr lang="ru-RU" sz="3200" dirty="0" smtClean="0"/>
              <a:t>управлять временем», </a:t>
            </a:r>
            <a:r>
              <a:rPr lang="ru-RU" sz="3200" dirty="0"/>
              <a:t>т. е. грамотно планировать свое время, правильно расставлять приоритеты, вовремя осуществлять контроль за проделанной работой и при необходимости корректировать временные рамки, отпущенные на то или иное занятие.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535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660066"/>
                </a:solidFill>
              </a:rPr>
              <a:t>Работай</a:t>
            </a:r>
            <a:r>
              <a:rPr lang="ru-RU" dirty="0" smtClean="0">
                <a:solidFill>
                  <a:srgbClr val="660066"/>
                </a:solidFill>
              </a:rPr>
              <a:t> </a:t>
            </a:r>
            <a:r>
              <a:rPr lang="ru-RU" b="1" i="1" dirty="0" smtClean="0">
                <a:solidFill>
                  <a:srgbClr val="660066"/>
                </a:solidFill>
              </a:rPr>
              <a:t>меньше, успевай</a:t>
            </a:r>
            <a:r>
              <a:rPr lang="ru-RU" dirty="0" smtClean="0">
                <a:solidFill>
                  <a:srgbClr val="660066"/>
                </a:solidFill>
              </a:rPr>
              <a:t> </a:t>
            </a:r>
            <a:r>
              <a:rPr lang="ru-RU" b="1" i="1" dirty="0" smtClean="0">
                <a:solidFill>
                  <a:srgbClr val="660066"/>
                </a:solidFill>
              </a:rPr>
              <a:t>больше!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00FF"/>
                </a:solidFill>
              </a:rPr>
              <a:t>Девиз профессионального </a:t>
            </a:r>
            <a:r>
              <a:rPr lang="ru-RU" i="1" dirty="0" smtClean="0">
                <a:solidFill>
                  <a:srgbClr val="0000FF"/>
                </a:solidFill>
              </a:rPr>
              <a:t>тайм-менеджера</a:t>
            </a:r>
            <a:endParaRPr lang="ru-RU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66"/>
                </a:solidFill>
              </a:rPr>
              <a:t>МОИ СФЕРЫ ЖИЗНИ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6471821" cy="416627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семейная жизнь;</a:t>
            </a:r>
          </a:p>
          <a:p>
            <a:pPr lvl="0"/>
            <a:r>
              <a:rPr lang="ru-RU" dirty="0"/>
              <a:t>профессиональная деятельность;</a:t>
            </a:r>
          </a:p>
          <a:p>
            <a:pPr lvl="0"/>
            <a:r>
              <a:rPr lang="ru-RU" dirty="0"/>
              <a:t>личное развитие;</a:t>
            </a:r>
          </a:p>
          <a:p>
            <a:pPr lvl="0"/>
            <a:r>
              <a:rPr lang="ru-RU" dirty="0"/>
              <a:t>общение с друзьями;</a:t>
            </a:r>
          </a:p>
          <a:p>
            <a:pPr lvl="0"/>
            <a:r>
              <a:rPr lang="ru-RU" dirty="0"/>
              <a:t>финансовое благополучие;</a:t>
            </a:r>
          </a:p>
          <a:p>
            <a:pPr lvl="0"/>
            <a:r>
              <a:rPr lang="ru-RU" dirty="0"/>
              <a:t>образование;</a:t>
            </a:r>
          </a:p>
          <a:p>
            <a:pPr lvl="0"/>
            <a:r>
              <a:rPr lang="ru-RU" dirty="0"/>
              <a:t>быт;</a:t>
            </a:r>
          </a:p>
          <a:p>
            <a:pPr lvl="0"/>
            <a:r>
              <a:rPr lang="ru-RU" dirty="0"/>
              <a:t>духовная жизнь;</a:t>
            </a:r>
          </a:p>
          <a:p>
            <a:pPr lvl="0"/>
            <a:r>
              <a:rPr lang="ru-RU" dirty="0"/>
              <a:t>здоровье;</a:t>
            </a:r>
          </a:p>
          <a:p>
            <a:pPr lvl="0"/>
            <a:r>
              <a:rPr lang="ru-RU" dirty="0"/>
              <a:t>отдых;</a:t>
            </a:r>
          </a:p>
          <a:p>
            <a:pPr lvl="0"/>
            <a:r>
              <a:rPr lang="ru-RU" dirty="0"/>
              <a:t>хобби.</a:t>
            </a:r>
          </a:p>
          <a:p>
            <a:endParaRPr lang="ru-RU" dirty="0"/>
          </a:p>
        </p:txBody>
      </p:sp>
      <p:pic>
        <p:nvPicPr>
          <p:cNvPr id="4" name="Picture 2" descr="http://metatechnology.ru/images/fundamentalnoe-informacionnoe-po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92"/>
          <a:stretch/>
        </p:blipFill>
        <p:spPr bwMode="auto">
          <a:xfrm>
            <a:off x="5004048" y="3645024"/>
            <a:ext cx="3326294" cy="252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52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ПОГЛОТИТЕЛИ ВРЕМЕНИ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6768752" cy="424847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нечеткая постановка целей;</a:t>
            </a:r>
          </a:p>
          <a:p>
            <a:pPr lvl="0"/>
            <a:r>
              <a:rPr lang="ru-RU" dirty="0"/>
              <a:t>отсутствие приоритетов;</a:t>
            </a:r>
          </a:p>
          <a:p>
            <a:pPr lvl="0"/>
            <a:r>
              <a:rPr lang="ru-RU" dirty="0"/>
              <a:t>попытка слишком много сделать за один раз;</a:t>
            </a:r>
          </a:p>
          <a:p>
            <a:pPr lvl="0"/>
            <a:r>
              <a:rPr lang="ru-RU" dirty="0"/>
              <a:t>плохое планирование дня;</a:t>
            </a:r>
          </a:p>
          <a:p>
            <a:pPr lvl="0"/>
            <a:r>
              <a:rPr lang="ru-RU" dirty="0"/>
              <a:t>личная неорганизованность, незнание с чего начать;</a:t>
            </a:r>
          </a:p>
          <a:p>
            <a:pPr lvl="0"/>
            <a:r>
              <a:rPr lang="ru-RU" dirty="0"/>
              <a:t>недостаток мотивации;</a:t>
            </a:r>
          </a:p>
          <a:p>
            <a:pPr lvl="0"/>
            <a:r>
              <a:rPr lang="ru-RU" dirty="0"/>
              <a:t>хаос в бумагах;</a:t>
            </a:r>
          </a:p>
          <a:p>
            <a:pPr lvl="0"/>
            <a:r>
              <a:rPr lang="ru-RU" dirty="0"/>
              <a:t>«расплывчатые» должностные обязанности, отсутствие понимания своих зон ответственности;</a:t>
            </a:r>
          </a:p>
          <a:p>
            <a:pPr lvl="0"/>
            <a:r>
              <a:rPr lang="ru-RU" dirty="0"/>
              <a:t>неумение довести дело до конца;</a:t>
            </a:r>
          </a:p>
          <a:p>
            <a:pPr lvl="0"/>
            <a:r>
              <a:rPr lang="ru-RU" dirty="0"/>
              <a:t>синдром откладывания;</a:t>
            </a:r>
          </a:p>
          <a:p>
            <a:pPr lvl="0"/>
            <a:r>
              <a:rPr lang="ru-RU" dirty="0"/>
              <a:t>отрывающие от дел телефонные звонки;</a:t>
            </a:r>
          </a:p>
          <a:p>
            <a:pPr lvl="0"/>
            <a:r>
              <a:rPr lang="ru-RU" dirty="0"/>
              <a:t>отсутствие самодисциплины;</a:t>
            </a:r>
          </a:p>
          <a:p>
            <a:pPr lvl="0"/>
            <a:r>
              <a:rPr lang="ru-RU" dirty="0"/>
              <a:t>спешка, нетерпение;</a:t>
            </a:r>
          </a:p>
          <a:p>
            <a:pPr lvl="0"/>
            <a:r>
              <a:rPr lang="ru-RU" dirty="0"/>
              <a:t>медлительность;</a:t>
            </a:r>
          </a:p>
          <a:p>
            <a:pPr lvl="0"/>
            <a:r>
              <a:rPr lang="ru-RU" dirty="0"/>
              <a:t>недостаточный контроль за перепорученными делами.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71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376" t="12313" r="23817"/>
          <a:stretch>
            <a:fillRect/>
          </a:stretch>
        </p:blipFill>
        <p:spPr bwMode="auto">
          <a:xfrm>
            <a:off x="3143240" y="1857364"/>
            <a:ext cx="3000396" cy="354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785794"/>
            <a:ext cx="2214578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строгий учёт времени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43636" y="785794"/>
            <a:ext cx="2214578" cy="12858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оптимизация временных ресурсов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2786058"/>
            <a:ext cx="2214578" cy="14287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планирование дня (недели, месяца иди другого отрезка времени)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15074" y="2786058"/>
            <a:ext cx="2214578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развития и совершенствования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7224" y="4500570"/>
            <a:ext cx="2214578" cy="1285884"/>
          </a:xfrm>
          <a:prstGeom prst="roundRect">
            <a:avLst/>
          </a:prstGeom>
        </p:spPr>
        <p:style>
          <a:lnRef idx="1">
            <a:schemeClr val="accent1"/>
          </a:lnRef>
          <a:fillRef idx="1002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мотивация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3636" y="4643446"/>
            <a:ext cx="2214578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r>
              <a:rPr lang="ru-RU" dirty="0" smtClean="0"/>
              <a:t>ичная эффективность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188</TotalTime>
  <Words>236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Кнопка</vt:lpstr>
      <vt:lpstr>Организация рабочего времени педагога</vt:lpstr>
      <vt:lpstr>Что считается рабочим временем учителя?</vt:lpstr>
      <vt:lpstr>Рабочее время педагога</vt:lpstr>
      <vt:lpstr>Слайд 4</vt:lpstr>
      <vt:lpstr>Слайд 5</vt:lpstr>
      <vt:lpstr> Работай меньше, успевай больше!   </vt:lpstr>
      <vt:lpstr>МОИ СФЕРЫ ЖИЗНИ</vt:lpstr>
      <vt:lpstr>ПОГЛОТИТЕЛИ ВРЕМЕНИ</vt:lpstr>
      <vt:lpstr>Слайд 9</vt:lpstr>
      <vt:lpstr>Принципы тайм-менеджмента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работу!!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П</dc:creator>
  <cp:lastModifiedBy>Ракитина ТВ</cp:lastModifiedBy>
  <cp:revision>26</cp:revision>
  <dcterms:created xsi:type="dcterms:W3CDTF">2018-09-19T08:50:07Z</dcterms:created>
  <dcterms:modified xsi:type="dcterms:W3CDTF">2020-02-19T19:11:24Z</dcterms:modified>
</cp:coreProperties>
</file>