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  <p:sldMasterId id="2147484052" r:id="rId5"/>
    <p:sldMasterId id="2147484081" r:id="rId6"/>
  </p:sldMasterIdLst>
  <p:handoutMasterIdLst>
    <p:handoutMasterId r:id="rId23"/>
  </p:handoutMasterIdLst>
  <p:sldIdLst>
    <p:sldId id="257" r:id="rId7"/>
    <p:sldId id="258" r:id="rId8"/>
    <p:sldId id="259" r:id="rId9"/>
    <p:sldId id="260" r:id="rId10"/>
    <p:sldId id="273" r:id="rId11"/>
    <p:sldId id="262" r:id="rId12"/>
    <p:sldId id="263" r:id="rId13"/>
    <p:sldId id="264" r:id="rId14"/>
    <p:sldId id="265" r:id="rId15"/>
    <p:sldId id="274" r:id="rId16"/>
    <p:sldId id="275" r:id="rId17"/>
    <p:sldId id="276" r:id="rId18"/>
    <p:sldId id="269" r:id="rId19"/>
    <p:sldId id="270" r:id="rId20"/>
    <p:sldId id="277" r:id="rId21"/>
    <p:sldId id="27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6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0.png"/><Relationship Id="rId5" Type="http://schemas.openxmlformats.org/officeDocument/2006/relationships/image" Target="../media/image31.png"/><Relationship Id="rId4" Type="http://schemas.openxmlformats.org/officeDocument/2006/relationships/image" Target="../media/image39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3.png"/><Relationship Id="rId7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1.png"/><Relationship Id="rId11" Type="http://schemas.openxmlformats.org/officeDocument/2006/relationships/image" Target="../media/image30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5.png"/><Relationship Id="rId9" Type="http://schemas.openxmlformats.org/officeDocument/2006/relationships/image" Target="../media/image1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343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99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4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752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572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90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3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742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35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263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09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11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75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1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270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4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97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84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5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392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11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224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78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572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46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431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4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4001" y="418012"/>
            <a:ext cx="9144000" cy="422979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становления эстетического отношения к окружающему миру у детей младшего дошкольного возраста.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181539" y="5833216"/>
            <a:ext cx="5761973" cy="102478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Плешакова Д.А.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0">
        <p15:prstTrans prst="drape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1640113"/>
            <a:ext cx="10856686" cy="4934857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каждого ребенка творчество проявляется по-разному. Если у ребенка есть хоть малейшие творческие способности, то ему будет легче учиться, трудиться, строить отношения с окружающими людьми, справляться с трудностями.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11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406401"/>
            <a:ext cx="10856686" cy="6168570"/>
          </a:xfrm>
        </p:spPr>
        <p:txBody>
          <a:bodyPr>
            <a:normAutofit lnSpcReduction="10000"/>
          </a:bodyPr>
          <a:lstStyle/>
          <a:p>
            <a:pPr algn="ctr"/>
            <a:endParaRPr lang="ru-RU" sz="2800" b="1" dirty="0" smtClean="0"/>
          </a:p>
          <a:p>
            <a:pPr marL="57150" algn="l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Творческие способности-комплексное понятие, включающее в себя:</a:t>
            </a:r>
            <a:endParaRPr lang="ru-RU" sz="2800" dirty="0"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стремление к познанию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познавать новое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живость ума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в привычных вещах, явлениях находить нестандартное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стремление к открытиям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применять на практике полученные знания, опыт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свободное воображение, фантазия и интуиция, в результате которых появляются изобретения, открытия, что-то новое.</a:t>
            </a:r>
          </a:p>
          <a:p>
            <a:pPr algn="l"/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33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188686"/>
            <a:ext cx="10856686" cy="6487885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задатки человека формируются с раннего детства, а в течение жизни они просто реализуются и совершенствуются.</a:t>
            </a:r>
            <a:endParaRPr lang="ru-RU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начинать развивать творческие способности у ребенка необходимо с раннего детства. 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Фантазирование – это характерная особенность дошкольного возраста, и не нужно мешать детям воображать. Очень часто именно в таких «воображалках» рождается творчество. Взрослым необходимо знать, что пик творчества наступает у детей в три-четыре года, когда они могут насочинять такое, что диву дивишься.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693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9270" y="911088"/>
            <a:ext cx="8961119" cy="3884023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выявления творческих способностей</a:t>
            </a:r>
            <a:r>
              <a:rPr lang="ru-RU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детей, необходимо предлагать ребенку разные виды деятельности и наблюдать, что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вызывает</a:t>
            </a:r>
            <a:r>
              <a:rPr lang="ru-RU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наиболее острый интерес.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9270" y="264757"/>
            <a:ext cx="8961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Выявление </a:t>
            </a:r>
            <a:r>
              <a:rPr lang="ru-RU" sz="3600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творческих способностей  детей</a:t>
            </a:r>
            <a:endParaRPr lang="ru-RU" sz="3600" b="1" dirty="0">
              <a:solidFill>
                <a:schemeClr val="accent5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476" y="3534415"/>
            <a:ext cx="4792888" cy="255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10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235" y="935026"/>
            <a:ext cx="5325291" cy="5622527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2800" b="1" dirty="0" smtClean="0"/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наблюдений в природе (многообразие цветов и форм в природе)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Целевые прогулки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праздников, развлечений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 видеофильмов 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Прослушивание аудиозаписей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Творческие задания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разнообразными материалами, нетрадиционные приемы рисования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различным способам изображения предметов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3439" y="184052"/>
            <a:ext cx="8669383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lvl="0" algn="ctr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rgbClr val="90C226"/>
              </a:buClr>
              <a:buSzPct val="80000"/>
            </a:pPr>
            <a:r>
              <a:rPr lang="ru-RU" sz="4000" b="1" dirty="0">
                <a:solidFill>
                  <a:srgbClr val="C42F1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творчества способствуют</a:t>
            </a:r>
            <a:r>
              <a:rPr lang="ru-RU" sz="4000" dirty="0">
                <a:solidFill>
                  <a:srgbClr val="C42F1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2527" y="1018479"/>
            <a:ext cx="3571080" cy="26783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6434" y="2543921"/>
            <a:ext cx="2725566" cy="24047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312" y="3696789"/>
            <a:ext cx="3976295" cy="296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16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870857"/>
            <a:ext cx="10856686" cy="5704114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/>
          </a:p>
          <a:p>
            <a:pPr marL="57150" algn="l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Дошкольникам доступны почти все виды художественной деятельности- составление рассказов, придумывание стихов,пение, рисование, лепка. Они имеют большое своеобразие в непосредственном отображении действительности. Своеобразие детского творчества так же заключается в том, что оно основано на такой ярко выраженной особенности, как подражание, находит отражение в игровой деятельности детей- образной реализации их впечатлений от окружающего мира. Именно в игре раньше всего проявляется творчество дошкольника.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345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9324" y="674394"/>
            <a:ext cx="8868869" cy="59973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800" b="1" dirty="0" smtClean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Развивать творческое воображение ребенка можно всегда и везде, а не только в специально отведенное для этого время и место.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Окружающая ребенка обстановка и атмосфера должна способствовать развитию.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 малыша должны быть все материалы и инструменты для детского творчества: краски, пластилин, цветная бумага и другие.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Поощряйте только безопасные творческие инициативы ребенка.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Не ругайте его за испачканные в красках руки и другие последствия творческого поиска ребенка.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Поддерживайте инициативы ребенка и не превращайте занятия с ним в скучные уроки.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Не старайтесь «вбить» в мозг ребенка как можно больше информации. Ваша задача – развитие способностей.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Развитие творческих способностей должно носить регулярный характер, а не осуществляться время от времени.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7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Развитие и обучение ребенка дошкольного возраста должно проходить только через игру, игровые задания и упражнения.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6" y="4807904"/>
            <a:ext cx="3017970" cy="19969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74121" y="153563"/>
            <a:ext cx="8633012" cy="583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rgbClr val="90C226"/>
              </a:buClr>
              <a:buSzPct val="80000"/>
            </a:pPr>
            <a:r>
              <a:rPr lang="ru-RU" sz="3200" b="1" dirty="0" smtClean="0">
                <a:solidFill>
                  <a:srgbClr val="C42F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для родителей</a:t>
            </a:r>
            <a:endParaRPr lang="ru-RU" sz="3200" dirty="0">
              <a:solidFill>
                <a:srgbClr val="C42F1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46" y="445438"/>
            <a:ext cx="2588078" cy="19594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121" y="3115046"/>
            <a:ext cx="1441847" cy="94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73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5383" y="1388533"/>
            <a:ext cx="3746735" cy="413820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1046792"/>
            <a:ext cx="6318069" cy="5811208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2800" b="1" dirty="0" smtClean="0"/>
          </a:p>
          <a:p>
            <a:pPr algn="ctr"/>
            <a:endParaRPr lang="ru-RU" b="1" dirty="0"/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предпосылок ценностно-смыслового восприятия и понимания произведений искусства (</a:t>
            </a:r>
            <a:r>
              <a:rPr lang="ru-RU" sz="32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словесного, музыкального,изобразительного</a:t>
            </a: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мира природы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Становление эстетического отношения к окружающему миру 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элементарных представлений о видах искусства 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Восприятие музыки , художественной литературы, фольклора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Стимулирование сопереживания персонажам художественных произведений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самостоятельной творческой деятельности детей (изобразительной, конструктивно-модельной, музыкальной и др.)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6565" y="2017059"/>
            <a:ext cx="3966882" cy="455791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2012" y="215795"/>
            <a:ext cx="9265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Задачи образовательной области «Художественно-эстетическое развитие» </a:t>
            </a:r>
            <a:r>
              <a:rPr lang="ru-RU" sz="2400" b="1" dirty="0" smtClean="0">
                <a:solidFill>
                  <a:srgbClr val="C00000"/>
                </a:solidFill>
              </a:rPr>
              <a:t>в ФГОС </a:t>
            </a:r>
            <a:r>
              <a:rPr lang="ru-RU" sz="2400" b="1" dirty="0">
                <a:solidFill>
                  <a:srgbClr val="C00000"/>
                </a:solidFill>
              </a:rPr>
              <a:t>дошкольного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779579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6788" y="995082"/>
            <a:ext cx="4908177" cy="5109883"/>
          </a:xfrm>
        </p:spPr>
        <p:txBody>
          <a:bodyPr>
            <a:normAutofit lnSpcReduction="10000"/>
          </a:bodyPr>
          <a:lstStyle/>
          <a:p>
            <a:pPr algn="ctr"/>
            <a:endParaRPr lang="ru-RU" sz="2800" b="1" dirty="0" smtClean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Эстетическое воспитание</a:t>
            </a:r>
            <a:r>
              <a:rPr lang="ru-RU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это целенаправленный систематический процесс воздействия на личность ребенка с целью развития у него способности видеть красоту окружающего мира, искусства и создавать ее. В понятие эстетического воспитания входит воспитание эстетического отношения к природе, труду, общественной жизни, быту, искусству.</a:t>
            </a:r>
          </a:p>
          <a:p>
            <a:pPr algn="l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965" y="995082"/>
            <a:ext cx="3718882" cy="24629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468" y="4175528"/>
            <a:ext cx="3487214" cy="26824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7776" y="326322"/>
            <a:ext cx="75169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Эстетическое воспитание</a:t>
            </a:r>
            <a:endParaRPr lang="ru-RU" sz="4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85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2960" y="1176630"/>
            <a:ext cx="6408011" cy="531561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b="1" dirty="0">
                <a:solidFill>
                  <a:srgbClr val="0070C0"/>
                </a:solidFill>
              </a:rPr>
              <a:t>Эстетическое 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</a:t>
            </a: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-важнейшая сторона воспитания ребенка.</a:t>
            </a:r>
          </a:p>
          <a:p>
            <a:pPr algn="l"/>
            <a:r>
              <a:rPr lang="ru-RU" sz="2800" dirty="0">
                <a:solidFill>
                  <a:srgbClr val="0070C0"/>
                </a:solidFill>
              </a:rPr>
              <a:t>Оно способствует</a:t>
            </a:r>
            <a:r>
              <a:rPr lang="ru-RU" sz="2800" dirty="0" smtClean="0">
                <a:solidFill>
                  <a:srgbClr val="0070C0"/>
                </a:solidFill>
              </a:rPr>
              <a:t>: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Обогащению </a:t>
            </a: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чувственного опыта, эмоциональной сферы личности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Влияет на познание нравственной стороны действительности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Повышает познавательную активность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Влияет на физическое </a:t>
            </a:r>
            <a:r>
              <a:rPr lang="ru-RU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70C0"/>
                </a:solidFill>
              </a:rPr>
              <a:t>Результатом эстетического воспитания является эстетическое развитие.</a:t>
            </a:r>
          </a:p>
          <a:p>
            <a:pPr lvl="0" algn="l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2400" dirty="0"/>
          </a:p>
          <a:p>
            <a:pPr algn="ctr"/>
            <a:endParaRPr lang="ru-RU" sz="2800" b="1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525" y="1304365"/>
            <a:ext cx="3074087" cy="2743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638" y="26126"/>
            <a:ext cx="6809822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145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5714" y="1393370"/>
            <a:ext cx="10856686" cy="5464629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с первых лет жизни неосознанно тянется ко всему яркому и привлекательному, радуется блестящим игрушкам, красочным цветам и предметам. Все это вызывает у него чувство удовольствия, заинтересованность. Слово «красивый» рано входит в жизнь детей. С первого года жизни они слышат песню, сказку, рассматривают картинки; одновременно с действительностью искусство становится источником их радостных переживаний. В процессе эстетического воспитания у них происходит переход от безотчетного отклика на все яркое, красивое к сознательному восприятию прекрасного.</a:t>
            </a:r>
          </a:p>
          <a:p>
            <a:pPr algn="l">
              <a:lnSpc>
                <a:spcPct val="90000"/>
              </a:lnSpc>
            </a:pPr>
            <a:endParaRPr lang="ru-RU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421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922178"/>
            <a:ext cx="5286103" cy="5652793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2800" b="1" dirty="0" smtClean="0"/>
          </a:p>
          <a:p>
            <a:pPr algn="l" fontAlgn="base">
              <a:lnSpc>
                <a:spcPct val="110000"/>
              </a:lnSpc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Эстетическое восприятие</a:t>
            </a:r>
            <a:r>
              <a:rPr lang="ru-RU" sz="3200" dirty="0">
                <a:solidFill>
                  <a:srgbClr val="0070C0"/>
                </a:solidFill>
                <a:latin typeface="Calibri" panose="020F0502020204030204" pitchFamily="34" charset="0"/>
              </a:rPr>
              <a:t>- чувственная форма вещей- их цвет, форма, звук.Поэтому его развитие требует большой сенсорной культуры. Восприятие становится эстетическим только тогда, когда оно эмоционально окрашено, сопряжено с определенным отношением к нему. Оно неразрывно связано с чувствами, переживаниями. От педагога требуется умение систематически, ненавязчиво пронизывать жизнь ребенка красотой, всячески облагораживать его окружение.</a:t>
            </a:r>
          </a:p>
          <a:p>
            <a:pPr>
              <a:lnSpc>
                <a:spcPts val="1700"/>
              </a:lnSpc>
            </a:pP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23851" y="275847"/>
            <a:ext cx="7445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Эстетическое </a:t>
            </a:r>
            <a:r>
              <a:rPr lang="ru-RU" sz="3600" b="1" dirty="0" smtClean="0">
                <a:solidFill>
                  <a:schemeClr val="accent5"/>
                </a:solidFill>
              </a:rPr>
              <a:t>восприятие</a:t>
            </a:r>
            <a:endParaRPr lang="ru-RU" sz="3600" dirty="0">
              <a:solidFill>
                <a:schemeClr val="accent5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417" y="1162594"/>
            <a:ext cx="3498155" cy="25733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715" y="4329090"/>
            <a:ext cx="3761558" cy="20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638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" y="261257"/>
            <a:ext cx="7532915" cy="6473372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b="1" dirty="0" smtClean="0">
                <a:solidFill>
                  <a:schemeClr val="accent5"/>
                </a:solidFill>
              </a:rPr>
              <a:t>Задачи </a:t>
            </a:r>
            <a:r>
              <a:rPr lang="ru-RU" sz="3000" b="1" dirty="0">
                <a:solidFill>
                  <a:schemeClr val="accent5"/>
                </a:solidFill>
              </a:rPr>
              <a:t>и методы эстетического воспитания</a:t>
            </a:r>
            <a:r>
              <a:rPr lang="ru-RU" sz="3000" dirty="0" smtClean="0">
                <a:solidFill>
                  <a:schemeClr val="accent5"/>
                </a:solidFill>
              </a:rPr>
              <a:t>: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направленные на формирование эстетического отношения детей к окружающему.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(Развитие умения видеть и чувствовать красоту в природе, поступках, искусстве, понимать прекрасное; воспитывать художественный вкус, потребность в познании прекрасного)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Методы: показ,наблюдение,анализ, пример взрослого</a:t>
            </a:r>
            <a:endParaRPr lang="ru-RU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направленные на формирование художественных умений в области разных искусств: обучение детей рисованию, лепке, конструированию; пению, движениям под музыку; развитие словесного творчества.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Методы: показ, упражнение, объяснение, метод поисковых </a:t>
            </a:r>
            <a:r>
              <a:rPr lang="ru-RU" sz="2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ситуаций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6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группы задач дадут положительный результат лишь при условии их тесной взаимосвязи в процессе реализации.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ru-RU" sz="2400" dirty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9597" y="3497943"/>
            <a:ext cx="3121478" cy="308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81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0526" y="1750424"/>
            <a:ext cx="6988628" cy="4833256"/>
          </a:xfrm>
        </p:spPr>
        <p:txBody>
          <a:bodyPr>
            <a:normAutofit fontScale="92500"/>
          </a:bodyPr>
          <a:lstStyle/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Способность </a:t>
            </a: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эмоционального переживания.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Способность к активному усвоению художественного опыта (эстетической апперцепции), к самостоятельной творческой деятельности, к саморазвитию и экспериментированию (поисковым действиям).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Специфические художественные и творческие способности (восприятие, исполнительство и творчество).</a:t>
            </a:r>
          </a:p>
          <a:p>
            <a:pPr algn="l"/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70709" y="374553"/>
            <a:ext cx="9039497" cy="1122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rgbClr val="90C226"/>
              </a:buClr>
              <a:buSzPct val="80000"/>
            </a:pPr>
            <a:r>
              <a:rPr lang="ru-RU" sz="3200" b="1" dirty="0">
                <a:solidFill>
                  <a:srgbClr val="C42F1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эстетического отношения к окружающему миру: </a:t>
            </a:r>
            <a:endParaRPr lang="ru-RU" sz="3200" dirty="0">
              <a:solidFill>
                <a:srgbClr val="C42F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9178" y="2584042"/>
            <a:ext cx="2257917" cy="324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673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119" y="1280160"/>
            <a:ext cx="6481293" cy="5577840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sz="2800" b="1" dirty="0" smtClean="0"/>
          </a:p>
          <a:p>
            <a:pPr marL="28575" algn="l">
              <a:lnSpc>
                <a:spcPct val="107000"/>
              </a:lnSpc>
              <a:spcAft>
                <a:spcPts val="800"/>
              </a:spcAft>
            </a:pPr>
            <a:endParaRPr lang="ru-RU" sz="2800" b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" algn="l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Творчество» </a:t>
            </a: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определяется как деятельность, в результате которой ребенок создает новое, оригинальное, проявляя воображение, реализуя свой замысел, самостоятельно находя средства для его воплощения. </a:t>
            </a:r>
          </a:p>
          <a:p>
            <a:pPr marL="28575" algn="l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воздейтвия воспитателя, стимулирующие детей к творчеству</a:t>
            </a:r>
            <a:r>
              <a:rPr lang="ru-RU" sz="28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наглядные методы</a:t>
            </a:r>
          </a:p>
          <a:p>
            <a:pPr marL="342900" lvl="0" indent="-342900" algn="l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словесные методы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практические методы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534079" y="463378"/>
            <a:ext cx="25263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Творчество </a:t>
            </a:r>
            <a:endParaRPr lang="ru-RU" sz="3600" dirty="0">
              <a:solidFill>
                <a:schemeClr val="accent5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960" y="350183"/>
            <a:ext cx="4210595" cy="2996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63" y="2772"/>
            <a:ext cx="1928651" cy="209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54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6E651B-F8A4-462D-AD53-A41449326690}">
  <ds:schemaRefs>
    <ds:schemaRef ds:uri="6ee78bd2-4339-4042-adc0-bcc646419980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2547570a-e5f4-4946-a4c3-82580e42479e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905</Words>
  <Application>Microsoft Office PowerPoint</Application>
  <PresentationFormat>Широкоэкранный</PresentationFormat>
  <Paragraphs>89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9" baseType="lpstr">
      <vt:lpstr>Arial</vt:lpstr>
      <vt:lpstr>Calibri</vt:lpstr>
      <vt:lpstr>Calibri Light</vt:lpstr>
      <vt:lpstr>Segoe UI</vt:lpstr>
      <vt:lpstr>Segoe UI Light</vt:lpstr>
      <vt:lpstr>Times New Roman</vt:lpstr>
      <vt:lpstr>Trebuchet MS</vt:lpstr>
      <vt:lpstr>Wingdings</vt:lpstr>
      <vt:lpstr>Wingdings 2</vt:lpstr>
      <vt:lpstr>Wingdings 3</vt:lpstr>
      <vt:lpstr>Тема1</vt:lpstr>
      <vt:lpstr>HDOfficeLightV0</vt:lpstr>
      <vt:lpstr>Аспект</vt:lpstr>
      <vt:lpstr>Проект становления эстетического отношения к окружающему миру у детей младшего дошкольного возраста.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2016-11-27T10:16:53Z</dcterms:created>
  <dcterms:modified xsi:type="dcterms:W3CDTF">2022-11-03T19:45:16Z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