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png"/>
  <Default Extension="m4a" ContentType="audi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314" r:id="rId2"/>
    <p:sldId id="315" r:id="rId3"/>
    <p:sldId id="328" r:id="rId4"/>
    <p:sldId id="327" r:id="rId5"/>
    <p:sldId id="325" r:id="rId6"/>
    <p:sldId id="316" r:id="rId7"/>
    <p:sldId id="322" r:id="rId8"/>
    <p:sldId id="317" r:id="rId9"/>
    <p:sldId id="336" r:id="rId10"/>
    <p:sldId id="337" r:id="rId11"/>
    <p:sldId id="326" r:id="rId12"/>
    <p:sldId id="324" r:id="rId13"/>
    <p:sldId id="331" r:id="rId14"/>
    <p:sldId id="33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2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  <p:sldLayoutId id="2147483669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audio" Target="../media/media1.m4a"/><Relationship Id="rId7" Type="http://schemas.openxmlformats.org/officeDocument/2006/relationships/image" Target="../media/image10.jpeg"/><Relationship Id="rId2" Type="http://schemas.microsoft.com/office/2007/relationships/media" Target="../media/media1.m4a"/><Relationship Id="rId1" Type="http://schemas.openxmlformats.org/officeDocument/2006/relationships/tags" Target="../tags/tag10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fif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64780"/>
            <a:ext cx="12192000" cy="1139957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58752" y="111787"/>
            <a:ext cx="1123324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solidFill>
                  <a:srgbClr val="2D588B"/>
                </a:solidFill>
              </a:rPr>
              <a:t>Deutsch</a:t>
            </a:r>
          </a:p>
          <a:p>
            <a:pPr algn="ctr"/>
            <a:r>
              <a:rPr lang="ru-RU" sz="4800" dirty="0">
                <a:solidFill>
                  <a:srgbClr val="2D588B"/>
                </a:solidFill>
              </a:rPr>
              <a:t> Немецкий язык</a:t>
            </a:r>
          </a:p>
          <a:p>
            <a:pPr algn="ctr"/>
            <a:r>
              <a:rPr lang="ru-RU" sz="3733" dirty="0">
                <a:solidFill>
                  <a:srgbClr val="2D588B"/>
                </a:solidFill>
              </a:rPr>
              <a:t>3 класс</a:t>
            </a:r>
          </a:p>
          <a:p>
            <a:endParaRPr lang="ru-RU" sz="3200" dirty="0">
              <a:solidFill>
                <a:srgbClr val="2D588B"/>
              </a:solidFill>
            </a:endParaRPr>
          </a:p>
          <a:p>
            <a:r>
              <a:rPr lang="ru-RU" sz="3200" dirty="0">
                <a:solidFill>
                  <a:srgbClr val="2D588B"/>
                </a:solidFill>
              </a:rPr>
              <a:t>Тема урока:  Путешествие</a:t>
            </a:r>
            <a:endParaRPr lang="de-DE" sz="3200" dirty="0">
              <a:solidFill>
                <a:srgbClr val="2D588B"/>
              </a:solidFill>
            </a:endParaRPr>
          </a:p>
          <a:p>
            <a:r>
              <a:rPr lang="de-DE" sz="4267" dirty="0">
                <a:solidFill>
                  <a:srgbClr val="2D588B"/>
                </a:solidFill>
              </a:rPr>
              <a:t>                  Reisen</a:t>
            </a:r>
          </a:p>
          <a:p>
            <a:endParaRPr lang="ru-RU" sz="3200" dirty="0">
              <a:solidFill>
                <a:srgbClr val="2D588B"/>
              </a:solidFill>
            </a:endParaRPr>
          </a:p>
          <a:p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339105" y="5864780"/>
            <a:ext cx="864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224268"/>
                </a:solidFill>
              </a:rPr>
              <a:t>2022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75486" y="4065501"/>
            <a:ext cx="77281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2D588B"/>
                </a:solidFill>
              </a:rPr>
              <a:t> </a:t>
            </a:r>
            <a:r>
              <a:rPr lang="ru-RU" sz="2400" dirty="0">
                <a:solidFill>
                  <a:srgbClr val="2D588B"/>
                </a:solidFill>
              </a:rPr>
              <a:t>Учитель: Иванова Марина Анатольевна,</a:t>
            </a:r>
          </a:p>
          <a:p>
            <a:r>
              <a:rPr lang="ru-RU" sz="2400" dirty="0">
                <a:solidFill>
                  <a:srgbClr val="2D588B"/>
                </a:solidFill>
              </a:rPr>
              <a:t>                                      ГБОУ средняя школа № 233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428535"/>
      </p:ext>
    </p:extLst>
  </p:cSld>
  <p:clrMapOvr>
    <a:masterClrMapping/>
  </p:clrMapOvr>
  <p:transition advTm="22884"/>
  <p:extLst>
    <p:ext uri="{E180D4A7-C9FB-4DFB-919C-405C955672EB}">
      <p14:showEvtLst xmlns:p14="http://schemas.microsoft.com/office/powerpoint/2010/main">
        <p14:playEvt time="751" objId="11"/>
        <p14:stopEvt time="22394" objId="11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B272E80-A153-43E4-9D67-AE2348BAC5BC}"/>
              </a:ext>
            </a:extLst>
          </p:cNvPr>
          <p:cNvSpPr txBox="1"/>
          <p:nvPr/>
        </p:nvSpPr>
        <p:spPr>
          <a:xfrm>
            <a:off x="851544" y="1321953"/>
            <a:ext cx="10945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de-DE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 </a:t>
            </a:r>
            <a:r>
              <a:rPr lang="de-DE" sz="24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badet im Meer.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Die Kinder fliegen </a:t>
            </a:r>
            <a:r>
              <a:rPr lang="de-DE" sz="24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nach Berlin.</a:t>
            </a:r>
            <a:r>
              <a:rPr lang="de-DE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Sie fahren </a:t>
            </a:r>
            <a:r>
              <a:rPr lang="de-DE" sz="24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mit dem Bus. </a:t>
            </a:r>
            <a:endParaRPr lang="ru-RU" sz="2400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Sie wohnen</a:t>
            </a:r>
            <a:r>
              <a:rPr lang="de-DE" sz="24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in einem Ferienlager. </a:t>
            </a:r>
            <a:r>
              <a:rPr lang="de-DE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Sie</a:t>
            </a:r>
            <a:r>
              <a:rPr lang="de-DE" sz="24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machen viel Sport</a:t>
            </a:r>
            <a:r>
              <a:rPr lang="de-DE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Sie </a:t>
            </a:r>
            <a:r>
              <a:rPr lang="de-DE" sz="24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wandern </a:t>
            </a:r>
            <a:r>
              <a:rPr lang="de-DE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gern und </a:t>
            </a:r>
            <a:r>
              <a:rPr lang="de-DE" sz="24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fotografieren.</a:t>
            </a:r>
            <a:endParaRPr lang="de-DE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6EF095-5DCC-433D-BF26-FCA4F8984F89}"/>
              </a:ext>
            </a:extLst>
          </p:cNvPr>
          <p:cNvSpPr txBox="1"/>
          <p:nvPr/>
        </p:nvSpPr>
        <p:spPr>
          <a:xfrm>
            <a:off x="1998328" y="864609"/>
            <a:ext cx="9889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1121D8-D252-42E5-ACBF-0E181C2C0300}"/>
              </a:ext>
            </a:extLst>
          </p:cNvPr>
          <p:cNvSpPr txBox="1"/>
          <p:nvPr/>
        </p:nvSpPr>
        <p:spPr>
          <a:xfrm>
            <a:off x="815414" y="2797136"/>
            <a:ext cx="98134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 badet Herr Wunderkind?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Wohin fliegen die Kinder?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Womit fahren sie?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 wohnen sie?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machen sie?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33AFD0-EB52-497D-BDE7-C6FAA98238EF}"/>
              </a:ext>
            </a:extLst>
          </p:cNvPr>
          <p:cNvSpPr txBox="1"/>
          <p:nvPr/>
        </p:nvSpPr>
        <p:spPr>
          <a:xfrm>
            <a:off x="3407702" y="825402"/>
            <a:ext cx="7968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Wir prüfen die Fragen.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Проверяем вместе.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761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637"/>
    </mc:Choice>
    <mc:Fallback xmlns="">
      <p:transition spd="slow" advTm="79637"/>
    </mc:Fallback>
  </mc:AlternateContent>
  <p:extLst>
    <p:ext uri="{E180D4A7-C9FB-4DFB-919C-405C955672EB}">
      <p14:showEvtLst xmlns:p14="http://schemas.microsoft.com/office/powerpoint/2010/main">
        <p14:playEvt time="2543" objId="14"/>
        <p14:stopEvt time="79637" objId="14"/>
      </p14:showEvtLst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 rot="10800000">
            <a:off x="-12315" y="6276046"/>
            <a:ext cx="12193931" cy="581953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/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/>
            </a:p>
          </p:txBody>
        </p:sp>
      </p:grp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6B23519-696E-47F0-A5A3-9FA149F7DB8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7809" y="2524292"/>
            <a:ext cx="3867697" cy="370150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E27114A-EBD0-4DE9-9C2F-4EC1DD1EAF9C}"/>
              </a:ext>
            </a:extLst>
          </p:cNvPr>
          <p:cNvSpPr txBox="1"/>
          <p:nvPr/>
        </p:nvSpPr>
        <p:spPr>
          <a:xfrm>
            <a:off x="7056107" y="861283"/>
            <a:ext cx="4571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Mascha und Julian reisen mit den Eltern. Sie fahren nach Moskau.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2FC120-41AD-4A37-ADA3-0C3413A673E4}"/>
              </a:ext>
            </a:extLst>
          </p:cNvPr>
          <p:cNvSpPr txBox="1"/>
          <p:nvPr/>
        </p:nvSpPr>
        <p:spPr>
          <a:xfrm>
            <a:off x="7152118" y="1968510"/>
            <a:ext cx="3936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Moskau ist schön und groß.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049A231-AF7C-4BFC-B770-B48616EAC76A}"/>
              </a:ext>
            </a:extLst>
          </p:cNvPr>
          <p:cNvSpPr txBox="1"/>
          <p:nvPr/>
        </p:nvSpPr>
        <p:spPr>
          <a:xfrm>
            <a:off x="630226" y="529891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Das ist der Rote Platz.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D9295-20C8-4438-86DC-C257CF085E8B}"/>
              </a:ext>
            </a:extLst>
          </p:cNvPr>
          <p:cNvSpPr txBox="1"/>
          <p:nvPr/>
        </p:nvSpPr>
        <p:spPr>
          <a:xfrm>
            <a:off x="272582" y="3400401"/>
            <a:ext cx="4224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Das ist das Kunstmuseum.</a:t>
            </a:r>
          </a:p>
          <a:p>
            <a:endParaRPr lang="ru-RU" sz="2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EBB5A99-6F54-4E89-B52E-7B86328B71CC}"/>
              </a:ext>
            </a:extLst>
          </p:cNvPr>
          <p:cNvSpPr txBox="1"/>
          <p:nvPr/>
        </p:nvSpPr>
        <p:spPr>
          <a:xfrm>
            <a:off x="8880309" y="3524415"/>
            <a:ext cx="3552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Der Kreml ist bekannt</a:t>
            </a:r>
            <a:r>
              <a:rPr lang="de-DE" sz="2400" dirty="0"/>
              <a:t>.</a:t>
            </a:r>
            <a:endParaRPr lang="ru-RU" sz="2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E49950-1C56-4204-A149-570A5552122D}"/>
              </a:ext>
            </a:extLst>
          </p:cNvPr>
          <p:cNvSpPr txBox="1"/>
          <p:nvPr/>
        </p:nvSpPr>
        <p:spPr>
          <a:xfrm>
            <a:off x="7728181" y="1605770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Sie fotografieren viel und gern.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5A335F6-EF94-43CC-AE09-E5981261CED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629" y="1233413"/>
            <a:ext cx="2881327" cy="192040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2BFA811-F96A-4902-8A75-A202C96E8BF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8636" y="3957450"/>
            <a:ext cx="2988712" cy="2390385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34C424E3-8D58-4E5E-8975-8469A190A82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631" y="3820137"/>
            <a:ext cx="3324325" cy="2214052"/>
          </a:xfrm>
          <a:prstGeom prst="rect">
            <a:avLst/>
          </a:prstGeom>
        </p:spPr>
      </p:pic>
      <p:pic>
        <p:nvPicPr>
          <p:cNvPr id="22" name="Звук 21">
            <a:hlinkClick r:id="" action="ppaction://media"/>
            <a:extLst>
              <a:ext uri="{FF2B5EF4-FFF2-40B4-BE49-F238E27FC236}">
                <a16:creationId xmlns:a16="http://schemas.microsoft.com/office/drawing/2014/main" id="{FFFAF110-24F3-41A2-809B-C0849CAD245C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091333" y="5757333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55117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175"/>
    </mc:Choice>
    <mc:Fallback xmlns="">
      <p:transition spd="slow" advTm="551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552" objId="3"/>
        <p14:playEvt time="25306" objId="12"/>
        <p14:stopEvt time="29341" objId="3"/>
        <p14:stopEvt time="55175" objId="12"/>
      </p14:showEvtLst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 rot="10800000">
            <a:off x="-12315" y="6276046"/>
            <a:ext cx="12193931" cy="581953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/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/>
            </a:p>
          </p:txBody>
        </p:sp>
      </p:grp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9F1AFD7-7B4F-418D-AAC0-E5C2F5D64E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0256" y="1295995"/>
            <a:ext cx="4800533" cy="480053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EB206E8-DDED-49F9-9EE7-78F08493232C}"/>
              </a:ext>
            </a:extLst>
          </p:cNvPr>
          <p:cNvSpPr txBox="1"/>
          <p:nvPr/>
        </p:nvSpPr>
        <p:spPr>
          <a:xfrm>
            <a:off x="143338" y="1927882"/>
            <a:ext cx="4542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-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Hallo, Mascha! Wie geht es dir?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257884-7298-40CD-8906-F7E146490AE5}"/>
              </a:ext>
            </a:extLst>
          </p:cNvPr>
          <p:cNvSpPr txBox="1"/>
          <p:nvPr/>
        </p:nvSpPr>
        <p:spPr>
          <a:xfrm>
            <a:off x="7488156" y="1927882"/>
            <a:ext cx="4333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-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Danke, Julian. Es geht mir gut.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F7AE84-7B24-4141-9FD8-104B132DE06E}"/>
              </a:ext>
            </a:extLst>
          </p:cNvPr>
          <p:cNvSpPr txBox="1"/>
          <p:nvPr/>
        </p:nvSpPr>
        <p:spPr>
          <a:xfrm>
            <a:off x="874864" y="2471791"/>
            <a:ext cx="3325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-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Ich reise gern. Und du?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99CD05F-D229-424F-B5D0-A7FC1659345C}"/>
              </a:ext>
            </a:extLst>
          </p:cNvPr>
          <p:cNvSpPr txBox="1"/>
          <p:nvPr/>
        </p:nvSpPr>
        <p:spPr>
          <a:xfrm>
            <a:off x="7475202" y="2463087"/>
            <a:ext cx="3709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-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Ich auch. Wohin fährst du?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4FE4F1-9F67-4973-9609-3D3439F61449}"/>
              </a:ext>
            </a:extLst>
          </p:cNvPr>
          <p:cNvSpPr txBox="1"/>
          <p:nvPr/>
        </p:nvSpPr>
        <p:spPr>
          <a:xfrm>
            <a:off x="143337" y="3024653"/>
            <a:ext cx="4163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-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Ich fahre nach Moskau. 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Und du?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F41A00-A298-4E6C-86FA-FEDF882F420C}"/>
              </a:ext>
            </a:extLst>
          </p:cNvPr>
          <p:cNvSpPr txBox="1"/>
          <p:nvPr/>
        </p:nvSpPr>
        <p:spPr>
          <a:xfrm>
            <a:off x="7248128" y="3046855"/>
            <a:ext cx="3517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-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Ich fliege nach Sankt-Petersburg.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27C8DF-5A65-4636-9582-8E578A199DDD}"/>
              </a:ext>
            </a:extLst>
          </p:cNvPr>
          <p:cNvSpPr txBox="1"/>
          <p:nvPr/>
        </p:nvSpPr>
        <p:spPr>
          <a:xfrm>
            <a:off x="1871532" y="4159044"/>
            <a:ext cx="2749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-Gute Reise!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AE0F40-B5D9-4CC6-83E1-CE11A17B2CA6}"/>
              </a:ext>
            </a:extLst>
          </p:cNvPr>
          <p:cNvSpPr txBox="1"/>
          <p:nvPr/>
        </p:nvSpPr>
        <p:spPr>
          <a:xfrm>
            <a:off x="7920203" y="4238508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-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Alles Gute!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39C1F5-651F-4E75-A829-9B6503D7FA29}"/>
              </a:ext>
            </a:extLst>
          </p:cNvPr>
          <p:cNvSpPr txBox="1"/>
          <p:nvPr/>
        </p:nvSpPr>
        <p:spPr>
          <a:xfrm>
            <a:off x="3503713" y="902388"/>
            <a:ext cx="64936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похожий диалог-расспрос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6897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079"/>
    </mc:Choice>
    <mc:Fallback xmlns="">
      <p:transition spd="slow" advTm="360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3" grpId="0"/>
      <p:bldP spid="8" grpId="0"/>
      <p:bldP spid="12" grpId="0"/>
    </p:bldLst>
  </p:timing>
  <p:extLst>
    <p:ext uri="{E180D4A7-C9FB-4DFB-919C-405C955672EB}">
      <p14:showEvtLst xmlns:p14="http://schemas.microsoft.com/office/powerpoint/2010/main">
        <p14:playEvt time="1834" objId="21"/>
        <p14:stopEvt time="36000" objId="21"/>
      </p14:showEvtLst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35E0CBC8-D37B-4D66-8CE4-C730CEEC04D3}"/>
              </a:ext>
            </a:extLst>
          </p:cNvPr>
          <p:cNvSpPr txBox="1"/>
          <p:nvPr/>
        </p:nvSpPr>
        <p:spPr>
          <a:xfrm>
            <a:off x="3665254" y="1269253"/>
            <a:ext cx="7645801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2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на уроке мы: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A1E112-1B48-442D-A2D7-CE59E2F2B066}"/>
              </a:ext>
            </a:extLst>
          </p:cNvPr>
          <p:cNvSpPr txBox="1"/>
          <p:nvPr/>
        </p:nvSpPr>
        <p:spPr>
          <a:xfrm>
            <a:off x="143339" y="2756925"/>
            <a:ext cx="1180931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9585" indent="-609585"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Подготовились к диалогу-расспросу</a:t>
            </a:r>
          </a:p>
          <a:p>
            <a:pPr algn="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2.Повторили формы определенного артикля в дательном и   винительном  падежах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Научились задавать вопросы с вопросительным словом по теме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6062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145"/>
    </mc:Choice>
    <mc:Fallback xmlns="">
      <p:transition spd="slow" advTm="28145"/>
    </mc:Fallback>
  </mc:AlternateContent>
  <p:extLst>
    <p:ext uri="{E180D4A7-C9FB-4DFB-919C-405C955672EB}">
      <p14:showEvtLst xmlns:p14="http://schemas.microsoft.com/office/powerpoint/2010/main">
        <p14:playEvt time="2237" objId="3"/>
        <p14:stopEvt time="28056" objId="3"/>
      </p14:showEvtLst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1F114B52-09EA-4B1A-885F-50EEBF9D3939}"/>
              </a:ext>
            </a:extLst>
          </p:cNvPr>
          <p:cNvSpPr txBox="1"/>
          <p:nvPr/>
        </p:nvSpPr>
        <p:spPr>
          <a:xfrm flipH="1">
            <a:off x="467402" y="3475006"/>
            <a:ext cx="1310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Wie oft?</a:t>
            </a:r>
          </a:p>
          <a:p>
            <a:endParaRPr lang="ru-RU" sz="2400" dirty="0">
              <a:solidFill>
                <a:srgbClr val="FF0000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1358B5-4391-4C0B-B87B-4B76FD9F4C56}"/>
              </a:ext>
            </a:extLst>
          </p:cNvPr>
          <p:cNvSpPr txBox="1"/>
          <p:nvPr/>
        </p:nvSpPr>
        <p:spPr>
          <a:xfrm>
            <a:off x="2543605" y="3713011"/>
            <a:ext cx="25922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den Zoo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 Museum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zum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Meer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die Bibliothek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 Kino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die Schule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den Park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8B947B-E992-4A23-A920-DF9A96182A1B}"/>
              </a:ext>
            </a:extLst>
          </p:cNvPr>
          <p:cNvSpPr txBox="1"/>
          <p:nvPr/>
        </p:nvSpPr>
        <p:spPr>
          <a:xfrm>
            <a:off x="5327915" y="3719658"/>
            <a:ext cx="288031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mit dem Bus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mit dem Zug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mit der U-Bahn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mit dem Auto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mit der Straßenbahn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mit dem Schiff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mit dem Flugzeug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F9E0EE-8615-4659-BE88-BB9F6888F76C}"/>
              </a:ext>
            </a:extLst>
          </p:cNvPr>
          <p:cNvSpPr txBox="1"/>
          <p:nvPr/>
        </p:nvSpPr>
        <p:spPr>
          <a:xfrm>
            <a:off x="271616" y="1769817"/>
            <a:ext cx="56323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>
              <a:buAutoNum type="arabicPeriod"/>
            </a:pP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Wie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oft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reist du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189" indent="-457189">
              <a:buAutoNum type="arabicPeriod"/>
            </a:pP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Wohin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fährst du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189" indent="-457189">
              <a:buAutoNum type="arabicPeriod"/>
            </a:pP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Womit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fliegst du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189" indent="-457189">
              <a:buAutoNum type="arabicPeriod"/>
            </a:pP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wohnst du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39B3C6-7BED-4E8A-9259-4E1A84E926DA}"/>
              </a:ext>
            </a:extLst>
          </p:cNvPr>
          <p:cNvSpPr txBox="1"/>
          <p:nvPr/>
        </p:nvSpPr>
        <p:spPr>
          <a:xfrm>
            <a:off x="5423926" y="3458113"/>
            <a:ext cx="1440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Womit</a:t>
            </a:r>
            <a:r>
              <a:rPr lang="ru-RU" sz="24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8E2351-FB31-4F60-8E0D-FFD9AEBCB628}"/>
              </a:ext>
            </a:extLst>
          </p:cNvPr>
          <p:cNvSpPr txBox="1"/>
          <p:nvPr/>
        </p:nvSpPr>
        <p:spPr>
          <a:xfrm>
            <a:off x="2735627" y="3471326"/>
            <a:ext cx="1536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Wohin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FB8EB1-FC47-46A5-B932-DF2BAC66EC13}"/>
              </a:ext>
            </a:extLst>
          </p:cNvPr>
          <p:cNvSpPr txBox="1"/>
          <p:nvPr/>
        </p:nvSpPr>
        <p:spPr>
          <a:xfrm>
            <a:off x="1653117" y="980234"/>
            <a:ext cx="722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 ответы на вопросы, используя подсказки</a:t>
            </a:r>
            <a:r>
              <a:rPr lang="ru-RU" sz="2400" dirty="0"/>
              <a:t>.  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0DE17724-1029-4674-A84E-458EA575D8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4546" y="880944"/>
            <a:ext cx="3765981" cy="353102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3CFE8C1-AB49-4083-8A3F-7190D0055D4C}"/>
              </a:ext>
            </a:extLst>
          </p:cNvPr>
          <p:cNvSpPr txBox="1"/>
          <p:nvPr/>
        </p:nvSpPr>
        <p:spPr>
          <a:xfrm>
            <a:off x="201602" y="3790620"/>
            <a:ext cx="21280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jeden Sommer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einmal im Jahr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zweimal im Jahr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039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023"/>
    </mc:Choice>
    <mc:Fallback xmlns="">
      <p:transition spd="slow" advTm="39023"/>
    </mc:Fallback>
  </mc:AlternateContent>
  <p:extLst>
    <p:ext uri="{E180D4A7-C9FB-4DFB-919C-405C955672EB}">
      <p14:showEvtLst xmlns:p14="http://schemas.microsoft.com/office/powerpoint/2010/main">
        <p14:playEvt time="2057" objId="13"/>
        <p14:stopEvt time="39023" objId="13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55573" y="78435"/>
            <a:ext cx="104651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BA94C0-03BC-4C43-B80E-072A6B2B90EF}"/>
              </a:ext>
            </a:extLst>
          </p:cNvPr>
          <p:cNvSpPr txBox="1"/>
          <p:nvPr/>
        </p:nvSpPr>
        <p:spPr>
          <a:xfrm>
            <a:off x="2543606" y="1340319"/>
            <a:ext cx="7392821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                   </a:t>
            </a:r>
            <a:r>
              <a:rPr lang="ru-RU" sz="4267" dirty="0"/>
              <a:t>Сегодня на уроке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2D20B6-E792-4465-8723-24FA4D74ED65}"/>
              </a:ext>
            </a:extLst>
          </p:cNvPr>
          <p:cNvSpPr txBox="1"/>
          <p:nvPr/>
        </p:nvSpPr>
        <p:spPr>
          <a:xfrm>
            <a:off x="1295467" y="2624439"/>
            <a:ext cx="10588220" cy="2554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67" dirty="0"/>
              <a:t>Мы повторим вопросительные слова (</a:t>
            </a:r>
            <a:r>
              <a:rPr lang="de-DE" sz="2667" dirty="0"/>
              <a:t>W-Wörter</a:t>
            </a:r>
            <a:r>
              <a:rPr lang="ru-RU" sz="2667" dirty="0"/>
              <a:t>)</a:t>
            </a:r>
          </a:p>
          <a:p>
            <a:endParaRPr lang="ru-RU" sz="2667" dirty="0"/>
          </a:p>
          <a:p>
            <a:r>
              <a:rPr lang="ru-RU" sz="2667" dirty="0"/>
              <a:t>Научимся задавать вопросы по теме «</a:t>
            </a:r>
            <a:r>
              <a:rPr lang="de-DE" sz="2667" dirty="0"/>
              <a:t>Reisen</a:t>
            </a:r>
            <a:r>
              <a:rPr lang="ru-RU" sz="2667" dirty="0"/>
              <a:t>»</a:t>
            </a:r>
          </a:p>
          <a:p>
            <a:endParaRPr lang="ru-RU" sz="2667" dirty="0"/>
          </a:p>
          <a:p>
            <a:r>
              <a:rPr lang="ru-RU" sz="2667" dirty="0"/>
              <a:t>Вспомним  артикли в</a:t>
            </a:r>
            <a:r>
              <a:rPr lang="de-DE" sz="2667" dirty="0"/>
              <a:t> Dativ </a:t>
            </a:r>
            <a:r>
              <a:rPr lang="ru-RU" sz="2667" dirty="0"/>
              <a:t>(дательный падеж) и  </a:t>
            </a:r>
            <a:r>
              <a:rPr lang="de-DE" sz="2667" dirty="0"/>
              <a:t>Akkusativ </a:t>
            </a:r>
            <a:r>
              <a:rPr lang="ru-RU" sz="2667" dirty="0"/>
              <a:t>(винительный падеж)</a:t>
            </a:r>
            <a:endParaRPr lang="de-DE" sz="2667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4864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1578">
        <p:fade/>
      </p:transition>
    </mc:Choice>
    <mc:Fallback xmlns="">
      <p:transition spd="med" advTm="21578">
        <p:fade/>
      </p:transition>
    </mc:Fallback>
  </mc:AlternateContent>
  <p:extLst>
    <p:ext uri="{E180D4A7-C9FB-4DFB-919C-405C955672EB}">
      <p14:showEvtLst xmlns:p14="http://schemas.microsoft.com/office/powerpoint/2010/main">
        <p14:playEvt time="1628" objId="14"/>
        <p14:stopEvt time="19795" objId="14"/>
        <p14:playEvt time="19898" objId="14"/>
        <p14:stopEvt time="21578" objId="14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B2DBFA64-DE60-4C61-BDA8-B2D7BAC64D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2878" y="1120313"/>
            <a:ext cx="4433709" cy="4157089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402B632C-5E0A-428D-963B-0AB47B2F2082}"/>
              </a:ext>
            </a:extLst>
          </p:cNvPr>
          <p:cNvSpPr/>
          <p:nvPr/>
        </p:nvSpPr>
        <p:spPr>
          <a:xfrm>
            <a:off x="3582535" y="1181411"/>
            <a:ext cx="6634232" cy="5148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de-DE" sz="1467" b="1" dirty="0">
                <a:solidFill>
                  <a:srgbClr val="ED7D3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Eine Reise durch Europa                         </a:t>
            </a:r>
            <a:br>
              <a:rPr lang="de-DE" sz="1467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67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Musik und Text von Nicolas Fischer</a:t>
            </a:r>
            <a:br>
              <a:rPr lang="de-DE" sz="1467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67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Refrain :</a:t>
            </a:r>
            <a:br>
              <a:rPr lang="de-DE" sz="1467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67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Wir reisen durch Europa,</a:t>
            </a:r>
            <a:br>
              <a:rPr lang="de-DE" sz="1467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67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 Süden und im Norden,</a:t>
            </a:r>
            <a:br>
              <a:rPr lang="de-DE" sz="1467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67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 Westen und im Osten.</a:t>
            </a:r>
            <a:br>
              <a:rPr lang="de-DE" sz="1467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67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Die Reise ist so toll </a:t>
            </a:r>
            <a:br>
              <a:rPr lang="de-DE" sz="1467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67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1.Erst </a:t>
            </a:r>
            <a:r>
              <a:rPr lang="de-DE" sz="1467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Frankreich </a:t>
            </a:r>
            <a: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und </a:t>
            </a:r>
            <a:r>
              <a:rPr lang="de-DE" sz="1467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Italien,</a:t>
            </a:r>
            <a:b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Dann </a:t>
            </a:r>
            <a:r>
              <a:rPr lang="de-DE" sz="1467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Portugal </a:t>
            </a:r>
            <a: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und </a:t>
            </a:r>
            <a:r>
              <a:rPr lang="de-DE" sz="1467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Spanien.</a:t>
            </a:r>
            <a:b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Von </a:t>
            </a:r>
            <a:r>
              <a:rPr lang="de-DE" sz="1467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Deutschland</a:t>
            </a:r>
            <a: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geht‘s nach </a:t>
            </a:r>
            <a:r>
              <a:rPr lang="de-DE" sz="1467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Schweden</a:t>
            </a:r>
            <a: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b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Und dann nach </a:t>
            </a:r>
            <a:r>
              <a:rPr lang="de-DE" sz="1467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Österreich</a:t>
            </a:r>
            <a: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67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Refrain:</a:t>
            </a:r>
            <a:br>
              <a:rPr lang="de-DE" sz="1467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2.Nun sind wir schon in </a:t>
            </a:r>
            <a:r>
              <a:rPr lang="de-DE" sz="1467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Belgien</a:t>
            </a:r>
            <a: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b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Mit dem Schiff nach </a:t>
            </a:r>
            <a:r>
              <a:rPr lang="de-DE" sz="1467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Großbritannien</a:t>
            </a:r>
            <a: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67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Irland, Finnland, Luxemburg,</a:t>
            </a:r>
            <a:br>
              <a:rPr lang="de-DE" sz="1467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 muss nun weiter gehen.</a:t>
            </a:r>
            <a:b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67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Refrain:</a:t>
            </a:r>
            <a:br>
              <a:rPr lang="de-DE" sz="1467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</a:t>
            </a:r>
            <a:r>
              <a:rPr lang="de-DE" sz="1467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Dänemark</a:t>
            </a:r>
            <a: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im Norden</a:t>
            </a:r>
            <a:b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Und </a:t>
            </a:r>
            <a:r>
              <a:rPr lang="de-DE" sz="1467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Griechenland</a:t>
            </a:r>
            <a: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im Süden,</a:t>
            </a:r>
            <a:b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Zum Schluss die </a:t>
            </a:r>
            <a:r>
              <a:rPr lang="de-DE" sz="1467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Niederlande</a:t>
            </a:r>
            <a:br>
              <a:rPr lang="de-DE" sz="1467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67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Und dann wieder nach Haus‘.</a:t>
            </a:r>
            <a:endParaRPr lang="ru-RU" sz="1467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DFF03B-BE86-472C-BE4C-B201ECE5C4EB}"/>
              </a:ext>
            </a:extLst>
          </p:cNvPr>
          <p:cNvSpPr txBox="1"/>
          <p:nvPr/>
        </p:nvSpPr>
        <p:spPr>
          <a:xfrm>
            <a:off x="104924" y="1065368"/>
            <a:ext cx="3360373" cy="954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6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Lies</a:t>
            </a:r>
            <a:r>
              <a:rPr lang="de-DE" sz="18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den Text des Liedes. </a:t>
            </a:r>
          </a:p>
          <a:p>
            <a:r>
              <a:rPr lang="ru-RU" sz="18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(потренируем названия стран Европы).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9236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642"/>
    </mc:Choice>
    <mc:Fallback xmlns="">
      <p:transition spd="slow" advTm="54642"/>
    </mc:Fallback>
  </mc:AlternateContent>
  <p:extLst>
    <p:ext uri="{E180D4A7-C9FB-4DFB-919C-405C955672EB}">
      <p14:showEvtLst xmlns:p14="http://schemas.microsoft.com/office/powerpoint/2010/main">
        <p14:playEvt time="3318" objId="13"/>
        <p14:stopEvt time="53317" objId="13"/>
        <p14:playEvt time="53654" objId="13"/>
        <p14:stopEvt time="54642" objId="13"/>
      </p14:showEvt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DA327C7A-D206-4DD3-BDEA-72C5922698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4803" y="0"/>
            <a:ext cx="4856530" cy="688548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A839EE1-23EF-4305-831E-34BF56AA79DE}"/>
              </a:ext>
            </a:extLst>
          </p:cNvPr>
          <p:cNvSpPr txBox="1"/>
          <p:nvPr/>
        </p:nvSpPr>
        <p:spPr>
          <a:xfrm>
            <a:off x="271616" y="1412777"/>
            <a:ext cx="3808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Wir fliegen </a:t>
            </a:r>
            <a:r>
              <a:rPr lang="de-DE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nach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Hamburg</a:t>
            </a:r>
            <a:r>
              <a:rPr lang="de-DE" sz="2400" dirty="0"/>
              <a:t>.</a:t>
            </a:r>
            <a:endParaRPr lang="ru-RU" sz="2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A9BAE17-1DE8-4D2F-8F26-A5373E50A4BB}"/>
              </a:ext>
            </a:extLst>
          </p:cNvPr>
          <p:cNvSpPr txBox="1"/>
          <p:nvPr/>
        </p:nvSpPr>
        <p:spPr>
          <a:xfrm>
            <a:off x="271618" y="2948947"/>
            <a:ext cx="3424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Wir fahren </a:t>
            </a:r>
            <a:r>
              <a:rPr lang="de-DE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nach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Berlin.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07F1FAA-2061-4ABF-9DF0-7547E6C8CF72}"/>
              </a:ext>
            </a:extLst>
          </p:cNvPr>
          <p:cNvSpPr txBox="1"/>
          <p:nvPr/>
        </p:nvSpPr>
        <p:spPr>
          <a:xfrm>
            <a:off x="175605" y="4677139"/>
            <a:ext cx="3808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Wir reisen </a:t>
            </a:r>
            <a:r>
              <a:rPr lang="de-DE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nach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Deutschland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39015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57"/>
    </mc:Choice>
    <mc:Fallback xmlns="">
      <p:transition spd="slow" advTm="40057"/>
    </mc:Fallback>
  </mc:AlternateContent>
  <p:extLst>
    <p:ext uri="{E180D4A7-C9FB-4DFB-919C-405C955672EB}">
      <p14:showEvtLst xmlns:p14="http://schemas.microsoft.com/office/powerpoint/2010/main">
        <p14:playEvt time="2019" objId="8"/>
        <p14:stopEvt time="39605" objId="8"/>
        <p14:playEvt time="39607" objId="8"/>
        <p14:stopEvt time="40057" objId="8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CF7856F-4A01-435D-BD7B-552FB540EA71}"/>
              </a:ext>
            </a:extLst>
          </p:cNvPr>
          <p:cNvSpPr txBox="1"/>
          <p:nvPr/>
        </p:nvSpPr>
        <p:spPr>
          <a:xfrm>
            <a:off x="4686664" y="356268"/>
            <a:ext cx="2694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reisen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628702-49F4-41E2-A10A-16C7887E85E4}"/>
              </a:ext>
            </a:extLst>
          </p:cNvPr>
          <p:cNvSpPr txBox="1"/>
          <p:nvPr/>
        </p:nvSpPr>
        <p:spPr>
          <a:xfrm>
            <a:off x="1044379" y="1881854"/>
            <a:ext cx="3375205" cy="1815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7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ich  reis</a:t>
            </a:r>
            <a:r>
              <a:rPr lang="de-DE" sz="3733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  <a:p>
            <a:r>
              <a:rPr lang="de-DE" sz="37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  rei</a:t>
            </a:r>
            <a:r>
              <a:rPr lang="de-DE" sz="3733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</a:p>
          <a:p>
            <a:r>
              <a:rPr lang="de-DE" sz="3733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er,sie,es</a:t>
            </a:r>
            <a:r>
              <a:rPr lang="de-DE" sz="37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reis</a:t>
            </a:r>
            <a:r>
              <a:rPr lang="de-DE" sz="3733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ru-RU" sz="3733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2A09E4-BF13-4003-A168-D5085E1D741C}"/>
              </a:ext>
            </a:extLst>
          </p:cNvPr>
          <p:cNvSpPr txBox="1"/>
          <p:nvPr/>
        </p:nvSpPr>
        <p:spPr>
          <a:xfrm>
            <a:off x="6288022" y="1881854"/>
            <a:ext cx="3648405" cy="1815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7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wir  reis</a:t>
            </a:r>
            <a:r>
              <a:rPr lang="de-DE" sz="3733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</a:t>
            </a:r>
          </a:p>
          <a:p>
            <a:r>
              <a:rPr lang="de-DE" sz="37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ihr  reis</a:t>
            </a:r>
            <a:r>
              <a:rPr lang="de-DE" sz="3733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  <a:p>
            <a:r>
              <a:rPr lang="de-DE" sz="3733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sie,Sie</a:t>
            </a:r>
            <a:r>
              <a:rPr lang="de-DE" sz="37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reis</a:t>
            </a:r>
            <a:r>
              <a:rPr lang="de-DE" sz="3733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endParaRPr lang="ru-RU" sz="3733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B00D1A-8036-48F6-AC50-7A5FDEB0F265}"/>
              </a:ext>
            </a:extLst>
          </p:cNvPr>
          <p:cNvSpPr txBox="1"/>
          <p:nvPr/>
        </p:nvSpPr>
        <p:spPr>
          <a:xfrm flipH="1">
            <a:off x="3599723" y="4101075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 reist im Süden.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Wir reisen mit der Familie.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Sie reist nach Frankreich.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Wir reisen mit dem Auto.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093A33-0520-45CE-AF60-9A0CFF69B22A}"/>
              </a:ext>
            </a:extLst>
          </p:cNvPr>
          <p:cNvSpPr txBox="1"/>
          <p:nvPr/>
        </p:nvSpPr>
        <p:spPr>
          <a:xfrm>
            <a:off x="6995765" y="699556"/>
            <a:ext cx="2461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(путешествовать)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735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505"/>
    </mc:Choice>
    <mc:Fallback xmlns="">
      <p:transition spd="slow" advTm="34505"/>
    </mc:Fallback>
  </mc:AlternateContent>
  <p:extLst>
    <p:ext uri="{E180D4A7-C9FB-4DFB-919C-405C955672EB}">
      <p14:showEvtLst xmlns:p14="http://schemas.microsoft.com/office/powerpoint/2010/main">
        <p14:playEvt time="1676" objId="14"/>
        <p14:stopEvt time="33327" objId="14"/>
        <p14:playEvt time="33328" objId="14"/>
        <p14:stopEvt time="34505" objId="14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C795936D-A0DC-4B0D-B3E2-4A2090166A39}"/>
              </a:ext>
            </a:extLst>
          </p:cNvPr>
          <p:cNvSpPr/>
          <p:nvPr/>
        </p:nvSpPr>
        <p:spPr>
          <a:xfrm>
            <a:off x="478852" y="1804397"/>
            <a:ext cx="3094629" cy="1231106"/>
          </a:xfrm>
          <a:prstGeom prst="rect">
            <a:avLst/>
          </a:prstGeom>
          <a:noFill/>
        </p:spPr>
        <p:txBody>
          <a:bodyPr wrap="none" lIns="121920" tIns="60960" rIns="121920" bIns="60960">
            <a:spAutoFit/>
          </a:bodyPr>
          <a:lstStyle/>
          <a:p>
            <a:pPr algn="ctr"/>
            <a:r>
              <a:rPr lang="de-DE" sz="7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Wohin</a:t>
            </a:r>
            <a:r>
              <a:rPr lang="ru-RU" sz="7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?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C92CFBA1-1663-4DF7-BF1A-FAA3754040FB}"/>
              </a:ext>
            </a:extLst>
          </p:cNvPr>
          <p:cNvSpPr/>
          <p:nvPr/>
        </p:nvSpPr>
        <p:spPr>
          <a:xfrm>
            <a:off x="9552385" y="1526015"/>
            <a:ext cx="2459332" cy="1231106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pPr algn="ctr"/>
            <a:r>
              <a:rPr lang="de-DE" sz="7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Was</a:t>
            </a:r>
            <a:r>
              <a:rPr lang="ru-RU" sz="7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?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A9D4041-8C21-4190-A7B2-44B0F01C1667}"/>
              </a:ext>
            </a:extLst>
          </p:cNvPr>
          <p:cNvSpPr/>
          <p:nvPr/>
        </p:nvSpPr>
        <p:spPr>
          <a:xfrm>
            <a:off x="9264352" y="4212591"/>
            <a:ext cx="2208245" cy="1231106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pPr algn="ctr"/>
            <a:r>
              <a:rPr lang="de-DE" sz="7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Wo</a:t>
            </a:r>
            <a:r>
              <a:rPr lang="ru-RU" sz="7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?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36B5634F-D29F-4DB4-AE29-1D93BA9CF506}"/>
              </a:ext>
            </a:extLst>
          </p:cNvPr>
          <p:cNvSpPr/>
          <p:nvPr/>
        </p:nvSpPr>
        <p:spPr>
          <a:xfrm>
            <a:off x="3019479" y="4431787"/>
            <a:ext cx="3085012" cy="1231106"/>
          </a:xfrm>
          <a:prstGeom prst="rect">
            <a:avLst/>
          </a:prstGeom>
          <a:noFill/>
        </p:spPr>
        <p:txBody>
          <a:bodyPr wrap="none" lIns="121920" tIns="60960" rIns="121920" bIns="60960">
            <a:spAutoFit/>
          </a:bodyPr>
          <a:lstStyle/>
          <a:p>
            <a:pPr algn="ctr"/>
            <a:r>
              <a:rPr lang="de-DE" sz="7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Womit</a:t>
            </a:r>
            <a:r>
              <a:rPr lang="ru-RU" sz="7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?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4113FABA-DC2B-4F16-8886-59EE80962586}"/>
              </a:ext>
            </a:extLst>
          </p:cNvPr>
          <p:cNvSpPr/>
          <p:nvPr/>
        </p:nvSpPr>
        <p:spPr>
          <a:xfrm>
            <a:off x="5411330" y="1149519"/>
            <a:ext cx="2111540" cy="1231106"/>
          </a:xfrm>
          <a:prstGeom prst="rect">
            <a:avLst/>
          </a:prstGeom>
          <a:noFill/>
        </p:spPr>
        <p:txBody>
          <a:bodyPr wrap="none" lIns="121920" tIns="60960" rIns="121920" bIns="60960">
            <a:spAutoFit/>
          </a:bodyPr>
          <a:lstStyle/>
          <a:p>
            <a:pPr algn="ctr"/>
            <a:r>
              <a:rPr lang="de-DE" sz="7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Wie</a:t>
            </a:r>
            <a:r>
              <a:rPr lang="ru-RU" sz="7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293DF7-444A-4451-99DA-36046AB96DC6}"/>
              </a:ext>
            </a:extLst>
          </p:cNvPr>
          <p:cNvSpPr txBox="1"/>
          <p:nvPr/>
        </p:nvSpPr>
        <p:spPr>
          <a:xfrm>
            <a:off x="5719671" y="2329009"/>
            <a:ext cx="14316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E8DA1BB-CB9D-45F8-BC96-91D630EF694C}"/>
              </a:ext>
            </a:extLst>
          </p:cNvPr>
          <p:cNvSpPr txBox="1"/>
          <p:nvPr/>
        </p:nvSpPr>
        <p:spPr>
          <a:xfrm>
            <a:off x="1044379" y="2848691"/>
            <a:ext cx="16753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Куда?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FFACAC3-F34B-43E3-9CEF-C607DD3F775D}"/>
              </a:ext>
            </a:extLst>
          </p:cNvPr>
          <p:cNvSpPr txBox="1"/>
          <p:nvPr/>
        </p:nvSpPr>
        <p:spPr>
          <a:xfrm>
            <a:off x="3384825" y="5385894"/>
            <a:ext cx="22990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чем?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09B9DA8-3D44-4C73-84CF-CC139EC2603F}"/>
              </a:ext>
            </a:extLst>
          </p:cNvPr>
          <p:cNvSpPr txBox="1"/>
          <p:nvPr/>
        </p:nvSpPr>
        <p:spPr>
          <a:xfrm>
            <a:off x="10037829" y="2588819"/>
            <a:ext cx="14268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064CFE0-23D3-4B61-AB07-E114B707D963}"/>
              </a:ext>
            </a:extLst>
          </p:cNvPr>
          <p:cNvSpPr txBox="1"/>
          <p:nvPr/>
        </p:nvSpPr>
        <p:spPr>
          <a:xfrm>
            <a:off x="9724927" y="5164271"/>
            <a:ext cx="13518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49001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767"/>
    </mc:Choice>
    <mc:Fallback xmlns="">
      <p:transition spd="slow" advTm="317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  <p:extLst>
    <p:ext uri="{E180D4A7-C9FB-4DFB-919C-405C955672EB}">
      <p14:showEvtLst xmlns:p14="http://schemas.microsoft.com/office/powerpoint/2010/main">
        <p14:playEvt time="1595" objId="3"/>
        <p14:stopEvt time="26962" objId="3"/>
      </p14:showEvt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8DE1049-0CEC-45BD-808A-5B967F466CC4}"/>
              </a:ext>
            </a:extLst>
          </p:cNvPr>
          <p:cNvSpPr txBox="1"/>
          <p:nvPr/>
        </p:nvSpPr>
        <p:spPr>
          <a:xfrm>
            <a:off x="2639616" y="1468609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33" dirty="0"/>
              <a:t>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(Womit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de-DE" sz="2133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mit</a:t>
            </a:r>
            <a:r>
              <a:rPr lang="de-DE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Dativ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866497-BA01-419C-B148-0A4994C69C01}"/>
              </a:ext>
            </a:extLst>
          </p:cNvPr>
          <p:cNvSpPr txBox="1"/>
          <p:nvPr/>
        </p:nvSpPr>
        <p:spPr>
          <a:xfrm>
            <a:off x="6921595" y="1081616"/>
            <a:ext cx="1645749" cy="1405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de-DE" sz="2133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133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de-DE" sz="213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de-DE" sz="2133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u-RU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(</a:t>
            </a:r>
            <a:r>
              <a:rPr lang="ru-RU" sz="2133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de-DE" sz="213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de-DE" sz="2133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(</a:t>
            </a:r>
            <a:r>
              <a:rPr lang="ru-RU" sz="2133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ср.р</a:t>
            </a:r>
            <a:r>
              <a:rPr lang="ru-RU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de-DE" sz="213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den</a:t>
            </a:r>
            <a:r>
              <a:rPr lang="ru-RU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133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de-DE" sz="213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12B9A6-7A8E-4D60-B4FB-0C3D48ABB854}"/>
              </a:ext>
            </a:extLst>
          </p:cNvPr>
          <p:cNvSpPr txBox="1"/>
          <p:nvPr/>
        </p:nvSpPr>
        <p:spPr>
          <a:xfrm>
            <a:off x="512694" y="2238931"/>
            <a:ext cx="19374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fahren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fliegen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42DD43-838E-40B9-83CB-EC9B2CBAA3F3}"/>
              </a:ext>
            </a:extLst>
          </p:cNvPr>
          <p:cNvSpPr txBox="1"/>
          <p:nvPr/>
        </p:nvSpPr>
        <p:spPr>
          <a:xfrm>
            <a:off x="2735627" y="3233981"/>
            <a:ext cx="2647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Wohin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+Akkusativ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7EC240-5B5D-4330-8928-5688E473B2B9}"/>
              </a:ext>
            </a:extLst>
          </p:cNvPr>
          <p:cNvSpPr txBox="1"/>
          <p:nvPr/>
        </p:nvSpPr>
        <p:spPr>
          <a:xfrm>
            <a:off x="6921595" y="2761983"/>
            <a:ext cx="19374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de-DE" sz="2400" dirty="0">
                <a:solidFill>
                  <a:srgbClr val="3B8A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</a:t>
            </a:r>
            <a:r>
              <a:rPr lang="de-DE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</a:t>
            </a:r>
            <a:r>
              <a:rPr lang="de-DE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ср.р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02EA10-34E4-49B7-96EE-9D4F76B96BF9}"/>
              </a:ext>
            </a:extLst>
          </p:cNvPr>
          <p:cNvSpPr txBox="1"/>
          <p:nvPr/>
        </p:nvSpPr>
        <p:spPr>
          <a:xfrm>
            <a:off x="3119670" y="1869254"/>
            <a:ext cx="1673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+Dativ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B5C6C598-A144-41E3-995A-8D71E5F58DBA}"/>
              </a:ext>
            </a:extLst>
          </p:cNvPr>
          <p:cNvSpPr/>
          <p:nvPr/>
        </p:nvSpPr>
        <p:spPr>
          <a:xfrm>
            <a:off x="5423925" y="1694311"/>
            <a:ext cx="1248139" cy="609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9" name="Стрелка: вправо 18">
            <a:extLst>
              <a:ext uri="{FF2B5EF4-FFF2-40B4-BE49-F238E27FC236}">
                <a16:creationId xmlns:a16="http://schemas.microsoft.com/office/drawing/2014/main" id="{86122343-9A37-467E-A65C-2DBED50B0807}"/>
              </a:ext>
            </a:extLst>
          </p:cNvPr>
          <p:cNvSpPr/>
          <p:nvPr/>
        </p:nvSpPr>
        <p:spPr>
          <a:xfrm>
            <a:off x="4943872" y="2119903"/>
            <a:ext cx="1344149" cy="609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0" name="Стрелка: вправо 19">
            <a:extLst>
              <a:ext uri="{FF2B5EF4-FFF2-40B4-BE49-F238E27FC236}">
                <a16:creationId xmlns:a16="http://schemas.microsoft.com/office/drawing/2014/main" id="{688112F3-11A4-48C0-B672-BFF960DB2A0D}"/>
              </a:ext>
            </a:extLst>
          </p:cNvPr>
          <p:cNvSpPr/>
          <p:nvPr/>
        </p:nvSpPr>
        <p:spPr>
          <a:xfrm>
            <a:off x="5423925" y="3464053"/>
            <a:ext cx="1152128" cy="609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5899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002"/>
    </mc:Choice>
    <mc:Fallback xmlns="">
      <p:transition spd="slow" advTm="36002"/>
    </mc:Fallback>
  </mc:AlternateContent>
  <p:extLst>
    <p:ext uri="{E180D4A7-C9FB-4DFB-919C-405C955672EB}">
      <p14:showEvtLst xmlns:p14="http://schemas.microsoft.com/office/powerpoint/2010/main">
        <p14:playEvt time="692" objId="15"/>
        <p14:stopEvt time="36002" objId="15"/>
      </p14:showEvtLst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090608E6-A199-4351-A183-68F679ECBFA0}"/>
              </a:ext>
            </a:extLst>
          </p:cNvPr>
          <p:cNvSpPr txBox="1"/>
          <p:nvPr/>
        </p:nvSpPr>
        <p:spPr>
          <a:xfrm>
            <a:off x="3119669" y="1225413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fahren, fliegen, reisen, wohnen, wandern</a:t>
            </a:r>
            <a:endParaRPr lang="ru-RU" sz="2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BCF4992-EE7B-49C8-98B8-F8186F87213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5857" y="1757834"/>
            <a:ext cx="4120904" cy="312089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49C8057-0BDD-4606-9E52-F8E4BCC1A78E}"/>
              </a:ext>
            </a:extLst>
          </p:cNvPr>
          <p:cNvSpPr txBox="1"/>
          <p:nvPr/>
        </p:nvSpPr>
        <p:spPr>
          <a:xfrm>
            <a:off x="7248129" y="2810578"/>
            <a:ext cx="1513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Ich reise gern.</a:t>
            </a:r>
            <a:endParaRPr lang="ru-RU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3DDC9C-D193-42C5-AA38-2781578A907B}"/>
              </a:ext>
            </a:extLst>
          </p:cNvPr>
          <p:cNvSpPr txBox="1"/>
          <p:nvPr/>
        </p:nvSpPr>
        <p:spPr>
          <a:xfrm>
            <a:off x="8798562" y="2310219"/>
            <a:ext cx="2246505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67" dirty="0"/>
              <a:t>Ich fliege nach Köln.</a:t>
            </a:r>
            <a:endParaRPr lang="ru-RU" sz="1867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D00FB8-81EE-40B5-A797-9E3A70EEB430}"/>
              </a:ext>
            </a:extLst>
          </p:cNvPr>
          <p:cNvSpPr txBox="1"/>
          <p:nvPr/>
        </p:nvSpPr>
        <p:spPr>
          <a:xfrm>
            <a:off x="10331163" y="3008814"/>
            <a:ext cx="1427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Super</a:t>
            </a:r>
            <a:endParaRPr lang="ru-RU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EC5507-911E-4911-9EB6-6F12FAE69B0D}"/>
              </a:ext>
            </a:extLst>
          </p:cNvPr>
          <p:cNvSpPr txBox="1"/>
          <p:nvPr/>
        </p:nvSpPr>
        <p:spPr>
          <a:xfrm>
            <a:off x="6667599" y="2025919"/>
            <a:ext cx="2168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Ich wohne in Moskau.</a:t>
            </a:r>
            <a:endParaRPr lang="ru-RU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BBCE6AE-7A85-452F-9A09-C87B8582B12E}"/>
              </a:ext>
            </a:extLst>
          </p:cNvPr>
          <p:cNvSpPr txBox="1"/>
          <p:nvPr/>
        </p:nvSpPr>
        <p:spPr>
          <a:xfrm>
            <a:off x="10032438" y="1755736"/>
            <a:ext cx="1673920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67" dirty="0"/>
              <a:t>Wohin fährt er</a:t>
            </a:r>
            <a:r>
              <a:rPr lang="ru-RU" sz="1867" dirty="0"/>
              <a:t>?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3030646-0874-4526-BC08-4AEB2CC42737}"/>
              </a:ext>
            </a:extLst>
          </p:cNvPr>
          <p:cNvSpPr txBox="1"/>
          <p:nvPr/>
        </p:nvSpPr>
        <p:spPr>
          <a:xfrm>
            <a:off x="8481953" y="2972304"/>
            <a:ext cx="1575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Ich wandere</a:t>
            </a:r>
            <a:r>
              <a:rPr lang="de-DE" sz="2400" dirty="0"/>
              <a:t>.</a:t>
            </a:r>
            <a:endParaRPr lang="ru-RU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9F866A-9107-422A-8D19-D12357239364}"/>
              </a:ext>
            </a:extLst>
          </p:cNvPr>
          <p:cNvSpPr txBox="1"/>
          <p:nvPr/>
        </p:nvSpPr>
        <p:spPr>
          <a:xfrm>
            <a:off x="378436" y="1687983"/>
            <a:ext cx="3518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de-DE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Was machst du gern?</a:t>
            </a:r>
            <a:endParaRPr lang="ru-RU" sz="2400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014F5A1-7D3F-4AC5-AF98-FC703BE1D491}"/>
              </a:ext>
            </a:extLst>
          </p:cNvPr>
          <p:cNvSpPr txBox="1"/>
          <p:nvPr/>
        </p:nvSpPr>
        <p:spPr>
          <a:xfrm>
            <a:off x="335361" y="2165976"/>
            <a:ext cx="62230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-Ich fahre gern nach Wien.</a:t>
            </a:r>
          </a:p>
          <a:p>
            <a:r>
              <a:rPr lang="de-DE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-Ich fliege gern mit dem Flugzeug.</a:t>
            </a:r>
          </a:p>
          <a:p>
            <a:r>
              <a:rPr lang="de-DE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-Ich reise gern nach Finnland.</a:t>
            </a:r>
          </a:p>
          <a:p>
            <a:r>
              <a:rPr lang="de-DE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-Ich wohne gern in Italien.</a:t>
            </a:r>
          </a:p>
          <a:p>
            <a:r>
              <a:rPr lang="de-DE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-Ich wandere gern in den Bergen.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20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363"/>
    </mc:Choice>
    <mc:Fallback xmlns="">
      <p:transition spd="slow" advTm="79363"/>
    </mc:Fallback>
  </mc:AlternateContent>
  <p:extLst>
    <p:ext uri="{E180D4A7-C9FB-4DFB-919C-405C955672EB}">
      <p14:showEvtLst xmlns:p14="http://schemas.microsoft.com/office/powerpoint/2010/main">
        <p14:playEvt time="2071" objId="23"/>
        <p14:stopEvt time="79363" objId="23"/>
      </p14:showEvtLst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B272E80-A153-43E4-9D67-AE2348BAC5BC}"/>
              </a:ext>
            </a:extLst>
          </p:cNvPr>
          <p:cNvSpPr txBox="1"/>
          <p:nvPr/>
        </p:nvSpPr>
        <p:spPr>
          <a:xfrm>
            <a:off x="835823" y="989817"/>
            <a:ext cx="109452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Das ist </a:t>
            </a:r>
            <a:r>
              <a:rPr lang="de-DE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Herr Wunderkind. 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 hat 2 Kinder</a:t>
            </a:r>
            <a:r>
              <a:rPr lang="de-DE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Mascha und Julian.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Im Sommer </a:t>
            </a:r>
            <a:r>
              <a:rPr lang="de-DE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reisen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sie gern zusammen. Herr Wunderkind fährt </a:t>
            </a:r>
            <a:r>
              <a:rPr lang="de-DE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nach Griechenland. 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 fliegt</a:t>
            </a:r>
            <a:r>
              <a:rPr lang="de-DE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mit dem Flugzeug.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 wohnt </a:t>
            </a:r>
            <a:r>
              <a:rPr lang="de-DE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einem Hotel. </a:t>
            </a:r>
            <a:r>
              <a:rPr lang="de-DE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 </a:t>
            </a:r>
            <a:r>
              <a:rPr lang="de-DE" sz="24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badet im Meer.</a:t>
            </a:r>
            <a:br>
              <a:rPr lang="de-DE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Die Kinder fliegen </a:t>
            </a:r>
            <a:r>
              <a:rPr lang="de-DE" sz="24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nach Berlin.</a:t>
            </a:r>
            <a:r>
              <a:rPr lang="de-DE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Sie fahren </a:t>
            </a:r>
            <a:r>
              <a:rPr lang="de-DE" sz="24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mit dem Bus. </a:t>
            </a:r>
            <a:r>
              <a:rPr lang="de-DE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Sie wohnen</a:t>
            </a:r>
            <a:r>
              <a:rPr lang="de-DE" sz="24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in einem Ferienlager. </a:t>
            </a:r>
            <a:r>
              <a:rPr lang="de-DE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Sie</a:t>
            </a:r>
            <a:r>
              <a:rPr lang="de-DE" sz="24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machen viel Sport.</a:t>
            </a:r>
            <a:endParaRPr lang="de-DE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6EF095-5DCC-433D-BF26-FCA4F8984F89}"/>
              </a:ext>
            </a:extLst>
          </p:cNvPr>
          <p:cNvSpPr txBox="1"/>
          <p:nvPr/>
        </p:nvSpPr>
        <p:spPr>
          <a:xfrm>
            <a:off x="2751861" y="229609"/>
            <a:ext cx="9889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Lies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den Text, stelle die Fragen zu jedem Satz.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1121D8-D252-42E5-ACBF-0E181C2C0300}"/>
              </a:ext>
            </a:extLst>
          </p:cNvPr>
          <p:cNvSpPr txBox="1"/>
          <p:nvPr/>
        </p:nvSpPr>
        <p:spPr>
          <a:xfrm>
            <a:off x="835823" y="3227353"/>
            <a:ext cx="94090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 ist das?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Wie heißen die Kinder?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machen sie gern im Sommer?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Wohin fährt Herr Wunderkind?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Womit fliegt er?</a:t>
            </a: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 wohnt er?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 задавать вопросы к предложениям, выделенным синим цветом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55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172"/>
    </mc:Choice>
    <mc:Fallback xmlns="">
      <p:transition spd="slow" advTm="214172"/>
    </mc:Fallback>
  </mc:AlternateContent>
  <p:extLst>
    <p:ext uri="{E180D4A7-C9FB-4DFB-919C-405C955672EB}">
      <p14:showEvtLst xmlns:p14="http://schemas.microsoft.com/office/powerpoint/2010/main">
        <p14:playEvt time="1463" objId="13"/>
        <p14:playEvt time="192770" objId="14"/>
        <p14:stopEvt time="192778" objId="13"/>
        <p14:stopEvt time="214172" objId="14"/>
      </p14:showEvt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7|2.3|3.1|19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8|2.6|3.7|3.1|2.9|2.1|2.7|2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3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3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3|2.6|2.2|2.4|2.9|1.8|1.4|1.4|1.5|1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|2.4|13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2"/>
</p:tagLst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10</TotalTime>
  <Words>591</Words>
  <Application>Microsoft Office PowerPoint</Application>
  <PresentationFormat>Широкоэкранный</PresentationFormat>
  <Paragraphs>134</Paragraphs>
  <Slides>14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Arial Narrow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marina611@yandex.ru</dc:creator>
  <cp:lastModifiedBy>marina611@yandex.ru</cp:lastModifiedBy>
  <cp:revision>4</cp:revision>
  <dcterms:created xsi:type="dcterms:W3CDTF">2022-11-04T14:22:06Z</dcterms:created>
  <dcterms:modified xsi:type="dcterms:W3CDTF">2022-11-04T14:35:25Z</dcterms:modified>
</cp:coreProperties>
</file>